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89"/>
  </p:notesMasterIdLst>
  <p:handoutMasterIdLst>
    <p:handoutMasterId r:id="rId90"/>
  </p:handoutMasterIdLst>
  <p:sldIdLst>
    <p:sldId id="265" r:id="rId5"/>
    <p:sldId id="497" r:id="rId6"/>
    <p:sldId id="501" r:id="rId7"/>
    <p:sldId id="475" r:id="rId8"/>
    <p:sldId id="500" r:id="rId9"/>
    <p:sldId id="502" r:id="rId10"/>
    <p:sldId id="503" r:id="rId11"/>
    <p:sldId id="504" r:id="rId12"/>
    <p:sldId id="505" r:id="rId13"/>
    <p:sldId id="507" r:id="rId14"/>
    <p:sldId id="506" r:id="rId15"/>
    <p:sldId id="509" r:id="rId16"/>
    <p:sldId id="518" r:id="rId17"/>
    <p:sldId id="272" r:id="rId18"/>
    <p:sldId id="521" r:id="rId19"/>
    <p:sldId id="522" r:id="rId20"/>
    <p:sldId id="523" r:id="rId21"/>
    <p:sldId id="531" r:id="rId22"/>
    <p:sldId id="524" r:id="rId23"/>
    <p:sldId id="525" r:id="rId24"/>
    <p:sldId id="526" r:id="rId25"/>
    <p:sldId id="529" r:id="rId26"/>
    <p:sldId id="530" r:id="rId27"/>
    <p:sldId id="527" r:id="rId28"/>
    <p:sldId id="267" r:id="rId29"/>
    <p:sldId id="532" r:id="rId30"/>
    <p:sldId id="533" r:id="rId31"/>
    <p:sldId id="534" r:id="rId32"/>
    <p:sldId id="535" r:id="rId33"/>
    <p:sldId id="536" r:id="rId34"/>
    <p:sldId id="537" r:id="rId35"/>
    <p:sldId id="538" r:id="rId36"/>
    <p:sldId id="539" r:id="rId37"/>
    <p:sldId id="540" r:id="rId38"/>
    <p:sldId id="541" r:id="rId39"/>
    <p:sldId id="542" r:id="rId40"/>
    <p:sldId id="543" r:id="rId41"/>
    <p:sldId id="510" r:id="rId42"/>
    <p:sldId id="544" r:id="rId43"/>
    <p:sldId id="545" r:id="rId44"/>
    <p:sldId id="546" r:id="rId45"/>
    <p:sldId id="547" r:id="rId46"/>
    <p:sldId id="548" r:id="rId47"/>
    <p:sldId id="552" r:id="rId48"/>
    <p:sldId id="550" r:id="rId49"/>
    <p:sldId id="553" r:id="rId50"/>
    <p:sldId id="556" r:id="rId51"/>
    <p:sldId id="557" r:id="rId52"/>
    <p:sldId id="554" r:id="rId53"/>
    <p:sldId id="555" r:id="rId54"/>
    <p:sldId id="558" r:id="rId55"/>
    <p:sldId id="559" r:id="rId56"/>
    <p:sldId id="560" r:id="rId57"/>
    <p:sldId id="561" r:id="rId58"/>
    <p:sldId id="562" r:id="rId59"/>
    <p:sldId id="563" r:id="rId60"/>
    <p:sldId id="564" r:id="rId61"/>
    <p:sldId id="566" r:id="rId62"/>
    <p:sldId id="567" r:id="rId63"/>
    <p:sldId id="568" r:id="rId64"/>
    <p:sldId id="569" r:id="rId65"/>
    <p:sldId id="570" r:id="rId66"/>
    <p:sldId id="571" r:id="rId67"/>
    <p:sldId id="572" r:id="rId68"/>
    <p:sldId id="573" r:id="rId69"/>
    <p:sldId id="574" r:id="rId70"/>
    <p:sldId id="575" r:id="rId71"/>
    <p:sldId id="576" r:id="rId72"/>
    <p:sldId id="271" r:id="rId73"/>
    <p:sldId id="513" r:id="rId74"/>
    <p:sldId id="273" r:id="rId75"/>
    <p:sldId id="514" r:id="rId76"/>
    <p:sldId id="311" r:id="rId77"/>
    <p:sldId id="312" r:id="rId78"/>
    <p:sldId id="313" r:id="rId79"/>
    <p:sldId id="314" r:id="rId80"/>
    <p:sldId id="315" r:id="rId81"/>
    <p:sldId id="316" r:id="rId82"/>
    <p:sldId id="317" r:id="rId83"/>
    <p:sldId id="318" r:id="rId84"/>
    <p:sldId id="319" r:id="rId85"/>
    <p:sldId id="320" r:id="rId86"/>
    <p:sldId id="326" r:id="rId87"/>
    <p:sldId id="32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06BA"/>
    <a:srgbClr val="FF6600"/>
    <a:srgbClr val="008B8B"/>
    <a:srgbClr val="D15FC1"/>
    <a:srgbClr val="1F08A8"/>
    <a:srgbClr val="FF99FF"/>
    <a:srgbClr val="5ACAD6"/>
    <a:srgbClr val="008000"/>
    <a:srgbClr val="65BACB"/>
    <a:srgbClr val="EBA9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29" autoAdjust="0"/>
    <p:restoredTop sz="94660"/>
  </p:normalViewPr>
  <p:slideViewPr>
    <p:cSldViewPr snapToGrid="0" showGuides="1">
      <p:cViewPr varScale="1">
        <p:scale>
          <a:sx n="88" d="100"/>
          <a:sy n="88" d="100"/>
        </p:scale>
        <p:origin x="91" y="293"/>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6" d="100"/>
          <a:sy n="76" d="100"/>
        </p:scale>
        <p:origin x="24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95"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Alvin" userId="1477fe7d-12c1-4dcd-b708-f1331679ff1c" providerId="ADAL" clId="{977EEFC1-1CBA-418C-B7A6-63C2CC8884F1}"/>
    <pc:docChg chg="undo custSel addSld delSld modSld">
      <pc:chgData name="Chris Alvin" userId="1477fe7d-12c1-4dcd-b708-f1331679ff1c" providerId="ADAL" clId="{977EEFC1-1CBA-418C-B7A6-63C2CC8884F1}" dt="2025-12-16T14:50:02.091" v="8" actId="1076"/>
      <pc:docMkLst>
        <pc:docMk/>
      </pc:docMkLst>
      <pc:sldChg chg="add del">
        <pc:chgData name="Chris Alvin" userId="1477fe7d-12c1-4dcd-b708-f1331679ff1c" providerId="ADAL" clId="{977EEFC1-1CBA-418C-B7A6-63C2CC8884F1}" dt="2025-12-05T16:26:12.553" v="6" actId="47"/>
        <pc:sldMkLst>
          <pc:docMk/>
          <pc:sldMk cId="0" sldId="326"/>
        </pc:sldMkLst>
      </pc:sldChg>
      <pc:sldChg chg="addSp modSp mod">
        <pc:chgData name="Chris Alvin" userId="1477fe7d-12c1-4dcd-b708-f1331679ff1c" providerId="ADAL" clId="{977EEFC1-1CBA-418C-B7A6-63C2CC8884F1}" dt="2025-12-16T14:50:02.091" v="8" actId="1076"/>
        <pc:sldMkLst>
          <pc:docMk/>
          <pc:sldMk cId="3667235753" sldId="576"/>
        </pc:sldMkLst>
        <pc:spChg chg="add mod">
          <ac:chgData name="Chris Alvin" userId="1477fe7d-12c1-4dcd-b708-f1331679ff1c" providerId="ADAL" clId="{977EEFC1-1CBA-418C-B7A6-63C2CC8884F1}" dt="2025-12-16T14:50:02.091" v="8" actId="1076"/>
          <ac:spMkLst>
            <pc:docMk/>
            <pc:sldMk cId="3667235753" sldId="576"/>
            <ac:spMk id="8" creationId="{2667CF7E-9B0E-5F00-D64E-834AFE37407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12/16/2025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12/16/2025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12/16/2025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562100" y="1825625"/>
            <a:ext cx="9791700" cy="43513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12/16/2025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62100" y="365125"/>
            <a:ext cx="70104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12/16/2025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12/16/2025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12/16/2025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1658" y="1709738"/>
            <a:ext cx="10105791" cy="2862262"/>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t>12/16/2025</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AB7D7-3608-4730-B2E2-670834DF882C}" type="datetimeFigureOut">
              <a:rPr lang="en-US" smtClean="0"/>
              <a:t>12/16/2025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24100" y="274638"/>
            <a:ext cx="9023350" cy="1143000"/>
          </a:xfrm>
        </p:spPr>
        <p:txBody>
          <a:bodyPr/>
          <a:lstStyle/>
          <a:p>
            <a:r>
              <a:rPr lang="en-US"/>
              <a:t>Click to edit Master title style</a:t>
            </a:r>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AB7D7-3608-4730-B2E2-670834DF882C}" type="datetimeFigureOut">
              <a:rPr lang="en-US" smtClean="0"/>
              <a:t>12/16/2025</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AB7D7-3608-4730-B2E2-670834DF882C}" type="datetimeFigureOut">
              <a:rPr lang="en-US" smtClean="0"/>
              <a:t>12/16/2025</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t>12/16/2025</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12/16/2025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12/16/2025</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24100" y="365125"/>
            <a:ext cx="9029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4EAB7D7-3608-4730-B2E2-670834DF882C}" type="datetimeFigureOut">
              <a:rPr lang="en-US" smtClean="0"/>
              <a:pPr/>
              <a:t>12/16/2025</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B7BAC7-FE87-40F6-AA24-4F4685D1B022}" type="slidenum">
              <a:rPr lang="en-US" smtClean="0"/>
              <a:pPr/>
              <a:t>‹#›</a:t>
            </a:fld>
            <a:endParaRPr lang="en-US"/>
          </a:p>
        </p:txBody>
      </p:sp>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1464" userDrawn="1">
          <p15:clr>
            <a:srgbClr val="F26B43"/>
          </p15:clr>
        </p15:guide>
        <p15:guide id="3" pos="7152" userDrawn="1">
          <p15:clr>
            <a:srgbClr val="F26B43"/>
          </p15:clr>
        </p15:guide>
        <p15:guide id="4" pos="984"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29.png"/><Relationship Id="rId21" Type="http://schemas.openxmlformats.org/officeDocument/2006/relationships/image" Target="../media/image51.png"/><Relationship Id="rId7" Type="http://schemas.openxmlformats.org/officeDocument/2006/relationships/image" Target="../media/image33.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28.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41.png"/><Relationship Id="rId5" Type="http://schemas.openxmlformats.org/officeDocument/2006/relationships/image" Target="../media/image31.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0.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2.xml.rels><?xml version="1.0" encoding="UTF-8" standalone="yes"?>
<Relationships xmlns="http://schemas.openxmlformats.org/package/2006/relationships"><Relationship Id="rId7"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9.png"/><Relationship Id="rId3" Type="http://schemas.openxmlformats.org/officeDocument/2006/relationships/image" Target="../media/image561.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image" Target="../media/image551.png"/><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0.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0.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22.png"/><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4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30.png"/><Relationship Id="rId1" Type="http://schemas.openxmlformats.org/officeDocument/2006/relationships/slideLayout" Target="../slideLayouts/slideLayout1.xml"/><Relationship Id="rId5" Type="http://schemas.openxmlformats.org/officeDocument/2006/relationships/image" Target="../media/image124.jpeg"/><Relationship Id="rId4" Type="http://schemas.openxmlformats.org/officeDocument/2006/relationships/image" Target="../media/image123.png"/></Relationships>
</file>

<file path=ppt/slides/_rels/slide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4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125.jpeg"/></Relationships>
</file>

<file path=ppt/slides/_rels/slide4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125.jpeg"/></Relationships>
</file>

<file path=ppt/slides/_rels/slide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5.png"/><Relationship Id="rId3" Type="http://schemas.openxmlformats.org/officeDocument/2006/relationships/image" Target="../media/image133.png"/><Relationship Id="rId7" Type="http://schemas.openxmlformats.org/officeDocument/2006/relationships/image" Target="../media/image140.png"/><Relationship Id="rId12" Type="http://schemas.openxmlformats.org/officeDocument/2006/relationships/image" Target="../media/image144.png"/><Relationship Id="rId2"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39.png"/><Relationship Id="rId11" Type="http://schemas.openxmlformats.org/officeDocument/2006/relationships/image" Target="../media/image1431.png"/><Relationship Id="rId5" Type="http://schemas.openxmlformats.org/officeDocument/2006/relationships/image" Target="../media/image131.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49.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image" Target="../media/image137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450.png"/><Relationship Id="rId13" Type="http://schemas.openxmlformats.org/officeDocument/2006/relationships/image" Target="../media/image150.png"/><Relationship Id="rId3" Type="http://schemas.openxmlformats.org/officeDocument/2006/relationships/image" Target="../media/image1400.png"/><Relationship Id="rId7" Type="http://schemas.openxmlformats.org/officeDocument/2006/relationships/image" Target="../media/image145.jpeg"/><Relationship Id="rId12" Type="http://schemas.openxmlformats.org/officeDocument/2006/relationships/image" Target="../media/image149.png"/><Relationship Id="rId2" Type="http://schemas.openxmlformats.org/officeDocument/2006/relationships/image" Target="../media/image144.jpeg"/><Relationship Id="rId1" Type="http://schemas.openxmlformats.org/officeDocument/2006/relationships/slideLayout" Target="../slideLayouts/slideLayout2.xml"/><Relationship Id="rId6" Type="http://schemas.openxmlformats.org/officeDocument/2006/relationships/image" Target="../media/image1430.png"/><Relationship Id="rId11" Type="http://schemas.openxmlformats.org/officeDocument/2006/relationships/image" Target="../media/image148.png"/><Relationship Id="rId5" Type="http://schemas.openxmlformats.org/officeDocument/2006/relationships/image" Target="../media/image1420.png"/><Relationship Id="rId10" Type="http://schemas.openxmlformats.org/officeDocument/2006/relationships/image" Target="../media/image147.png"/><Relationship Id="rId4" Type="http://schemas.openxmlformats.org/officeDocument/2006/relationships/image" Target="../media/image1410.png"/><Relationship Id="rId9" Type="http://schemas.openxmlformats.org/officeDocument/2006/relationships/image" Target="../media/image146.png"/><Relationship Id="rId14" Type="http://schemas.openxmlformats.org/officeDocument/2006/relationships/image" Target="../media/image151.png"/></Relationships>
</file>

<file path=ppt/slides/_rels/slide5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 Id="rId4" Type="http://schemas.openxmlformats.org/officeDocument/2006/relationships/image" Target="../media/image160.jpeg"/></Relationships>
</file>

<file path=ppt/slides/_rels/slide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s>
</file>

<file path=ppt/slides/_rels/slide62.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s>
</file>

<file path=ppt/slides/_rels/slide63.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png"/><Relationship Id="rId3" Type="http://schemas.openxmlformats.org/officeDocument/2006/relationships/image" Target="../media/image202.png"/><Relationship Id="rId7" Type="http://schemas.openxmlformats.org/officeDocument/2006/relationships/image" Target="../media/image206.png"/><Relationship Id="rId12" Type="http://schemas.openxmlformats.org/officeDocument/2006/relationships/image" Target="../media/image211.png"/><Relationship Id="rId17" Type="http://schemas.openxmlformats.org/officeDocument/2006/relationships/image" Target="../media/image216.png"/><Relationship Id="rId2" Type="http://schemas.openxmlformats.org/officeDocument/2006/relationships/image" Target="../media/image172.png"/><Relationship Id="rId16"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05.png"/><Relationship Id="rId11" Type="http://schemas.openxmlformats.org/officeDocument/2006/relationships/image" Target="../media/image210.png"/><Relationship Id="rId5" Type="http://schemas.openxmlformats.org/officeDocument/2006/relationships/image" Target="../media/image204.png"/><Relationship Id="rId15" Type="http://schemas.openxmlformats.org/officeDocument/2006/relationships/image" Target="../media/image21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 Id="rId14" Type="http://schemas.openxmlformats.org/officeDocument/2006/relationships/image" Target="../media/image213.png"/></Relationships>
</file>

<file path=ppt/slides/_rels/slide6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19488"/>
            <a:ext cx="9144000" cy="1307736"/>
          </a:xfrm>
        </p:spPr>
        <p:txBody>
          <a:bodyPr>
            <a:normAutofit/>
          </a:bodyPr>
          <a:lstStyle/>
          <a:p>
            <a:r>
              <a:rPr lang="en-US" dirty="0"/>
              <a:t>Games and Game Theory</a:t>
            </a:r>
          </a:p>
        </p:txBody>
      </p:sp>
    </p:spTree>
    <p:extLst>
      <p:ext uri="{BB962C8B-B14F-4D97-AF65-F5344CB8AC3E}">
        <p14:creationId xmlns:p14="http://schemas.microsoft.com/office/powerpoint/2010/main" val="9230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4B29B-2806-6F13-A4A3-99AACE954B1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97D139BB-9713-4444-3411-D85C699FE754}"/>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Properties III</a:t>
            </a:r>
            <a:endParaRPr lang="en-US" sz="3600" dirty="0"/>
          </a:p>
        </p:txBody>
      </p:sp>
      <p:sp>
        <p:nvSpPr>
          <p:cNvPr id="14" name="Rectangle 3">
            <a:extLst>
              <a:ext uri="{FF2B5EF4-FFF2-40B4-BE49-F238E27FC236}">
                <a16:creationId xmlns:a16="http://schemas.microsoft.com/office/drawing/2014/main" id="{57CAA5DC-754A-3B55-7618-E4688C159970}"/>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2" name="TextBox 1">
            <a:extLst>
              <a:ext uri="{FF2B5EF4-FFF2-40B4-BE49-F238E27FC236}">
                <a16:creationId xmlns:a16="http://schemas.microsoft.com/office/drawing/2014/main" id="{59F63257-648D-5512-7C87-14C0ABA1A4DA}"/>
              </a:ext>
            </a:extLst>
          </p:cNvPr>
          <p:cNvSpPr txBox="1"/>
          <p:nvPr/>
        </p:nvSpPr>
        <p:spPr>
          <a:xfrm>
            <a:off x="596788" y="1015638"/>
            <a:ext cx="6802232" cy="430887"/>
          </a:xfrm>
          <a:prstGeom prst="rect">
            <a:avLst/>
          </a:prstGeom>
          <a:noFill/>
          <a:ln>
            <a:noFill/>
          </a:ln>
        </p:spPr>
        <p:txBody>
          <a:bodyPr wrap="square">
            <a:spAutoFit/>
          </a:bodyPr>
          <a:lstStyle/>
          <a:p>
            <a:pPr>
              <a:buNone/>
            </a:pPr>
            <a:r>
              <a:rPr lang="en-US" sz="2200" dirty="0"/>
              <a:t>5. Sequential or Simultaneous Moves?</a:t>
            </a:r>
          </a:p>
        </p:txBody>
      </p:sp>
      <p:sp>
        <p:nvSpPr>
          <p:cNvPr id="7" name="TextBox 6">
            <a:extLst>
              <a:ext uri="{FF2B5EF4-FFF2-40B4-BE49-F238E27FC236}">
                <a16:creationId xmlns:a16="http://schemas.microsoft.com/office/drawing/2014/main" id="{021A3563-DB3E-1E1B-5A3D-6E72E4930313}"/>
              </a:ext>
            </a:extLst>
          </p:cNvPr>
          <p:cNvSpPr txBox="1"/>
          <p:nvPr/>
        </p:nvSpPr>
        <p:spPr>
          <a:xfrm>
            <a:off x="871814" y="1929414"/>
            <a:ext cx="2664571" cy="1846659"/>
          </a:xfrm>
          <a:prstGeom prst="rect">
            <a:avLst/>
          </a:prstGeom>
          <a:noFill/>
          <a:ln>
            <a:noFill/>
          </a:ln>
        </p:spPr>
        <p:txBody>
          <a:bodyPr wrap="square">
            <a:spAutoFit/>
          </a:bodyPr>
          <a:lstStyle/>
          <a:p>
            <a:r>
              <a:rPr lang="en-US" b="1" dirty="0"/>
              <a:t>Sequential:</a:t>
            </a:r>
          </a:p>
          <a:p>
            <a:pPr marL="800100" lvl="1" indent="-342900">
              <a:buFont typeface="Arial" panose="020B0604020202020204" pitchFamily="34" charset="0"/>
              <a:buChar char="•"/>
            </a:pPr>
            <a:r>
              <a:rPr lang="en-US" sz="1600" dirty="0"/>
              <a:t>Chess</a:t>
            </a:r>
          </a:p>
          <a:p>
            <a:pPr marL="800100" lvl="1" indent="-342900">
              <a:buFont typeface="Arial" panose="020B0604020202020204" pitchFamily="34" charset="0"/>
              <a:buChar char="•"/>
            </a:pPr>
            <a:r>
              <a:rPr lang="en-US" sz="1600" dirty="0"/>
              <a:t>Checkers</a:t>
            </a:r>
          </a:p>
          <a:p>
            <a:pPr marL="800100" lvl="1" indent="-342900">
              <a:buFont typeface="Arial" panose="020B0604020202020204" pitchFamily="34" charset="0"/>
              <a:buChar char="•"/>
            </a:pPr>
            <a:r>
              <a:rPr lang="en-US" sz="1600" dirty="0"/>
              <a:t>Go</a:t>
            </a:r>
          </a:p>
          <a:p>
            <a:pPr marL="800100" lvl="1" indent="-342900">
              <a:buFont typeface="Arial" panose="020B0604020202020204" pitchFamily="34" charset="0"/>
              <a:buChar char="•"/>
            </a:pPr>
            <a:r>
              <a:rPr lang="en-US" sz="1600" dirty="0"/>
              <a:t>Connect Four</a:t>
            </a:r>
          </a:p>
          <a:p>
            <a:pPr marL="800100" lvl="1" indent="-342900">
              <a:buFont typeface="Arial" panose="020B0604020202020204" pitchFamily="34" charset="0"/>
              <a:buChar char="•"/>
            </a:pPr>
            <a:r>
              <a:rPr lang="en-US" sz="1600" dirty="0">
                <a:cs typeface="Calibri"/>
              </a:rPr>
              <a:t>Azul</a:t>
            </a:r>
          </a:p>
          <a:p>
            <a:pPr marL="800100" lvl="1" indent="-342900">
              <a:buFont typeface="Arial" panose="020B0604020202020204" pitchFamily="34" charset="0"/>
              <a:buChar char="•"/>
            </a:pPr>
            <a:r>
              <a:rPr lang="en-US" sz="1600" dirty="0">
                <a:cs typeface="Calibri"/>
              </a:rPr>
              <a:t>Splendor</a:t>
            </a:r>
          </a:p>
        </p:txBody>
      </p:sp>
      <p:sp>
        <p:nvSpPr>
          <p:cNvPr id="8" name="TextBox 7">
            <a:extLst>
              <a:ext uri="{FF2B5EF4-FFF2-40B4-BE49-F238E27FC236}">
                <a16:creationId xmlns:a16="http://schemas.microsoft.com/office/drawing/2014/main" id="{36F7AC4A-90DC-0E99-6BB3-EE81E533E405}"/>
              </a:ext>
            </a:extLst>
          </p:cNvPr>
          <p:cNvSpPr txBox="1"/>
          <p:nvPr/>
        </p:nvSpPr>
        <p:spPr>
          <a:xfrm>
            <a:off x="2651035" y="1929414"/>
            <a:ext cx="3397265" cy="1846659"/>
          </a:xfrm>
          <a:prstGeom prst="rect">
            <a:avLst/>
          </a:prstGeom>
          <a:noFill/>
          <a:ln>
            <a:noFill/>
          </a:ln>
        </p:spPr>
        <p:txBody>
          <a:bodyPr wrap="square">
            <a:spAutoFit/>
          </a:bodyPr>
          <a:lstStyle/>
          <a:p>
            <a:r>
              <a:rPr lang="en-US" b="1" dirty="0"/>
              <a:t>Simultaneous:</a:t>
            </a:r>
          </a:p>
          <a:p>
            <a:pPr marL="800100" lvl="1" indent="-342900">
              <a:buFont typeface="Arial" panose="020B0604020202020204" pitchFamily="34" charset="0"/>
              <a:buChar char="•"/>
            </a:pPr>
            <a:r>
              <a:rPr lang="en-US" sz="1600" dirty="0"/>
              <a:t>Rock-Paper-Scissors</a:t>
            </a:r>
          </a:p>
          <a:p>
            <a:pPr marL="800100" lvl="1" indent="-342900">
              <a:buFont typeface="Arial" panose="020B0604020202020204" pitchFamily="34" charset="0"/>
              <a:buChar char="•"/>
            </a:pPr>
            <a:r>
              <a:rPr lang="en-US" sz="1600" dirty="0"/>
              <a:t>Red Light, Green Light</a:t>
            </a:r>
          </a:p>
          <a:p>
            <a:pPr marL="800100" lvl="1" indent="-342900">
              <a:buFont typeface="Arial" panose="020B0604020202020204" pitchFamily="34" charset="0"/>
              <a:buChar char="•"/>
            </a:pPr>
            <a:r>
              <a:rPr lang="en-US" sz="1600" dirty="0">
                <a:cs typeface="Calibri"/>
              </a:rPr>
              <a:t>Musical Chairs</a:t>
            </a:r>
          </a:p>
          <a:p>
            <a:pPr marL="800100" lvl="1" indent="-342900">
              <a:buFont typeface="Arial" panose="020B0604020202020204" pitchFamily="34" charset="0"/>
              <a:buChar char="•"/>
            </a:pPr>
            <a:r>
              <a:rPr lang="en-US" sz="1600" dirty="0">
                <a:cs typeface="Calibri"/>
              </a:rPr>
              <a:t>Tennis Serves</a:t>
            </a:r>
          </a:p>
          <a:p>
            <a:pPr marL="800100" lvl="1" indent="-342900">
              <a:buFont typeface="Arial" panose="020B0604020202020204" pitchFamily="34" charset="0"/>
              <a:buChar char="•"/>
            </a:pPr>
            <a:r>
              <a:rPr lang="en-US" sz="1600" dirty="0">
                <a:cs typeface="Calibri"/>
              </a:rPr>
              <a:t>Real-time strategy games</a:t>
            </a:r>
          </a:p>
          <a:p>
            <a:pPr marL="800100" lvl="1" indent="-342900">
              <a:buFont typeface="Arial" panose="020B0604020202020204" pitchFamily="34" charset="0"/>
              <a:buChar char="•"/>
            </a:pPr>
            <a:r>
              <a:rPr lang="en-US" sz="1600" dirty="0">
                <a:cs typeface="Calibri"/>
              </a:rPr>
              <a:t>Wordle</a:t>
            </a:r>
          </a:p>
        </p:txBody>
      </p:sp>
      <p:sp>
        <p:nvSpPr>
          <p:cNvPr id="6" name="TextBox 5">
            <a:extLst>
              <a:ext uri="{FF2B5EF4-FFF2-40B4-BE49-F238E27FC236}">
                <a16:creationId xmlns:a16="http://schemas.microsoft.com/office/drawing/2014/main" id="{58DF57DB-C2FC-F26C-172E-197B4A375C7C}"/>
              </a:ext>
            </a:extLst>
          </p:cNvPr>
          <p:cNvSpPr txBox="1"/>
          <p:nvPr/>
        </p:nvSpPr>
        <p:spPr>
          <a:xfrm>
            <a:off x="5973054" y="774951"/>
            <a:ext cx="5830432" cy="1420902"/>
          </a:xfrm>
          <a:prstGeom prst="rect">
            <a:avLst/>
          </a:prstGeom>
          <a:noFill/>
          <a:ln>
            <a:noFill/>
          </a:ln>
        </p:spPr>
        <p:txBody>
          <a:bodyPr wrap="square">
            <a:spAutoFit/>
          </a:bodyPr>
          <a:lstStyle/>
          <a:p>
            <a:pPr marL="12700">
              <a:lnSpc>
                <a:spcPct val="100000"/>
              </a:lnSpc>
              <a:spcBef>
                <a:spcPts val="100"/>
              </a:spcBef>
              <a:tabLst>
                <a:tab pos="354965" algn="l"/>
              </a:tabLst>
            </a:pPr>
            <a:r>
              <a:rPr lang="en-US" sz="2000" dirty="0">
                <a:latin typeface="Calibri"/>
                <a:cs typeface="Calibri"/>
              </a:rPr>
              <a:t>All</a:t>
            </a:r>
            <a:r>
              <a:rPr lang="en-US" sz="2000" spc="-15" dirty="0">
                <a:latin typeface="Calibri"/>
                <a:cs typeface="Calibri"/>
              </a:rPr>
              <a:t> </a:t>
            </a:r>
            <a:r>
              <a:rPr lang="en-US" sz="2000" dirty="0">
                <a:latin typeface="Calibri"/>
                <a:cs typeface="Calibri"/>
              </a:rPr>
              <a:t>players</a:t>
            </a:r>
            <a:r>
              <a:rPr lang="en-US" sz="2000" spc="-5" dirty="0">
                <a:latin typeface="Calibri"/>
                <a:cs typeface="Calibri"/>
              </a:rPr>
              <a:t> </a:t>
            </a:r>
            <a:r>
              <a:rPr lang="en-US" sz="2000" dirty="0">
                <a:latin typeface="Calibri"/>
                <a:cs typeface="Calibri"/>
              </a:rPr>
              <a:t>take</a:t>
            </a:r>
            <a:r>
              <a:rPr lang="en-US" sz="2000" spc="-10" dirty="0">
                <a:latin typeface="Calibri"/>
                <a:cs typeface="Calibri"/>
              </a:rPr>
              <a:t> </a:t>
            </a:r>
            <a:r>
              <a:rPr lang="en-US" sz="2000" dirty="0">
                <a:latin typeface="Calibri"/>
                <a:cs typeface="Calibri"/>
              </a:rPr>
              <a:t>action</a:t>
            </a:r>
            <a:r>
              <a:rPr lang="en-US" sz="2000" spc="-30" dirty="0">
                <a:latin typeface="Calibri"/>
                <a:cs typeface="Calibri"/>
              </a:rPr>
              <a:t> </a:t>
            </a:r>
            <a:r>
              <a:rPr lang="en-US" sz="2000" dirty="0">
                <a:latin typeface="Calibri"/>
                <a:cs typeface="Calibri"/>
              </a:rPr>
              <a:t>at</a:t>
            </a:r>
            <a:r>
              <a:rPr lang="en-US" sz="2000" spc="-5" dirty="0">
                <a:latin typeface="Calibri"/>
                <a:cs typeface="Calibri"/>
              </a:rPr>
              <a:t> </a:t>
            </a:r>
            <a:r>
              <a:rPr lang="en-US" sz="2000" dirty="0">
                <a:latin typeface="Calibri"/>
                <a:cs typeface="Calibri"/>
              </a:rPr>
              <a:t>the</a:t>
            </a:r>
            <a:r>
              <a:rPr lang="en-US" sz="2000" spc="-5" dirty="0">
                <a:latin typeface="Calibri"/>
                <a:cs typeface="Calibri"/>
              </a:rPr>
              <a:t> </a:t>
            </a:r>
            <a:r>
              <a:rPr lang="en-US" sz="2000" dirty="0">
                <a:latin typeface="Calibri"/>
                <a:cs typeface="Calibri"/>
              </a:rPr>
              <a:t>same</a:t>
            </a:r>
            <a:r>
              <a:rPr lang="en-US" sz="2000" spc="5" dirty="0">
                <a:latin typeface="Calibri"/>
                <a:cs typeface="Calibri"/>
              </a:rPr>
              <a:t> </a:t>
            </a:r>
            <a:r>
              <a:rPr lang="en-US" sz="2000" spc="-20" dirty="0">
                <a:latin typeface="Calibri"/>
                <a:cs typeface="Calibri"/>
              </a:rPr>
              <a:t>time: </a:t>
            </a:r>
            <a:r>
              <a:rPr lang="en-US" sz="2000" dirty="0">
                <a:cs typeface="Calibri"/>
              </a:rPr>
              <a:t>Simultaneous</a:t>
            </a:r>
            <a:endParaRPr lang="en-US" sz="2000" dirty="0">
              <a:latin typeface="Calibri"/>
              <a:cs typeface="Calibri"/>
            </a:endParaRPr>
          </a:p>
          <a:p>
            <a:pPr>
              <a:lnSpc>
                <a:spcPct val="100000"/>
              </a:lnSpc>
              <a:spcBef>
                <a:spcPts val="950"/>
              </a:spcBef>
            </a:pPr>
            <a:endParaRPr lang="en-US" sz="2000" dirty="0">
              <a:latin typeface="Calibri"/>
              <a:cs typeface="Calibri"/>
            </a:endParaRPr>
          </a:p>
          <a:p>
            <a:pPr marL="12700">
              <a:lnSpc>
                <a:spcPct val="100000"/>
              </a:lnSpc>
              <a:tabLst>
                <a:tab pos="354965" algn="l"/>
              </a:tabLst>
            </a:pPr>
            <a:r>
              <a:rPr lang="en-US" sz="2000" dirty="0">
                <a:latin typeface="Calibri"/>
                <a:cs typeface="Calibri"/>
              </a:rPr>
              <a:t>Players take</a:t>
            </a:r>
            <a:r>
              <a:rPr lang="en-US" sz="2000" spc="-35" dirty="0">
                <a:latin typeface="Calibri"/>
                <a:cs typeface="Calibri"/>
              </a:rPr>
              <a:t> </a:t>
            </a:r>
            <a:r>
              <a:rPr lang="en-US" sz="2000" spc="-20" dirty="0">
                <a:latin typeface="Calibri"/>
                <a:cs typeface="Calibri"/>
              </a:rPr>
              <a:t>turns: Sequential</a:t>
            </a:r>
          </a:p>
          <a:p>
            <a:pPr marL="12700" algn="ctr">
              <a:lnSpc>
                <a:spcPct val="100000"/>
              </a:lnSpc>
              <a:tabLst>
                <a:tab pos="354965" algn="l"/>
              </a:tabLst>
            </a:pPr>
            <a:r>
              <a:rPr lang="en-US" sz="1700" spc="-20" dirty="0">
                <a:latin typeface="Calibri"/>
                <a:cs typeface="Calibri"/>
              </a:rPr>
              <a:t>(P</a:t>
            </a:r>
            <a:r>
              <a:rPr lang="en-US" sz="1700" dirty="0">
                <a:latin typeface="Calibri"/>
                <a:cs typeface="Calibri"/>
              </a:rPr>
              <a:t>ayoff</a:t>
            </a:r>
            <a:r>
              <a:rPr lang="en-US" sz="1700" spc="-35" dirty="0">
                <a:latin typeface="Calibri"/>
                <a:cs typeface="Calibri"/>
              </a:rPr>
              <a:t> </a:t>
            </a:r>
            <a:r>
              <a:rPr lang="en-US" sz="1700" dirty="0">
                <a:latin typeface="Calibri"/>
                <a:cs typeface="Calibri"/>
              </a:rPr>
              <a:t>is</a:t>
            </a:r>
            <a:r>
              <a:rPr lang="en-US" sz="1700" spc="-50" dirty="0">
                <a:latin typeface="Calibri"/>
                <a:cs typeface="Calibri"/>
              </a:rPr>
              <a:t> </a:t>
            </a:r>
            <a:r>
              <a:rPr lang="en-US" sz="1700" dirty="0">
                <a:latin typeface="Calibri"/>
                <a:cs typeface="Calibri"/>
              </a:rPr>
              <a:t>often</a:t>
            </a:r>
            <a:r>
              <a:rPr lang="en-US" sz="1700" spc="-25" dirty="0">
                <a:latin typeface="Calibri"/>
                <a:cs typeface="Calibri"/>
              </a:rPr>
              <a:t> </a:t>
            </a:r>
            <a:r>
              <a:rPr lang="en-US" sz="1700" dirty="0">
                <a:latin typeface="Calibri"/>
                <a:cs typeface="Calibri"/>
              </a:rPr>
              <a:t>only</a:t>
            </a:r>
            <a:r>
              <a:rPr lang="en-US" sz="1700" spc="-50" dirty="0">
                <a:latin typeface="Calibri"/>
                <a:cs typeface="Calibri"/>
              </a:rPr>
              <a:t> </a:t>
            </a:r>
            <a:r>
              <a:rPr lang="en-US" sz="1700" dirty="0">
                <a:latin typeface="Calibri"/>
                <a:cs typeface="Calibri"/>
              </a:rPr>
              <a:t>revealed</a:t>
            </a:r>
            <a:r>
              <a:rPr lang="en-US" sz="1700" spc="-35" dirty="0">
                <a:latin typeface="Calibri"/>
                <a:cs typeface="Calibri"/>
              </a:rPr>
              <a:t> </a:t>
            </a:r>
            <a:r>
              <a:rPr lang="en-US" sz="1700" dirty="0">
                <a:latin typeface="Calibri"/>
                <a:cs typeface="Calibri"/>
              </a:rPr>
              <a:t>at</a:t>
            </a:r>
            <a:r>
              <a:rPr lang="en-US" sz="1700" spc="-40" dirty="0">
                <a:latin typeface="Calibri"/>
                <a:cs typeface="Calibri"/>
              </a:rPr>
              <a:t> </a:t>
            </a:r>
            <a:r>
              <a:rPr lang="en-US" sz="1700" dirty="0">
                <a:latin typeface="Calibri"/>
                <a:cs typeface="Calibri"/>
              </a:rPr>
              <a:t>end</a:t>
            </a:r>
            <a:r>
              <a:rPr lang="en-US" sz="1700" spc="-35" dirty="0">
                <a:latin typeface="Calibri"/>
                <a:cs typeface="Calibri"/>
              </a:rPr>
              <a:t> </a:t>
            </a:r>
            <a:r>
              <a:rPr lang="en-US" sz="1700" dirty="0">
                <a:latin typeface="Calibri"/>
                <a:cs typeface="Calibri"/>
              </a:rPr>
              <a:t>of</a:t>
            </a:r>
            <a:r>
              <a:rPr lang="en-US" sz="1700" spc="-45" dirty="0">
                <a:latin typeface="Calibri"/>
                <a:cs typeface="Calibri"/>
              </a:rPr>
              <a:t> </a:t>
            </a:r>
            <a:r>
              <a:rPr lang="en-US" sz="1700" spc="-20" dirty="0">
                <a:latin typeface="Calibri"/>
                <a:cs typeface="Calibri"/>
              </a:rPr>
              <a:t>game.)</a:t>
            </a:r>
            <a:endParaRPr lang="en-US" sz="1700" dirty="0">
              <a:latin typeface="Calibri"/>
              <a:cs typeface="Calibri"/>
            </a:endParaRPr>
          </a:p>
        </p:txBody>
      </p:sp>
      <p:pic>
        <p:nvPicPr>
          <p:cNvPr id="2050" name="Picture 2">
            <a:extLst>
              <a:ext uri="{FF2B5EF4-FFF2-40B4-BE49-F238E27FC236}">
                <a16:creationId xmlns:a16="http://schemas.microsoft.com/office/drawing/2014/main" id="{19D39D02-2E3D-2ABD-E2F5-2258DAD85E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060" r="44635"/>
          <a:stretch>
            <a:fillRect/>
          </a:stretch>
        </p:blipFill>
        <p:spPr bwMode="auto">
          <a:xfrm>
            <a:off x="3864901" y="3884137"/>
            <a:ext cx="1164300" cy="14918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7EB0A4AE-96F2-08CA-78D9-62733D2DB38D}"/>
              </a:ext>
            </a:extLst>
          </p:cNvPr>
          <p:cNvGraphicFramePr>
            <a:graphicFrameLocks noGrp="1"/>
          </p:cNvGraphicFramePr>
          <p:nvPr>
            <p:extLst>
              <p:ext uri="{D42A27DB-BD31-4B8C-83A1-F6EECF244321}">
                <p14:modId xmlns:p14="http://schemas.microsoft.com/office/powerpoint/2010/main" val="3173875835"/>
              </p:ext>
            </p:extLst>
          </p:nvPr>
        </p:nvGraphicFramePr>
        <p:xfrm>
          <a:off x="5852383" y="2736828"/>
          <a:ext cx="6097384" cy="3850640"/>
        </p:xfrm>
        <a:graphic>
          <a:graphicData uri="http://schemas.openxmlformats.org/drawingml/2006/table">
            <a:tbl>
              <a:tblPr firstRow="1" bandRow="1">
                <a:tableStyleId>{616DA210-FB5B-4158-B5E0-FEB733F419BA}</a:tableStyleId>
              </a:tblPr>
              <a:tblGrid>
                <a:gridCol w="1388002">
                  <a:extLst>
                    <a:ext uri="{9D8B030D-6E8A-4147-A177-3AD203B41FA5}">
                      <a16:colId xmlns:a16="http://schemas.microsoft.com/office/drawing/2014/main" val="2935093147"/>
                    </a:ext>
                  </a:extLst>
                </a:gridCol>
                <a:gridCol w="2211186">
                  <a:extLst>
                    <a:ext uri="{9D8B030D-6E8A-4147-A177-3AD203B41FA5}">
                      <a16:colId xmlns:a16="http://schemas.microsoft.com/office/drawing/2014/main" val="3144985107"/>
                    </a:ext>
                  </a:extLst>
                </a:gridCol>
                <a:gridCol w="2498196">
                  <a:extLst>
                    <a:ext uri="{9D8B030D-6E8A-4147-A177-3AD203B41FA5}">
                      <a16:colId xmlns:a16="http://schemas.microsoft.com/office/drawing/2014/main" val="750513929"/>
                    </a:ext>
                  </a:extLst>
                </a:gridCol>
              </a:tblGrid>
              <a:tr h="370840">
                <a:tc>
                  <a:txBody>
                    <a:bodyPr/>
                    <a:lstStyle/>
                    <a:p>
                      <a:pPr algn="ctr"/>
                      <a:r>
                        <a:rPr lang="en-US" sz="1400" b="1" dirty="0"/>
                        <a:t>Property</a:t>
                      </a:r>
                      <a:endParaRPr lang="en-US" sz="1400" dirty="0"/>
                    </a:p>
                  </a:txBody>
                  <a:tcPr anchor="ctr"/>
                </a:tc>
                <a:tc>
                  <a:txBody>
                    <a:bodyPr/>
                    <a:lstStyle/>
                    <a:p>
                      <a:pPr algn="ctr"/>
                      <a:r>
                        <a:rPr lang="en-US" sz="1400" b="1"/>
                        <a:t>Sequential Games</a:t>
                      </a:r>
                      <a:endParaRPr lang="en-US" sz="1400"/>
                    </a:p>
                  </a:txBody>
                  <a:tcPr anchor="ctr"/>
                </a:tc>
                <a:tc>
                  <a:txBody>
                    <a:bodyPr/>
                    <a:lstStyle/>
                    <a:p>
                      <a:pPr algn="ctr"/>
                      <a:r>
                        <a:rPr lang="en-US" sz="1400" b="1" dirty="0"/>
                        <a:t>Simultaneous Games</a:t>
                      </a:r>
                      <a:endParaRPr lang="en-US" sz="1400" dirty="0"/>
                    </a:p>
                  </a:txBody>
                  <a:tcPr anchor="ctr"/>
                </a:tc>
                <a:extLst>
                  <a:ext uri="{0D108BD9-81ED-4DB2-BD59-A6C34878D82A}">
                    <a16:rowId xmlns:a16="http://schemas.microsoft.com/office/drawing/2014/main" val="2603944580"/>
                  </a:ext>
                </a:extLst>
              </a:tr>
              <a:tr h="370840">
                <a:tc>
                  <a:txBody>
                    <a:bodyPr/>
                    <a:lstStyle/>
                    <a:p>
                      <a:pPr algn="ctr"/>
                      <a:r>
                        <a:rPr lang="en-US" sz="1400" b="1"/>
                        <a:t>Timing</a:t>
                      </a:r>
                      <a:endParaRPr lang="en-US" sz="1400"/>
                    </a:p>
                  </a:txBody>
                  <a:tcPr anchor="ctr"/>
                </a:tc>
                <a:tc>
                  <a:txBody>
                    <a:bodyPr/>
                    <a:lstStyle/>
                    <a:p>
                      <a:r>
                        <a:rPr lang="en-US" sz="1400"/>
                        <a:t>Players take turns, one after another</a:t>
                      </a:r>
                    </a:p>
                  </a:txBody>
                  <a:tcPr anchor="ctr"/>
                </a:tc>
                <a:tc>
                  <a:txBody>
                    <a:bodyPr/>
                    <a:lstStyle/>
                    <a:p>
                      <a:r>
                        <a:rPr lang="en-US" sz="1400"/>
                        <a:t>All players act at the same time</a:t>
                      </a:r>
                    </a:p>
                  </a:txBody>
                  <a:tcPr anchor="ctr"/>
                </a:tc>
                <a:extLst>
                  <a:ext uri="{0D108BD9-81ED-4DB2-BD59-A6C34878D82A}">
                    <a16:rowId xmlns:a16="http://schemas.microsoft.com/office/drawing/2014/main" val="399842700"/>
                  </a:ext>
                </a:extLst>
              </a:tr>
              <a:tr h="370840">
                <a:tc>
                  <a:txBody>
                    <a:bodyPr/>
                    <a:lstStyle/>
                    <a:p>
                      <a:pPr algn="ctr"/>
                      <a:r>
                        <a:rPr lang="en-US" sz="1400" b="1"/>
                        <a:t>Information</a:t>
                      </a:r>
                      <a:endParaRPr lang="en-US" sz="1400"/>
                    </a:p>
                  </a:txBody>
                  <a:tcPr anchor="ctr"/>
                </a:tc>
                <a:tc>
                  <a:txBody>
                    <a:bodyPr/>
                    <a:lstStyle/>
                    <a:p>
                      <a:r>
                        <a:rPr lang="en-US" sz="1400"/>
                        <a:t>Can observe opponents' previous moves</a:t>
                      </a:r>
                    </a:p>
                  </a:txBody>
                  <a:tcPr anchor="ctr"/>
                </a:tc>
                <a:tc>
                  <a:txBody>
                    <a:bodyPr/>
                    <a:lstStyle/>
                    <a:p>
                      <a:r>
                        <a:rPr lang="en-US" sz="1400"/>
                        <a:t>Must choose without seeing others' choices</a:t>
                      </a:r>
                    </a:p>
                  </a:txBody>
                  <a:tcPr anchor="ctr"/>
                </a:tc>
                <a:extLst>
                  <a:ext uri="{0D108BD9-81ED-4DB2-BD59-A6C34878D82A}">
                    <a16:rowId xmlns:a16="http://schemas.microsoft.com/office/drawing/2014/main" val="3210816765"/>
                  </a:ext>
                </a:extLst>
              </a:tr>
              <a:tr h="370840">
                <a:tc>
                  <a:txBody>
                    <a:bodyPr/>
                    <a:lstStyle/>
                    <a:p>
                      <a:pPr algn="ctr"/>
                      <a:r>
                        <a:rPr lang="en-US" sz="1400" b="1"/>
                        <a:t>Strategy</a:t>
                      </a:r>
                      <a:endParaRPr lang="en-US" sz="1400"/>
                    </a:p>
                  </a:txBody>
                  <a:tcPr anchor="ctr"/>
                </a:tc>
                <a:tc>
                  <a:txBody>
                    <a:bodyPr/>
                    <a:lstStyle/>
                    <a:p>
                      <a:r>
                        <a:rPr lang="en-US" sz="1400"/>
                        <a:t>React and adapt to what others have done</a:t>
                      </a:r>
                    </a:p>
                  </a:txBody>
                  <a:tcPr anchor="ctr"/>
                </a:tc>
                <a:tc>
                  <a:txBody>
                    <a:bodyPr/>
                    <a:lstStyle/>
                    <a:p>
                      <a:r>
                        <a:rPr lang="en-US" sz="1400"/>
                        <a:t>Must anticipate what others will do</a:t>
                      </a:r>
                    </a:p>
                  </a:txBody>
                  <a:tcPr anchor="ctr"/>
                </a:tc>
                <a:extLst>
                  <a:ext uri="{0D108BD9-81ED-4DB2-BD59-A6C34878D82A}">
                    <a16:rowId xmlns:a16="http://schemas.microsoft.com/office/drawing/2014/main" val="3511365820"/>
                  </a:ext>
                </a:extLst>
              </a:tr>
              <a:tr h="370840">
                <a:tc>
                  <a:txBody>
                    <a:bodyPr/>
                    <a:lstStyle/>
                    <a:p>
                      <a:pPr algn="ctr"/>
                      <a:r>
                        <a:rPr lang="en-US" sz="1400" b="1"/>
                        <a:t>Representation</a:t>
                      </a:r>
                      <a:endParaRPr lang="en-US" sz="1400"/>
                    </a:p>
                  </a:txBody>
                  <a:tcPr anchor="ctr"/>
                </a:tc>
                <a:tc>
                  <a:txBody>
                    <a:bodyPr/>
                    <a:lstStyle/>
                    <a:p>
                      <a:r>
                        <a:rPr lang="en-US" sz="1400"/>
                        <a:t>Game trees, extensive form</a:t>
                      </a:r>
                    </a:p>
                  </a:txBody>
                  <a:tcPr anchor="ctr"/>
                </a:tc>
                <a:tc>
                  <a:txBody>
                    <a:bodyPr/>
                    <a:lstStyle/>
                    <a:p>
                      <a:r>
                        <a:rPr lang="en-US" sz="1400"/>
                        <a:t>Payoff matrices, normal form</a:t>
                      </a:r>
                    </a:p>
                  </a:txBody>
                  <a:tcPr anchor="ctr"/>
                </a:tc>
                <a:extLst>
                  <a:ext uri="{0D108BD9-81ED-4DB2-BD59-A6C34878D82A}">
                    <a16:rowId xmlns:a16="http://schemas.microsoft.com/office/drawing/2014/main" val="4043409801"/>
                  </a:ext>
                </a:extLst>
              </a:tr>
              <a:tr h="370840">
                <a:tc>
                  <a:txBody>
                    <a:bodyPr/>
                    <a:lstStyle/>
                    <a:p>
                      <a:pPr algn="ctr"/>
                      <a:r>
                        <a:rPr lang="en-US" sz="1400" b="1"/>
                        <a:t>Solution Method</a:t>
                      </a:r>
                      <a:endParaRPr lang="en-US" sz="1400"/>
                    </a:p>
                  </a:txBody>
                  <a:tcPr anchor="ctr"/>
                </a:tc>
                <a:tc>
                  <a:txBody>
                    <a:bodyPr/>
                    <a:lstStyle/>
                    <a:p>
                      <a:r>
                        <a:rPr lang="en-US" sz="1400"/>
                        <a:t>Backward induction, minimax</a:t>
                      </a:r>
                    </a:p>
                  </a:txBody>
                  <a:tcPr anchor="ctr"/>
                </a:tc>
                <a:tc>
                  <a:txBody>
                    <a:bodyPr/>
                    <a:lstStyle/>
                    <a:p>
                      <a:r>
                        <a:rPr lang="en-US" sz="1400" dirty="0"/>
                        <a:t>Nash equilibrium, dominance</a:t>
                      </a:r>
                    </a:p>
                  </a:txBody>
                  <a:tcPr anchor="ctr"/>
                </a:tc>
                <a:extLst>
                  <a:ext uri="{0D108BD9-81ED-4DB2-BD59-A6C34878D82A}">
                    <a16:rowId xmlns:a16="http://schemas.microsoft.com/office/drawing/2014/main" val="195452844"/>
                  </a:ext>
                </a:extLst>
              </a:tr>
              <a:tr h="370840">
                <a:tc>
                  <a:txBody>
                    <a:bodyPr/>
                    <a:lstStyle/>
                    <a:p>
                      <a:pPr algn="ctr"/>
                      <a:r>
                        <a:rPr lang="en-US" sz="1400" b="1"/>
                        <a:t>Commitment</a:t>
                      </a:r>
                      <a:endParaRPr lang="en-US" sz="1400"/>
                    </a:p>
                  </a:txBody>
                  <a:tcPr anchor="ctr"/>
                </a:tc>
                <a:tc>
                  <a:txBody>
                    <a:bodyPr/>
                    <a:lstStyle/>
                    <a:p>
                      <a:r>
                        <a:rPr lang="en-US" sz="1400"/>
                        <a:t>Can change strategy based on observations</a:t>
                      </a:r>
                    </a:p>
                  </a:txBody>
                  <a:tcPr anchor="ctr"/>
                </a:tc>
                <a:tc>
                  <a:txBody>
                    <a:bodyPr/>
                    <a:lstStyle/>
                    <a:p>
                      <a:r>
                        <a:rPr lang="en-US" sz="1400" dirty="0"/>
                        <a:t>Must commit before seeing others' actions</a:t>
                      </a:r>
                    </a:p>
                  </a:txBody>
                  <a:tcPr anchor="ctr"/>
                </a:tc>
                <a:extLst>
                  <a:ext uri="{0D108BD9-81ED-4DB2-BD59-A6C34878D82A}">
                    <a16:rowId xmlns:a16="http://schemas.microsoft.com/office/drawing/2014/main" val="840185831"/>
                  </a:ext>
                </a:extLst>
              </a:tr>
              <a:tr h="370840">
                <a:tc>
                  <a:txBody>
                    <a:bodyPr/>
                    <a:lstStyle/>
                    <a:p>
                      <a:pPr algn="ctr"/>
                      <a:r>
                        <a:rPr lang="en-US" sz="1400" b="1" dirty="0"/>
                        <a:t>AI Algorithms</a:t>
                      </a:r>
                      <a:endParaRPr lang="en-US" sz="1400" dirty="0"/>
                    </a:p>
                  </a:txBody>
                  <a:tcPr anchor="ctr"/>
                </a:tc>
                <a:tc>
                  <a:txBody>
                    <a:bodyPr/>
                    <a:lstStyle/>
                    <a:p>
                      <a:r>
                        <a:rPr lang="en-US" sz="1400" dirty="0"/>
                        <a:t>Game trees and Minimax-style algorithms</a:t>
                      </a:r>
                    </a:p>
                  </a:txBody>
                  <a:tcPr anchor="ctr"/>
                </a:tc>
                <a:tc>
                  <a:txBody>
                    <a:bodyPr/>
                    <a:lstStyle/>
                    <a:p>
                      <a:r>
                        <a:rPr lang="en-US" sz="1400" dirty="0"/>
                        <a:t>Normal form representation and equilibrium concepts</a:t>
                      </a:r>
                    </a:p>
                  </a:txBody>
                  <a:tcPr anchor="ctr"/>
                </a:tc>
                <a:extLst>
                  <a:ext uri="{0D108BD9-81ED-4DB2-BD59-A6C34878D82A}">
                    <a16:rowId xmlns:a16="http://schemas.microsoft.com/office/drawing/2014/main" val="3479805681"/>
                  </a:ext>
                </a:extLst>
              </a:tr>
            </a:tbl>
          </a:graphicData>
        </a:graphic>
      </p:graphicFrame>
    </p:spTree>
    <p:extLst>
      <p:ext uri="{BB962C8B-B14F-4D97-AF65-F5344CB8AC3E}">
        <p14:creationId xmlns:p14="http://schemas.microsoft.com/office/powerpoint/2010/main" val="4279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6C77-1D01-4104-81FA-4C2FB3D5E0CB}"/>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1CDF1B6C-A326-0E9E-8A2F-22246B1E9B55}"/>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Properties IV</a:t>
            </a:r>
            <a:endParaRPr lang="en-US" sz="3600" dirty="0"/>
          </a:p>
        </p:txBody>
      </p:sp>
      <p:sp>
        <p:nvSpPr>
          <p:cNvPr id="14" name="Rectangle 3">
            <a:extLst>
              <a:ext uri="{FF2B5EF4-FFF2-40B4-BE49-F238E27FC236}">
                <a16:creationId xmlns:a16="http://schemas.microsoft.com/office/drawing/2014/main" id="{BBD2D8DD-3A76-97D0-70C6-3E2F2226BE88}"/>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2" name="TextBox 1">
            <a:extLst>
              <a:ext uri="{FF2B5EF4-FFF2-40B4-BE49-F238E27FC236}">
                <a16:creationId xmlns:a16="http://schemas.microsoft.com/office/drawing/2014/main" id="{CD7B7AB2-CBC2-880D-40A3-F56F7F2047DA}"/>
              </a:ext>
            </a:extLst>
          </p:cNvPr>
          <p:cNvSpPr txBox="1"/>
          <p:nvPr/>
        </p:nvSpPr>
        <p:spPr>
          <a:xfrm>
            <a:off x="596788" y="1015638"/>
            <a:ext cx="6802232" cy="430887"/>
          </a:xfrm>
          <a:prstGeom prst="rect">
            <a:avLst/>
          </a:prstGeom>
          <a:noFill/>
          <a:ln>
            <a:noFill/>
          </a:ln>
        </p:spPr>
        <p:txBody>
          <a:bodyPr wrap="square">
            <a:spAutoFit/>
          </a:bodyPr>
          <a:lstStyle/>
          <a:p>
            <a:pPr>
              <a:buNone/>
            </a:pPr>
            <a:r>
              <a:rPr lang="en-US" sz="2200" dirty="0"/>
              <a:t>6. Perfect vs. Imperfect Information</a:t>
            </a:r>
          </a:p>
        </p:txBody>
      </p:sp>
      <p:sp>
        <p:nvSpPr>
          <p:cNvPr id="7" name="TextBox 6">
            <a:extLst>
              <a:ext uri="{FF2B5EF4-FFF2-40B4-BE49-F238E27FC236}">
                <a16:creationId xmlns:a16="http://schemas.microsoft.com/office/drawing/2014/main" id="{9CFF43A0-EBA4-E7B4-DA7C-2BC69A7FB199}"/>
              </a:ext>
            </a:extLst>
          </p:cNvPr>
          <p:cNvSpPr txBox="1"/>
          <p:nvPr/>
        </p:nvSpPr>
        <p:spPr>
          <a:xfrm>
            <a:off x="2321181" y="2709095"/>
            <a:ext cx="2664571" cy="1600438"/>
          </a:xfrm>
          <a:prstGeom prst="rect">
            <a:avLst/>
          </a:prstGeom>
          <a:noFill/>
          <a:ln>
            <a:noFill/>
          </a:ln>
        </p:spPr>
        <p:txBody>
          <a:bodyPr wrap="square">
            <a:spAutoFit/>
          </a:bodyPr>
          <a:lstStyle/>
          <a:p>
            <a:r>
              <a:rPr lang="en-US" b="1" dirty="0"/>
              <a:t>Perfect:</a:t>
            </a:r>
          </a:p>
          <a:p>
            <a:pPr marL="800100" lvl="1" indent="-342900">
              <a:buFont typeface="Arial" panose="020B0604020202020204" pitchFamily="34" charset="0"/>
              <a:buChar char="•"/>
            </a:pPr>
            <a:r>
              <a:rPr lang="en-US" sz="1600" dirty="0"/>
              <a:t>Chess</a:t>
            </a:r>
          </a:p>
          <a:p>
            <a:pPr marL="800100" lvl="1" indent="-342900">
              <a:buFont typeface="Arial" panose="020B0604020202020204" pitchFamily="34" charset="0"/>
              <a:buChar char="•"/>
            </a:pPr>
            <a:r>
              <a:rPr lang="en-US" sz="1600" dirty="0"/>
              <a:t>Checkers</a:t>
            </a:r>
          </a:p>
          <a:p>
            <a:pPr marL="800100" lvl="1" indent="-342900">
              <a:buFont typeface="Arial" panose="020B0604020202020204" pitchFamily="34" charset="0"/>
              <a:buChar char="•"/>
            </a:pPr>
            <a:r>
              <a:rPr lang="en-US" sz="1600" dirty="0"/>
              <a:t>Go</a:t>
            </a:r>
          </a:p>
          <a:p>
            <a:pPr marL="800100" lvl="1" indent="-342900">
              <a:buFont typeface="Arial" panose="020B0604020202020204" pitchFamily="34" charset="0"/>
              <a:buChar char="•"/>
            </a:pPr>
            <a:r>
              <a:rPr lang="en-US" sz="1600" dirty="0"/>
              <a:t>Tic-Tac-Toe</a:t>
            </a:r>
          </a:p>
          <a:p>
            <a:pPr marL="800100" lvl="1" indent="-342900">
              <a:buFont typeface="Arial" panose="020B0604020202020204" pitchFamily="34" charset="0"/>
              <a:buChar char="•"/>
            </a:pPr>
            <a:r>
              <a:rPr lang="en-US" sz="1600" dirty="0"/>
              <a:t>Connect Four</a:t>
            </a:r>
          </a:p>
        </p:txBody>
      </p:sp>
      <p:sp>
        <p:nvSpPr>
          <p:cNvPr id="8" name="TextBox 7">
            <a:extLst>
              <a:ext uri="{FF2B5EF4-FFF2-40B4-BE49-F238E27FC236}">
                <a16:creationId xmlns:a16="http://schemas.microsoft.com/office/drawing/2014/main" id="{C55082BB-94F0-46DE-886B-81D1CF7D33D5}"/>
              </a:ext>
            </a:extLst>
          </p:cNvPr>
          <p:cNvSpPr txBox="1"/>
          <p:nvPr/>
        </p:nvSpPr>
        <p:spPr>
          <a:xfrm>
            <a:off x="2341628" y="4611256"/>
            <a:ext cx="2927490" cy="1600438"/>
          </a:xfrm>
          <a:prstGeom prst="rect">
            <a:avLst/>
          </a:prstGeom>
          <a:noFill/>
          <a:ln>
            <a:noFill/>
          </a:ln>
        </p:spPr>
        <p:txBody>
          <a:bodyPr wrap="square">
            <a:spAutoFit/>
          </a:bodyPr>
          <a:lstStyle/>
          <a:p>
            <a:r>
              <a:rPr lang="en-US" b="1" dirty="0"/>
              <a:t>Imperfect:</a:t>
            </a:r>
          </a:p>
          <a:p>
            <a:pPr marL="800100" lvl="1" indent="-342900">
              <a:buFont typeface="Arial" panose="020B0604020202020204" pitchFamily="34" charset="0"/>
              <a:buChar char="•"/>
            </a:pPr>
            <a:r>
              <a:rPr lang="en-US" sz="1600" dirty="0"/>
              <a:t>Poker</a:t>
            </a:r>
          </a:p>
          <a:p>
            <a:pPr marL="800100" lvl="1" indent="-342900">
              <a:buFont typeface="Arial" panose="020B0604020202020204" pitchFamily="34" charset="0"/>
              <a:buChar char="•"/>
            </a:pPr>
            <a:r>
              <a:rPr lang="en-US" sz="1600" dirty="0"/>
              <a:t>Battleship</a:t>
            </a:r>
          </a:p>
          <a:p>
            <a:pPr marL="800100" lvl="1" indent="-342900">
              <a:buFont typeface="Arial" panose="020B0604020202020204" pitchFamily="34" charset="0"/>
              <a:buChar char="•"/>
            </a:pPr>
            <a:r>
              <a:rPr lang="en-US" sz="1600" dirty="0"/>
              <a:t>Bridge</a:t>
            </a:r>
          </a:p>
          <a:p>
            <a:pPr marL="800100" lvl="1" indent="-342900">
              <a:buFont typeface="Arial" panose="020B0604020202020204" pitchFamily="34" charset="0"/>
              <a:buChar char="•"/>
            </a:pPr>
            <a:r>
              <a:rPr lang="en-US" sz="1600" dirty="0"/>
              <a:t>Magic: The Gathering</a:t>
            </a:r>
          </a:p>
          <a:p>
            <a:pPr marL="800100" lvl="1" indent="-342900">
              <a:buFont typeface="Arial" panose="020B0604020202020204" pitchFamily="34" charset="0"/>
              <a:buChar char="•"/>
            </a:pPr>
            <a:r>
              <a:rPr lang="en-US" sz="1600" dirty="0">
                <a:cs typeface="Calibri"/>
              </a:rPr>
              <a:t>Clue / Cluedo</a:t>
            </a:r>
          </a:p>
        </p:txBody>
      </p:sp>
      <p:sp>
        <p:nvSpPr>
          <p:cNvPr id="6" name="TextBox 5">
            <a:extLst>
              <a:ext uri="{FF2B5EF4-FFF2-40B4-BE49-F238E27FC236}">
                <a16:creationId xmlns:a16="http://schemas.microsoft.com/office/drawing/2014/main" id="{ADE05C4F-C55F-8A98-3896-CA32A1E63596}"/>
              </a:ext>
            </a:extLst>
          </p:cNvPr>
          <p:cNvSpPr txBox="1"/>
          <p:nvPr/>
        </p:nvSpPr>
        <p:spPr>
          <a:xfrm>
            <a:off x="1518454" y="1446525"/>
            <a:ext cx="6038661" cy="400110"/>
          </a:xfrm>
          <a:prstGeom prst="rect">
            <a:avLst/>
          </a:prstGeom>
          <a:noFill/>
          <a:ln>
            <a:noFill/>
          </a:ln>
        </p:spPr>
        <p:txBody>
          <a:bodyPr wrap="square">
            <a:spAutoFit/>
          </a:bodyPr>
          <a:lstStyle/>
          <a:p>
            <a:pPr marL="12700">
              <a:lnSpc>
                <a:spcPct val="100000"/>
              </a:lnSpc>
              <a:spcBef>
                <a:spcPts val="100"/>
              </a:spcBef>
              <a:tabLst>
                <a:tab pos="354965" algn="l"/>
              </a:tabLst>
            </a:pPr>
            <a:r>
              <a:rPr lang="en-US" sz="2000" dirty="0"/>
              <a:t>Each player knows the complete game state at all times</a:t>
            </a:r>
            <a:r>
              <a:rPr lang="en-US" sz="2000" spc="-20" dirty="0">
                <a:latin typeface="Calibri"/>
                <a:cs typeface="Calibri"/>
              </a:rPr>
              <a:t>:</a:t>
            </a:r>
            <a:endParaRPr lang="en-US" sz="2000" dirty="0">
              <a:latin typeface="Calibri"/>
              <a:cs typeface="Calibri"/>
            </a:endParaRPr>
          </a:p>
        </p:txBody>
      </p:sp>
      <p:sp>
        <p:nvSpPr>
          <p:cNvPr id="10" name="TextBox 9">
            <a:extLst>
              <a:ext uri="{FF2B5EF4-FFF2-40B4-BE49-F238E27FC236}">
                <a16:creationId xmlns:a16="http://schemas.microsoft.com/office/drawing/2014/main" id="{FB85574E-001C-EC50-C8E3-1FDCAD283FE6}"/>
              </a:ext>
            </a:extLst>
          </p:cNvPr>
          <p:cNvSpPr txBox="1"/>
          <p:nvPr/>
        </p:nvSpPr>
        <p:spPr>
          <a:xfrm>
            <a:off x="8478781" y="1446525"/>
            <a:ext cx="1384574" cy="400110"/>
          </a:xfrm>
          <a:prstGeom prst="rect">
            <a:avLst/>
          </a:prstGeom>
          <a:noFill/>
          <a:ln>
            <a:noFill/>
          </a:ln>
        </p:spPr>
        <p:txBody>
          <a:bodyPr wrap="square">
            <a:spAutoFit/>
          </a:bodyPr>
          <a:lstStyle/>
          <a:p>
            <a:pPr marL="12700">
              <a:lnSpc>
                <a:spcPct val="100000"/>
              </a:lnSpc>
              <a:spcBef>
                <a:spcPts val="100"/>
              </a:spcBef>
              <a:tabLst>
                <a:tab pos="354965" algn="l"/>
              </a:tabLst>
            </a:pPr>
            <a:r>
              <a:rPr lang="en-US" sz="2000" dirty="0">
                <a:cs typeface="Calibri"/>
              </a:rPr>
              <a:t>Perfect</a:t>
            </a:r>
            <a:endParaRPr lang="en-US" sz="2000" dirty="0"/>
          </a:p>
        </p:txBody>
      </p:sp>
      <p:sp>
        <p:nvSpPr>
          <p:cNvPr id="11" name="TextBox 10">
            <a:extLst>
              <a:ext uri="{FF2B5EF4-FFF2-40B4-BE49-F238E27FC236}">
                <a16:creationId xmlns:a16="http://schemas.microsoft.com/office/drawing/2014/main" id="{A95779AA-933B-BFDC-9C71-50FAA3BB43BE}"/>
              </a:ext>
            </a:extLst>
          </p:cNvPr>
          <p:cNvSpPr txBox="1"/>
          <p:nvPr/>
        </p:nvSpPr>
        <p:spPr>
          <a:xfrm>
            <a:off x="8478781" y="1942406"/>
            <a:ext cx="1384574" cy="400110"/>
          </a:xfrm>
          <a:prstGeom prst="rect">
            <a:avLst/>
          </a:prstGeom>
          <a:noFill/>
          <a:ln>
            <a:noFill/>
          </a:ln>
        </p:spPr>
        <p:txBody>
          <a:bodyPr wrap="square">
            <a:spAutoFit/>
          </a:bodyPr>
          <a:lstStyle/>
          <a:p>
            <a:pPr marL="12700">
              <a:lnSpc>
                <a:spcPct val="100000"/>
              </a:lnSpc>
              <a:tabLst>
                <a:tab pos="354965" algn="l"/>
              </a:tabLst>
            </a:pPr>
            <a:r>
              <a:rPr lang="en-US" sz="2000" dirty="0"/>
              <a:t>Imperfect</a:t>
            </a:r>
          </a:p>
        </p:txBody>
      </p:sp>
      <p:pic>
        <p:nvPicPr>
          <p:cNvPr id="2052" name="Picture 4">
            <a:extLst>
              <a:ext uri="{FF2B5EF4-FFF2-40B4-BE49-F238E27FC236}">
                <a16:creationId xmlns:a16="http://schemas.microsoft.com/office/drawing/2014/main" id="{0AD95C33-4852-85FA-FC16-E1F6346CB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63" y="2627735"/>
            <a:ext cx="1886139" cy="18861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7661510-EDF7-1BBE-4216-3C4994929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62" y="4513874"/>
            <a:ext cx="1886139" cy="18861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a:extLst>
              <a:ext uri="{FF2B5EF4-FFF2-40B4-BE49-F238E27FC236}">
                <a16:creationId xmlns:a16="http://schemas.microsoft.com/office/drawing/2014/main" id="{75558458-53DC-6B02-37F8-5A80E9A1766C}"/>
              </a:ext>
            </a:extLst>
          </p:cNvPr>
          <p:cNvGraphicFramePr>
            <a:graphicFrameLocks noGrp="1"/>
          </p:cNvGraphicFramePr>
          <p:nvPr>
            <p:extLst>
              <p:ext uri="{D42A27DB-BD31-4B8C-83A1-F6EECF244321}">
                <p14:modId xmlns:p14="http://schemas.microsoft.com/office/powerpoint/2010/main" val="3582555535"/>
              </p:ext>
            </p:extLst>
          </p:nvPr>
        </p:nvGraphicFramePr>
        <p:xfrm>
          <a:off x="5878818" y="3163694"/>
          <a:ext cx="6040037" cy="3048000"/>
        </p:xfrm>
        <a:graphic>
          <a:graphicData uri="http://schemas.openxmlformats.org/drawingml/2006/table">
            <a:tbl>
              <a:tblPr firstRow="1" bandRow="1">
                <a:tableStyleId>{616DA210-FB5B-4158-B5E0-FEB733F419BA}</a:tableStyleId>
              </a:tblPr>
              <a:tblGrid>
                <a:gridCol w="2824738">
                  <a:extLst>
                    <a:ext uri="{9D8B030D-6E8A-4147-A177-3AD203B41FA5}">
                      <a16:colId xmlns:a16="http://schemas.microsoft.com/office/drawing/2014/main" val="2935093147"/>
                    </a:ext>
                  </a:extLst>
                </a:gridCol>
                <a:gridCol w="3215299">
                  <a:extLst>
                    <a:ext uri="{9D8B030D-6E8A-4147-A177-3AD203B41FA5}">
                      <a16:colId xmlns:a16="http://schemas.microsoft.com/office/drawing/2014/main" val="750513929"/>
                    </a:ext>
                  </a:extLst>
                </a:gridCol>
              </a:tblGrid>
              <a:tr h="370840">
                <a:tc>
                  <a:txBody>
                    <a:bodyPr/>
                    <a:lstStyle/>
                    <a:p>
                      <a:pPr algn="ctr"/>
                      <a:r>
                        <a:rPr lang="en-US" b="1" dirty="0"/>
                        <a:t>Perfect Information</a:t>
                      </a:r>
                      <a:endParaRPr lang="en-US" dirty="0"/>
                    </a:p>
                  </a:txBody>
                  <a:tcPr anchor="ctr"/>
                </a:tc>
                <a:tc>
                  <a:txBody>
                    <a:bodyPr/>
                    <a:lstStyle/>
                    <a:p>
                      <a:pPr algn="ctr"/>
                      <a:r>
                        <a:rPr lang="en-US" b="1" dirty="0"/>
                        <a:t>Imperfect Information</a:t>
                      </a:r>
                      <a:endParaRPr lang="en-US" dirty="0"/>
                    </a:p>
                  </a:txBody>
                  <a:tcPr anchor="ctr"/>
                </a:tc>
                <a:extLst>
                  <a:ext uri="{0D108BD9-81ED-4DB2-BD59-A6C34878D82A}">
                    <a16:rowId xmlns:a16="http://schemas.microsoft.com/office/drawing/2014/main" val="2603944580"/>
                  </a:ext>
                </a:extLst>
              </a:tr>
              <a:tr h="370840">
                <a:tc>
                  <a:txBody>
                    <a:bodyPr/>
                    <a:lstStyle/>
                    <a:p>
                      <a:pPr algn="ctr"/>
                      <a:r>
                        <a:rPr lang="en-US" sz="1600" dirty="0"/>
                        <a:t>All information visible</a:t>
                      </a:r>
                    </a:p>
                  </a:txBody>
                  <a:tcPr anchor="ctr"/>
                </a:tc>
                <a:tc>
                  <a:txBody>
                    <a:bodyPr/>
                    <a:lstStyle/>
                    <a:p>
                      <a:pPr algn="ctr"/>
                      <a:r>
                        <a:rPr lang="en-US" sz="1600" dirty="0"/>
                        <a:t>Some information hidden</a:t>
                      </a:r>
                    </a:p>
                  </a:txBody>
                  <a:tcPr anchor="ctr"/>
                </a:tc>
                <a:extLst>
                  <a:ext uri="{0D108BD9-81ED-4DB2-BD59-A6C34878D82A}">
                    <a16:rowId xmlns:a16="http://schemas.microsoft.com/office/drawing/2014/main" val="399842700"/>
                  </a:ext>
                </a:extLst>
              </a:tr>
              <a:tr h="370840">
                <a:tc>
                  <a:txBody>
                    <a:bodyPr/>
                    <a:lstStyle/>
                    <a:p>
                      <a:pPr algn="ctr"/>
                      <a:r>
                        <a:rPr lang="en-US" sz="1600"/>
                        <a:t>Pure strategy/logic</a:t>
                      </a:r>
                    </a:p>
                  </a:txBody>
                  <a:tcPr anchor="ctr"/>
                </a:tc>
                <a:tc>
                  <a:txBody>
                    <a:bodyPr/>
                    <a:lstStyle/>
                    <a:p>
                      <a:pPr algn="ctr"/>
                      <a:r>
                        <a:rPr lang="en-US" sz="1600" dirty="0"/>
                        <a:t>Strategy + psychology</a:t>
                      </a:r>
                    </a:p>
                  </a:txBody>
                  <a:tcPr anchor="ctr"/>
                </a:tc>
                <a:extLst>
                  <a:ext uri="{0D108BD9-81ED-4DB2-BD59-A6C34878D82A}">
                    <a16:rowId xmlns:a16="http://schemas.microsoft.com/office/drawing/2014/main" val="3210816765"/>
                  </a:ext>
                </a:extLst>
              </a:tr>
              <a:tr h="370840">
                <a:tc>
                  <a:txBody>
                    <a:bodyPr/>
                    <a:lstStyle/>
                    <a:p>
                      <a:pPr algn="ctr"/>
                      <a:r>
                        <a:rPr lang="en-US" sz="1600"/>
                        <a:t>Deterministic optimal play</a:t>
                      </a:r>
                    </a:p>
                  </a:txBody>
                  <a:tcPr anchor="ctr"/>
                </a:tc>
                <a:tc>
                  <a:txBody>
                    <a:bodyPr/>
                    <a:lstStyle/>
                    <a:p>
                      <a:pPr algn="ctr"/>
                      <a:r>
                        <a:rPr lang="en-US" sz="1600" dirty="0"/>
                        <a:t>Probabilistic reasoning</a:t>
                      </a:r>
                    </a:p>
                  </a:txBody>
                  <a:tcPr anchor="ctr"/>
                </a:tc>
                <a:extLst>
                  <a:ext uri="{0D108BD9-81ED-4DB2-BD59-A6C34878D82A}">
                    <a16:rowId xmlns:a16="http://schemas.microsoft.com/office/drawing/2014/main" val="3511365820"/>
                  </a:ext>
                </a:extLst>
              </a:tr>
              <a:tr h="370840">
                <a:tc>
                  <a:txBody>
                    <a:bodyPr/>
                    <a:lstStyle/>
                    <a:p>
                      <a:pPr algn="ctr"/>
                      <a:r>
                        <a:rPr lang="en-US" sz="1600"/>
                        <a:t>No bluffing possible</a:t>
                      </a:r>
                    </a:p>
                  </a:txBody>
                  <a:tcPr anchor="ctr"/>
                </a:tc>
                <a:tc>
                  <a:txBody>
                    <a:bodyPr/>
                    <a:lstStyle/>
                    <a:p>
                      <a:pPr algn="ctr"/>
                      <a:r>
                        <a:rPr lang="en-US" sz="1600"/>
                        <a:t>Bluffing and deception</a:t>
                      </a:r>
                    </a:p>
                  </a:txBody>
                  <a:tcPr anchor="ctr"/>
                </a:tc>
                <a:extLst>
                  <a:ext uri="{0D108BD9-81ED-4DB2-BD59-A6C34878D82A}">
                    <a16:rowId xmlns:a16="http://schemas.microsoft.com/office/drawing/2014/main" val="4043409801"/>
                  </a:ext>
                </a:extLst>
              </a:tr>
              <a:tr h="370840">
                <a:tc>
                  <a:txBody>
                    <a:bodyPr/>
                    <a:lstStyle/>
                    <a:p>
                      <a:pPr algn="ctr"/>
                      <a:r>
                        <a:rPr lang="en-US" sz="1600"/>
                        <a:t>Complete game tree analysis</a:t>
                      </a:r>
                    </a:p>
                  </a:txBody>
                  <a:tcPr anchor="ctr"/>
                </a:tc>
                <a:tc>
                  <a:txBody>
                    <a:bodyPr/>
                    <a:lstStyle/>
                    <a:p>
                      <a:pPr algn="ctr"/>
                      <a:r>
                        <a:rPr lang="en-US" sz="1600" dirty="0"/>
                        <a:t>Belief-based decision making</a:t>
                      </a:r>
                    </a:p>
                  </a:txBody>
                  <a:tcPr anchor="ctr"/>
                </a:tc>
                <a:extLst>
                  <a:ext uri="{0D108BD9-81ED-4DB2-BD59-A6C34878D82A}">
                    <a16:rowId xmlns:a16="http://schemas.microsoft.com/office/drawing/2014/main" val="195452844"/>
                  </a:ext>
                </a:extLst>
              </a:tr>
              <a:tr h="370840">
                <a:tc>
                  <a:txBody>
                    <a:bodyPr/>
                    <a:lstStyle/>
                    <a:p>
                      <a:pPr algn="ctr"/>
                      <a:r>
                        <a:rPr lang="en-US" sz="1600" b="1" dirty="0"/>
                        <a:t>Minimax, Game tree search work well</a:t>
                      </a:r>
                    </a:p>
                    <a:p>
                      <a:pPr algn="ctr"/>
                      <a:r>
                        <a:rPr lang="en-US" sz="1600" b="1" dirty="0"/>
                        <a:t> (Deep Blue, AlphaGo)</a:t>
                      </a:r>
                      <a:endParaRPr lang="en-US" sz="1600" dirty="0"/>
                    </a:p>
                  </a:txBody>
                  <a:tcPr anchor="ctr"/>
                </a:tc>
                <a:tc>
                  <a:txBody>
                    <a:bodyPr/>
                    <a:lstStyle/>
                    <a:p>
                      <a:pPr algn="ctr"/>
                      <a:r>
                        <a:rPr lang="en-US" sz="1600" b="1" dirty="0"/>
                        <a:t>Need probabilistic models, opponent modeling, game theory (poker bots)</a:t>
                      </a:r>
                      <a:endParaRPr lang="en-US" sz="1600" dirty="0"/>
                    </a:p>
                  </a:txBody>
                  <a:tcPr anchor="ctr"/>
                </a:tc>
                <a:extLst>
                  <a:ext uri="{0D108BD9-81ED-4DB2-BD59-A6C34878D82A}">
                    <a16:rowId xmlns:a16="http://schemas.microsoft.com/office/drawing/2014/main" val="840185831"/>
                  </a:ext>
                </a:extLst>
              </a:tr>
            </a:tbl>
          </a:graphicData>
        </a:graphic>
      </p:graphicFrame>
      <p:sp>
        <p:nvSpPr>
          <p:cNvPr id="16" name="TextBox 15">
            <a:extLst>
              <a:ext uri="{FF2B5EF4-FFF2-40B4-BE49-F238E27FC236}">
                <a16:creationId xmlns:a16="http://schemas.microsoft.com/office/drawing/2014/main" id="{A7D68EF7-48D9-1DF7-8C87-559FE524D67B}"/>
              </a:ext>
            </a:extLst>
          </p:cNvPr>
          <p:cNvSpPr txBox="1"/>
          <p:nvPr/>
        </p:nvSpPr>
        <p:spPr>
          <a:xfrm>
            <a:off x="1518454" y="1944017"/>
            <a:ext cx="6038661" cy="400110"/>
          </a:xfrm>
          <a:prstGeom prst="rect">
            <a:avLst/>
          </a:prstGeom>
          <a:noFill/>
          <a:ln>
            <a:noFill/>
          </a:ln>
        </p:spPr>
        <p:txBody>
          <a:bodyPr wrap="square">
            <a:spAutoFit/>
          </a:bodyPr>
          <a:lstStyle/>
          <a:p>
            <a:pPr marL="12700">
              <a:lnSpc>
                <a:spcPct val="100000"/>
              </a:lnSpc>
              <a:tabLst>
                <a:tab pos="354965" algn="l"/>
              </a:tabLst>
            </a:pPr>
            <a:r>
              <a:rPr lang="en-US" sz="2000" dirty="0"/>
              <a:t>Players have hidden or private information:</a:t>
            </a:r>
          </a:p>
        </p:txBody>
      </p:sp>
    </p:spTree>
    <p:extLst>
      <p:ext uri="{BB962C8B-B14F-4D97-AF65-F5344CB8AC3E}">
        <p14:creationId xmlns:p14="http://schemas.microsoft.com/office/powerpoint/2010/main" val="140808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3E1C3-74ED-2E81-3E54-41548CA95BA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84A21F89-FD8C-C13A-B63A-6C3AA64083BB}"/>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Properties IV</a:t>
            </a:r>
            <a:endParaRPr lang="en-US" sz="3600" dirty="0"/>
          </a:p>
        </p:txBody>
      </p:sp>
      <p:sp>
        <p:nvSpPr>
          <p:cNvPr id="14" name="Rectangle 3">
            <a:extLst>
              <a:ext uri="{FF2B5EF4-FFF2-40B4-BE49-F238E27FC236}">
                <a16:creationId xmlns:a16="http://schemas.microsoft.com/office/drawing/2014/main" id="{30E78287-48BC-E868-89FA-5836BEA4ED72}"/>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2" name="TextBox 1">
            <a:extLst>
              <a:ext uri="{FF2B5EF4-FFF2-40B4-BE49-F238E27FC236}">
                <a16:creationId xmlns:a16="http://schemas.microsoft.com/office/drawing/2014/main" id="{AD087710-D154-7C33-5F10-A126A6949DA0}"/>
              </a:ext>
            </a:extLst>
          </p:cNvPr>
          <p:cNvSpPr txBox="1"/>
          <p:nvPr/>
        </p:nvSpPr>
        <p:spPr>
          <a:xfrm>
            <a:off x="596788" y="1015638"/>
            <a:ext cx="6802232" cy="430887"/>
          </a:xfrm>
          <a:prstGeom prst="rect">
            <a:avLst/>
          </a:prstGeom>
          <a:noFill/>
          <a:ln>
            <a:noFill/>
          </a:ln>
        </p:spPr>
        <p:txBody>
          <a:bodyPr wrap="square">
            <a:spAutoFit/>
          </a:bodyPr>
          <a:lstStyle/>
          <a:p>
            <a:pPr>
              <a:buNone/>
            </a:pPr>
            <a:r>
              <a:rPr lang="en-US" sz="2200" dirty="0"/>
              <a:t>7. Complete vs. Incomplete Information</a:t>
            </a:r>
          </a:p>
        </p:txBody>
      </p:sp>
      <p:sp>
        <p:nvSpPr>
          <p:cNvPr id="7" name="TextBox 6">
            <a:extLst>
              <a:ext uri="{FF2B5EF4-FFF2-40B4-BE49-F238E27FC236}">
                <a16:creationId xmlns:a16="http://schemas.microsoft.com/office/drawing/2014/main" id="{2C2F326F-73F0-3D24-742D-9C7EC0339F3F}"/>
              </a:ext>
            </a:extLst>
          </p:cNvPr>
          <p:cNvSpPr txBox="1"/>
          <p:nvPr/>
        </p:nvSpPr>
        <p:spPr>
          <a:xfrm>
            <a:off x="2321181" y="2709095"/>
            <a:ext cx="2664571" cy="1354217"/>
          </a:xfrm>
          <a:prstGeom prst="rect">
            <a:avLst/>
          </a:prstGeom>
          <a:noFill/>
          <a:ln>
            <a:noFill/>
          </a:ln>
        </p:spPr>
        <p:txBody>
          <a:bodyPr wrap="square">
            <a:spAutoFit/>
          </a:bodyPr>
          <a:lstStyle/>
          <a:p>
            <a:r>
              <a:rPr lang="en-US" b="1" dirty="0">
                <a:solidFill>
                  <a:srgbClr val="1306BA"/>
                </a:solidFill>
              </a:rPr>
              <a:t>Complete</a:t>
            </a:r>
            <a:r>
              <a:rPr lang="en-US" b="1" dirty="0"/>
              <a:t>:</a:t>
            </a:r>
          </a:p>
          <a:p>
            <a:pPr marL="800100" lvl="1" indent="-342900">
              <a:buFont typeface="Arial" panose="020B0604020202020204" pitchFamily="34" charset="0"/>
              <a:buChar char="•"/>
            </a:pPr>
            <a:r>
              <a:rPr lang="en-US" sz="1600" dirty="0"/>
              <a:t>Chess</a:t>
            </a:r>
          </a:p>
          <a:p>
            <a:pPr marL="800100" lvl="1" indent="-342900">
              <a:buFont typeface="Arial" panose="020B0604020202020204" pitchFamily="34" charset="0"/>
              <a:buChar char="•"/>
            </a:pPr>
            <a:r>
              <a:rPr lang="en-US" sz="1600" dirty="0"/>
              <a:t>Poker</a:t>
            </a:r>
          </a:p>
          <a:p>
            <a:pPr marL="800100" lvl="1" indent="-342900">
              <a:buFont typeface="Arial" panose="020B0604020202020204" pitchFamily="34" charset="0"/>
              <a:buChar char="•"/>
            </a:pPr>
            <a:r>
              <a:rPr lang="en-US" sz="1600" dirty="0"/>
              <a:t>Rock-Paper-Scissor</a:t>
            </a:r>
          </a:p>
          <a:p>
            <a:pPr marL="800100" lvl="1" indent="-342900">
              <a:buFont typeface="Arial" panose="020B0604020202020204" pitchFamily="34" charset="0"/>
              <a:buChar char="•"/>
            </a:pPr>
            <a:r>
              <a:rPr lang="en-US" sz="1600" dirty="0"/>
              <a:t>Prisoner’s Dilemma</a:t>
            </a:r>
          </a:p>
        </p:txBody>
      </p:sp>
      <p:sp>
        <p:nvSpPr>
          <p:cNvPr id="8" name="TextBox 7">
            <a:extLst>
              <a:ext uri="{FF2B5EF4-FFF2-40B4-BE49-F238E27FC236}">
                <a16:creationId xmlns:a16="http://schemas.microsoft.com/office/drawing/2014/main" id="{046411E4-273F-019D-1911-4F35FDCFE72C}"/>
              </a:ext>
            </a:extLst>
          </p:cNvPr>
          <p:cNvSpPr txBox="1"/>
          <p:nvPr/>
        </p:nvSpPr>
        <p:spPr>
          <a:xfrm>
            <a:off x="2341628" y="4611256"/>
            <a:ext cx="2927490" cy="1354217"/>
          </a:xfrm>
          <a:prstGeom prst="rect">
            <a:avLst/>
          </a:prstGeom>
          <a:noFill/>
          <a:ln>
            <a:noFill/>
          </a:ln>
        </p:spPr>
        <p:txBody>
          <a:bodyPr wrap="square">
            <a:spAutoFit/>
          </a:bodyPr>
          <a:lstStyle/>
          <a:p>
            <a:r>
              <a:rPr lang="en-US" b="1" dirty="0">
                <a:solidFill>
                  <a:srgbClr val="FF0000"/>
                </a:solidFill>
              </a:rPr>
              <a:t>Incomplete</a:t>
            </a:r>
            <a:r>
              <a:rPr lang="en-US" b="1" dirty="0"/>
              <a:t>:</a:t>
            </a:r>
          </a:p>
          <a:p>
            <a:pPr marL="800100" lvl="1" indent="-342900">
              <a:buFont typeface="Arial" panose="020B0604020202020204" pitchFamily="34" charset="0"/>
              <a:buChar char="•"/>
            </a:pPr>
            <a:r>
              <a:rPr lang="en-US" sz="1600" dirty="0"/>
              <a:t>Mafia (game)</a:t>
            </a:r>
          </a:p>
          <a:p>
            <a:pPr marL="800100" lvl="1" indent="-342900">
              <a:buFont typeface="Arial" panose="020B0604020202020204" pitchFamily="34" charset="0"/>
              <a:buChar char="•"/>
            </a:pPr>
            <a:r>
              <a:rPr lang="en-US" sz="1600" dirty="0"/>
              <a:t>Job interviews</a:t>
            </a:r>
          </a:p>
          <a:p>
            <a:pPr marL="800100" lvl="1" indent="-342900">
              <a:buFont typeface="Arial" panose="020B0604020202020204" pitchFamily="34" charset="0"/>
              <a:buChar char="•"/>
            </a:pPr>
            <a:r>
              <a:rPr lang="en-US" sz="1600" dirty="0"/>
              <a:t>Sealed-bid auctions</a:t>
            </a:r>
          </a:p>
          <a:p>
            <a:pPr marL="800100" lvl="1" indent="-342900">
              <a:buFont typeface="Arial" panose="020B0604020202020204" pitchFamily="34" charset="0"/>
              <a:buChar char="•"/>
            </a:pPr>
            <a:r>
              <a:rPr lang="en-US" sz="1600" dirty="0">
                <a:cs typeface="Calibri"/>
              </a:rPr>
              <a:t>Dating Apps</a:t>
            </a:r>
            <a:endParaRPr lang="en-US" sz="1600" dirty="0"/>
          </a:p>
        </p:txBody>
      </p:sp>
      <p:sp>
        <p:nvSpPr>
          <p:cNvPr id="6" name="TextBox 5">
            <a:extLst>
              <a:ext uri="{FF2B5EF4-FFF2-40B4-BE49-F238E27FC236}">
                <a16:creationId xmlns:a16="http://schemas.microsoft.com/office/drawing/2014/main" id="{DE5F3BBF-22AC-B995-1CEC-6CE6B8C49229}"/>
              </a:ext>
            </a:extLst>
          </p:cNvPr>
          <p:cNvSpPr txBox="1"/>
          <p:nvPr/>
        </p:nvSpPr>
        <p:spPr>
          <a:xfrm>
            <a:off x="1518454" y="1446525"/>
            <a:ext cx="7607439" cy="400110"/>
          </a:xfrm>
          <a:prstGeom prst="rect">
            <a:avLst/>
          </a:prstGeom>
          <a:noFill/>
          <a:ln>
            <a:noFill/>
          </a:ln>
        </p:spPr>
        <p:txBody>
          <a:bodyPr wrap="square">
            <a:spAutoFit/>
          </a:bodyPr>
          <a:lstStyle/>
          <a:p>
            <a:pPr marL="12700">
              <a:lnSpc>
                <a:spcPct val="100000"/>
              </a:lnSpc>
              <a:spcBef>
                <a:spcPts val="100"/>
              </a:spcBef>
              <a:tabLst>
                <a:tab pos="354965" algn="l"/>
              </a:tabLst>
            </a:pPr>
            <a:r>
              <a:rPr lang="en-US" sz="2000" dirty="0"/>
              <a:t>All players know the rules, payoffs, and possible strategies of all players</a:t>
            </a:r>
            <a:endParaRPr lang="en-US" sz="2000" dirty="0">
              <a:latin typeface="Calibri"/>
              <a:cs typeface="Calibri"/>
            </a:endParaRPr>
          </a:p>
        </p:txBody>
      </p:sp>
      <p:sp>
        <p:nvSpPr>
          <p:cNvPr id="10" name="TextBox 9">
            <a:extLst>
              <a:ext uri="{FF2B5EF4-FFF2-40B4-BE49-F238E27FC236}">
                <a16:creationId xmlns:a16="http://schemas.microsoft.com/office/drawing/2014/main" id="{2AD2EA0C-5EA0-5F97-E9EB-FAB359E3FFD0}"/>
              </a:ext>
            </a:extLst>
          </p:cNvPr>
          <p:cNvSpPr txBox="1"/>
          <p:nvPr/>
        </p:nvSpPr>
        <p:spPr>
          <a:xfrm>
            <a:off x="9878220" y="1446525"/>
            <a:ext cx="1384574" cy="400110"/>
          </a:xfrm>
          <a:prstGeom prst="rect">
            <a:avLst/>
          </a:prstGeom>
          <a:noFill/>
          <a:ln>
            <a:noFill/>
          </a:ln>
        </p:spPr>
        <p:txBody>
          <a:bodyPr wrap="square">
            <a:spAutoFit/>
          </a:bodyPr>
          <a:lstStyle/>
          <a:p>
            <a:pPr marL="12700">
              <a:lnSpc>
                <a:spcPct val="100000"/>
              </a:lnSpc>
              <a:spcBef>
                <a:spcPts val="100"/>
              </a:spcBef>
              <a:tabLst>
                <a:tab pos="354965" algn="l"/>
              </a:tabLst>
            </a:pPr>
            <a:r>
              <a:rPr lang="en-US" sz="2000" dirty="0">
                <a:solidFill>
                  <a:srgbClr val="1306BA"/>
                </a:solidFill>
                <a:cs typeface="Calibri"/>
              </a:rPr>
              <a:t>Complete</a:t>
            </a:r>
            <a:endParaRPr lang="en-US" sz="2000" dirty="0">
              <a:solidFill>
                <a:srgbClr val="1306BA"/>
              </a:solidFill>
            </a:endParaRPr>
          </a:p>
        </p:txBody>
      </p:sp>
      <p:sp>
        <p:nvSpPr>
          <p:cNvPr id="11" name="TextBox 10">
            <a:extLst>
              <a:ext uri="{FF2B5EF4-FFF2-40B4-BE49-F238E27FC236}">
                <a16:creationId xmlns:a16="http://schemas.microsoft.com/office/drawing/2014/main" id="{B86E8FDC-6438-1678-C0EA-FD63460A000F}"/>
              </a:ext>
            </a:extLst>
          </p:cNvPr>
          <p:cNvSpPr txBox="1"/>
          <p:nvPr/>
        </p:nvSpPr>
        <p:spPr>
          <a:xfrm>
            <a:off x="9878220" y="1942406"/>
            <a:ext cx="1384574" cy="400110"/>
          </a:xfrm>
          <a:prstGeom prst="rect">
            <a:avLst/>
          </a:prstGeom>
          <a:noFill/>
          <a:ln>
            <a:noFill/>
          </a:ln>
        </p:spPr>
        <p:txBody>
          <a:bodyPr wrap="square">
            <a:spAutoFit/>
          </a:bodyPr>
          <a:lstStyle/>
          <a:p>
            <a:pPr marL="12700">
              <a:lnSpc>
                <a:spcPct val="100000"/>
              </a:lnSpc>
              <a:tabLst>
                <a:tab pos="354965" algn="l"/>
              </a:tabLst>
            </a:pPr>
            <a:r>
              <a:rPr lang="en-US" sz="2000" dirty="0">
                <a:solidFill>
                  <a:srgbClr val="FF0000"/>
                </a:solidFill>
              </a:rPr>
              <a:t>Incomplete</a:t>
            </a:r>
          </a:p>
        </p:txBody>
      </p:sp>
      <p:graphicFrame>
        <p:nvGraphicFramePr>
          <p:cNvPr id="13" name="Table 12">
            <a:extLst>
              <a:ext uri="{FF2B5EF4-FFF2-40B4-BE49-F238E27FC236}">
                <a16:creationId xmlns:a16="http://schemas.microsoft.com/office/drawing/2014/main" id="{EB619EDC-2626-8336-D5E4-04A7BF95BCA7}"/>
              </a:ext>
            </a:extLst>
          </p:cNvPr>
          <p:cNvGraphicFramePr>
            <a:graphicFrameLocks noGrp="1"/>
          </p:cNvGraphicFramePr>
          <p:nvPr>
            <p:extLst>
              <p:ext uri="{D42A27DB-BD31-4B8C-83A1-F6EECF244321}">
                <p14:modId xmlns:p14="http://schemas.microsoft.com/office/powerpoint/2010/main" val="1947063630"/>
              </p:ext>
            </p:extLst>
          </p:nvPr>
        </p:nvGraphicFramePr>
        <p:xfrm>
          <a:off x="5413972" y="3478547"/>
          <a:ext cx="6504884" cy="3012440"/>
        </p:xfrm>
        <a:graphic>
          <a:graphicData uri="http://schemas.openxmlformats.org/drawingml/2006/table">
            <a:tbl>
              <a:tblPr firstRow="1" bandRow="1">
                <a:tableStyleId>{BC89EF96-8CEA-46FF-86C4-4CE0E7609802}</a:tableStyleId>
              </a:tblPr>
              <a:tblGrid>
                <a:gridCol w="3042133">
                  <a:extLst>
                    <a:ext uri="{9D8B030D-6E8A-4147-A177-3AD203B41FA5}">
                      <a16:colId xmlns:a16="http://schemas.microsoft.com/office/drawing/2014/main" val="2935093147"/>
                    </a:ext>
                  </a:extLst>
                </a:gridCol>
                <a:gridCol w="3462751">
                  <a:extLst>
                    <a:ext uri="{9D8B030D-6E8A-4147-A177-3AD203B41FA5}">
                      <a16:colId xmlns:a16="http://schemas.microsoft.com/office/drawing/2014/main" val="750513929"/>
                    </a:ext>
                  </a:extLst>
                </a:gridCol>
              </a:tblGrid>
              <a:tr h="370840">
                <a:tc>
                  <a:txBody>
                    <a:bodyPr/>
                    <a:lstStyle/>
                    <a:p>
                      <a:pPr algn="ctr"/>
                      <a:r>
                        <a:rPr lang="en-US" b="1" dirty="0">
                          <a:solidFill>
                            <a:srgbClr val="1306BA"/>
                          </a:solidFill>
                        </a:rPr>
                        <a:t>Complete Information</a:t>
                      </a:r>
                      <a:endParaRPr lang="en-US" dirty="0">
                        <a:solidFill>
                          <a:srgbClr val="1306BA"/>
                        </a:solidFill>
                      </a:endParaRPr>
                    </a:p>
                  </a:txBody>
                  <a:tcPr anchor="ctr"/>
                </a:tc>
                <a:tc>
                  <a:txBody>
                    <a:bodyPr/>
                    <a:lstStyle/>
                    <a:p>
                      <a:pPr algn="ctr"/>
                      <a:r>
                        <a:rPr lang="en-US" b="1" dirty="0">
                          <a:solidFill>
                            <a:srgbClr val="FF0000"/>
                          </a:solidFill>
                        </a:rPr>
                        <a:t>Incomplete Information</a:t>
                      </a:r>
                      <a:endParaRPr lang="en-US" dirty="0">
                        <a:solidFill>
                          <a:srgbClr val="FF0000"/>
                        </a:solidFill>
                      </a:endParaRPr>
                    </a:p>
                  </a:txBody>
                  <a:tcPr anchor="ctr"/>
                </a:tc>
                <a:extLst>
                  <a:ext uri="{0D108BD9-81ED-4DB2-BD59-A6C34878D82A}">
                    <a16:rowId xmlns:a16="http://schemas.microsoft.com/office/drawing/2014/main" val="2603944580"/>
                  </a:ext>
                </a:extLst>
              </a:tr>
              <a:tr h="370840">
                <a:tc>
                  <a:txBody>
                    <a:bodyPr/>
                    <a:lstStyle/>
                    <a:p>
                      <a:pPr algn="ctr"/>
                      <a:r>
                        <a:rPr lang="en-US" sz="1600"/>
                        <a:t>Know all players' payoffs</a:t>
                      </a:r>
                    </a:p>
                  </a:txBody>
                  <a:tcPr anchor="ctr"/>
                </a:tc>
                <a:tc>
                  <a:txBody>
                    <a:bodyPr/>
                    <a:lstStyle/>
                    <a:p>
                      <a:pPr algn="ctr"/>
                      <a:r>
                        <a:rPr lang="en-US" sz="1600"/>
                        <a:t>Don't know opponents' payoffs</a:t>
                      </a:r>
                    </a:p>
                  </a:txBody>
                  <a:tcPr anchor="ctr"/>
                </a:tc>
                <a:extLst>
                  <a:ext uri="{0D108BD9-81ED-4DB2-BD59-A6C34878D82A}">
                    <a16:rowId xmlns:a16="http://schemas.microsoft.com/office/drawing/2014/main" val="399842700"/>
                  </a:ext>
                </a:extLst>
              </a:tr>
              <a:tr h="370840">
                <a:tc>
                  <a:txBody>
                    <a:bodyPr/>
                    <a:lstStyle/>
                    <a:p>
                      <a:pPr algn="ctr"/>
                      <a:r>
                        <a:rPr lang="en-US" sz="1600"/>
                        <a:t>Understand all strategies</a:t>
                      </a:r>
                    </a:p>
                  </a:txBody>
                  <a:tcPr anchor="ctr"/>
                </a:tc>
                <a:tc>
                  <a:txBody>
                    <a:bodyPr/>
                    <a:lstStyle/>
                    <a:p>
                      <a:pPr algn="ctr"/>
                      <a:r>
                        <a:rPr lang="en-US" sz="1600"/>
                        <a:t>Uncertain about opponents' capabilities</a:t>
                      </a:r>
                    </a:p>
                  </a:txBody>
                  <a:tcPr anchor="ctr"/>
                </a:tc>
                <a:extLst>
                  <a:ext uri="{0D108BD9-81ED-4DB2-BD59-A6C34878D82A}">
                    <a16:rowId xmlns:a16="http://schemas.microsoft.com/office/drawing/2014/main" val="3210816765"/>
                  </a:ext>
                </a:extLst>
              </a:tr>
              <a:tr h="370840">
                <a:tc>
                  <a:txBody>
                    <a:bodyPr/>
                    <a:lstStyle/>
                    <a:p>
                      <a:pPr algn="ctr"/>
                      <a:r>
                        <a:rPr lang="en-US" sz="1600"/>
                        <a:t>Fixed, known game rules</a:t>
                      </a:r>
                    </a:p>
                  </a:txBody>
                  <a:tcPr anchor="ctr"/>
                </a:tc>
                <a:tc>
                  <a:txBody>
                    <a:bodyPr/>
                    <a:lstStyle/>
                    <a:p>
                      <a:pPr algn="ctr"/>
                      <a:r>
                        <a:rPr lang="en-US" sz="1600"/>
                        <a:t>May not know opponents' constraints</a:t>
                      </a:r>
                    </a:p>
                  </a:txBody>
                  <a:tcPr anchor="ctr"/>
                </a:tc>
                <a:extLst>
                  <a:ext uri="{0D108BD9-81ED-4DB2-BD59-A6C34878D82A}">
                    <a16:rowId xmlns:a16="http://schemas.microsoft.com/office/drawing/2014/main" val="3511365820"/>
                  </a:ext>
                </a:extLst>
              </a:tr>
              <a:tr h="370840">
                <a:tc>
                  <a:txBody>
                    <a:bodyPr/>
                    <a:lstStyle/>
                    <a:p>
                      <a:pPr algn="ctr"/>
                      <a:r>
                        <a:rPr lang="en-US" sz="1600"/>
                        <a:t>Can predict rational responses</a:t>
                      </a:r>
                    </a:p>
                  </a:txBody>
                  <a:tcPr anchor="ctr"/>
                </a:tc>
                <a:tc>
                  <a:txBody>
                    <a:bodyPr/>
                    <a:lstStyle/>
                    <a:p>
                      <a:pPr algn="ctr"/>
                      <a:r>
                        <a:rPr lang="en-US" sz="1600"/>
                        <a:t>Must guess opponents' motivations</a:t>
                      </a:r>
                    </a:p>
                  </a:txBody>
                  <a:tcPr anchor="ctr"/>
                </a:tc>
                <a:extLst>
                  <a:ext uri="{0D108BD9-81ED-4DB2-BD59-A6C34878D82A}">
                    <a16:rowId xmlns:a16="http://schemas.microsoft.com/office/drawing/2014/main" val="4043409801"/>
                  </a:ext>
                </a:extLst>
              </a:tr>
              <a:tr h="370840">
                <a:tc>
                  <a:txBody>
                    <a:bodyPr/>
                    <a:lstStyle/>
                    <a:p>
                      <a:pPr algn="ctr"/>
                      <a:r>
                        <a:rPr lang="en-US" sz="1600"/>
                        <a:t>Standard game theory applies</a:t>
                      </a:r>
                    </a:p>
                  </a:txBody>
                  <a:tcPr anchor="ctr"/>
                </a:tc>
                <a:tc>
                  <a:txBody>
                    <a:bodyPr/>
                    <a:lstStyle/>
                    <a:p>
                      <a:pPr algn="ctr"/>
                      <a:r>
                        <a:rPr lang="en-US" sz="1600" dirty="0"/>
                        <a:t>Need Bayesian game theory</a:t>
                      </a:r>
                    </a:p>
                  </a:txBody>
                  <a:tcPr anchor="ctr"/>
                </a:tc>
                <a:extLst>
                  <a:ext uri="{0D108BD9-81ED-4DB2-BD59-A6C34878D82A}">
                    <a16:rowId xmlns:a16="http://schemas.microsoft.com/office/drawing/2014/main" val="195452844"/>
                  </a:ext>
                </a:extLst>
              </a:tr>
              <a:tr h="370840">
                <a:tc>
                  <a:txBody>
                    <a:bodyPr/>
                    <a:lstStyle/>
                    <a:p>
                      <a:pPr algn="ctr"/>
                      <a:r>
                        <a:rPr lang="en-US" sz="1600" b="1" dirty="0"/>
                        <a:t>Nash equilibrium, dominance analysis work directly</a:t>
                      </a:r>
                      <a:endParaRPr lang="en-US" sz="1600" dirty="0"/>
                    </a:p>
                  </a:txBody>
                  <a:tcPr anchor="ctr"/>
                </a:tc>
                <a:tc>
                  <a:txBody>
                    <a:bodyPr/>
                    <a:lstStyle/>
                    <a:p>
                      <a:pPr algn="ctr"/>
                      <a:r>
                        <a:rPr lang="en-US" sz="1600" b="1" dirty="0"/>
                        <a:t>Need mechanism design, signaling theory, auction theory</a:t>
                      </a:r>
                      <a:endParaRPr lang="en-US" sz="1600" dirty="0"/>
                    </a:p>
                  </a:txBody>
                  <a:tcPr anchor="ctr"/>
                </a:tc>
                <a:extLst>
                  <a:ext uri="{0D108BD9-81ED-4DB2-BD59-A6C34878D82A}">
                    <a16:rowId xmlns:a16="http://schemas.microsoft.com/office/drawing/2014/main" val="840185831"/>
                  </a:ext>
                </a:extLst>
              </a:tr>
            </a:tbl>
          </a:graphicData>
        </a:graphic>
      </p:graphicFrame>
      <p:sp>
        <p:nvSpPr>
          <p:cNvPr id="16" name="TextBox 15">
            <a:extLst>
              <a:ext uri="{FF2B5EF4-FFF2-40B4-BE49-F238E27FC236}">
                <a16:creationId xmlns:a16="http://schemas.microsoft.com/office/drawing/2014/main" id="{651B7D66-4F2E-57F2-688A-34B53FBB353A}"/>
              </a:ext>
            </a:extLst>
          </p:cNvPr>
          <p:cNvSpPr txBox="1"/>
          <p:nvPr/>
        </p:nvSpPr>
        <p:spPr>
          <a:xfrm>
            <a:off x="1518454" y="1944017"/>
            <a:ext cx="7190980" cy="400110"/>
          </a:xfrm>
          <a:prstGeom prst="rect">
            <a:avLst/>
          </a:prstGeom>
          <a:noFill/>
          <a:ln>
            <a:noFill/>
          </a:ln>
        </p:spPr>
        <p:txBody>
          <a:bodyPr wrap="square">
            <a:spAutoFit/>
          </a:bodyPr>
          <a:lstStyle/>
          <a:p>
            <a:pPr marL="12700">
              <a:lnSpc>
                <a:spcPct val="100000"/>
              </a:lnSpc>
              <a:tabLst>
                <a:tab pos="354965" algn="l"/>
              </a:tabLst>
            </a:pPr>
            <a:r>
              <a:rPr lang="en-US" sz="2000" dirty="0"/>
              <a:t>Players do not know other players' payoffs, types, or capabilities</a:t>
            </a:r>
          </a:p>
        </p:txBody>
      </p:sp>
      <p:pic>
        <p:nvPicPr>
          <p:cNvPr id="4098" name="Picture 2">
            <a:extLst>
              <a:ext uri="{FF2B5EF4-FFF2-40B4-BE49-F238E27FC236}">
                <a16:creationId xmlns:a16="http://schemas.microsoft.com/office/drawing/2014/main" id="{4933AA98-91EC-49CB-A5FD-31B7586E87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30" t="33284" b="7478"/>
          <a:stretch>
            <a:fillRect/>
          </a:stretch>
        </p:blipFill>
        <p:spPr bwMode="auto">
          <a:xfrm>
            <a:off x="596788" y="4877548"/>
            <a:ext cx="1462248" cy="9606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F73C3B0-8CFF-A7E8-7413-80A17F9581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99" t="36820" r="6089" b="10410"/>
          <a:stretch>
            <a:fillRect/>
          </a:stretch>
        </p:blipFill>
        <p:spPr bwMode="auto">
          <a:xfrm>
            <a:off x="596788" y="2960483"/>
            <a:ext cx="1374974" cy="98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55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14B0E-7572-EE78-FB44-34A784C3B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6FCC4E-EB3B-E877-05B7-7BE61C7B925B}"/>
              </a:ext>
            </a:extLst>
          </p:cNvPr>
          <p:cNvSpPr>
            <a:spLocks noGrp="1"/>
          </p:cNvSpPr>
          <p:nvPr>
            <p:ph type="ctrTitle"/>
          </p:nvPr>
        </p:nvSpPr>
        <p:spPr>
          <a:xfrm>
            <a:off x="1524000" y="2419488"/>
            <a:ext cx="9144000" cy="1307736"/>
          </a:xfrm>
        </p:spPr>
        <p:txBody>
          <a:bodyPr>
            <a:normAutofit/>
          </a:bodyPr>
          <a:lstStyle/>
          <a:p>
            <a:r>
              <a:rPr lang="en-US" dirty="0"/>
              <a:t>Sequential-Move Games</a:t>
            </a:r>
          </a:p>
        </p:txBody>
      </p:sp>
    </p:spTree>
    <p:extLst>
      <p:ext uri="{BB962C8B-B14F-4D97-AF65-F5344CB8AC3E}">
        <p14:creationId xmlns:p14="http://schemas.microsoft.com/office/powerpoint/2010/main" val="394519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9AC7E523-A9EB-3AF3-E105-FA587CF9D9DD}"/>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r>
              <a:rPr lang="en-US" sz="3600" b="0" i="0" dirty="0">
                <a:latin typeface="+mj-lt"/>
              </a:rPr>
              <a:t>Game Tree Example</a:t>
            </a:r>
            <a:endParaRPr lang="en-US" sz="3600" dirty="0"/>
          </a:p>
        </p:txBody>
      </p:sp>
      <p:graphicFrame>
        <p:nvGraphicFramePr>
          <p:cNvPr id="15" name="Table 14">
            <a:extLst>
              <a:ext uri="{FF2B5EF4-FFF2-40B4-BE49-F238E27FC236}">
                <a16:creationId xmlns:a16="http://schemas.microsoft.com/office/drawing/2014/main" id="{79A3269D-5671-28F8-EC93-7CE8D3DB97FB}"/>
              </a:ext>
            </a:extLst>
          </p:cNvPr>
          <p:cNvGraphicFramePr>
            <a:graphicFrameLocks noGrp="1"/>
          </p:cNvGraphicFramePr>
          <p:nvPr>
            <p:extLst>
              <p:ext uri="{D42A27DB-BD31-4B8C-83A1-F6EECF244321}">
                <p14:modId xmlns:p14="http://schemas.microsoft.com/office/powerpoint/2010/main" val="180932732"/>
              </p:ext>
            </p:extLst>
          </p:nvPr>
        </p:nvGraphicFramePr>
        <p:xfrm>
          <a:off x="5777225" y="667233"/>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6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6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6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6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19" name="Table 18">
            <a:extLst>
              <a:ext uri="{FF2B5EF4-FFF2-40B4-BE49-F238E27FC236}">
                <a16:creationId xmlns:a16="http://schemas.microsoft.com/office/drawing/2014/main" id="{BBDFA8AB-953B-3286-7EC6-28ECB2115BA2}"/>
              </a:ext>
            </a:extLst>
          </p:cNvPr>
          <p:cNvGraphicFramePr>
            <a:graphicFrameLocks noGrp="1"/>
          </p:cNvGraphicFramePr>
          <p:nvPr>
            <p:extLst>
              <p:ext uri="{D42A27DB-BD31-4B8C-83A1-F6EECF244321}">
                <p14:modId xmlns:p14="http://schemas.microsoft.com/office/powerpoint/2010/main" val="2537737202"/>
              </p:ext>
            </p:extLst>
          </p:nvPr>
        </p:nvGraphicFramePr>
        <p:xfrm>
          <a:off x="2167015" y="1543533"/>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20" name="Table 19">
            <a:extLst>
              <a:ext uri="{FF2B5EF4-FFF2-40B4-BE49-F238E27FC236}">
                <a16:creationId xmlns:a16="http://schemas.microsoft.com/office/drawing/2014/main" id="{E36FF249-A414-0FDB-6706-0C5AEAF2F239}"/>
              </a:ext>
            </a:extLst>
          </p:cNvPr>
          <p:cNvGraphicFramePr>
            <a:graphicFrameLocks noGrp="1"/>
          </p:cNvGraphicFramePr>
          <p:nvPr>
            <p:extLst>
              <p:ext uri="{D42A27DB-BD31-4B8C-83A1-F6EECF244321}">
                <p14:modId xmlns:p14="http://schemas.microsoft.com/office/powerpoint/2010/main" val="3263190550"/>
              </p:ext>
            </p:extLst>
          </p:nvPr>
        </p:nvGraphicFramePr>
        <p:xfrm>
          <a:off x="3033790" y="1543533"/>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21" name="Table 20">
            <a:extLst>
              <a:ext uri="{FF2B5EF4-FFF2-40B4-BE49-F238E27FC236}">
                <a16:creationId xmlns:a16="http://schemas.microsoft.com/office/drawing/2014/main" id="{70508A19-EBCA-53CE-0534-6F2729CF7086}"/>
              </a:ext>
            </a:extLst>
          </p:cNvPr>
          <p:cNvGraphicFramePr>
            <a:graphicFrameLocks noGrp="1"/>
          </p:cNvGraphicFramePr>
          <p:nvPr>
            <p:extLst>
              <p:ext uri="{D42A27DB-BD31-4B8C-83A1-F6EECF244321}">
                <p14:modId xmlns:p14="http://schemas.microsoft.com/office/powerpoint/2010/main" val="659891678"/>
              </p:ext>
            </p:extLst>
          </p:nvPr>
        </p:nvGraphicFramePr>
        <p:xfrm>
          <a:off x="3900565" y="1543533"/>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22" name="Table 21">
            <a:extLst>
              <a:ext uri="{FF2B5EF4-FFF2-40B4-BE49-F238E27FC236}">
                <a16:creationId xmlns:a16="http://schemas.microsoft.com/office/drawing/2014/main" id="{2D4A6063-09C6-0289-8ECC-42BF791B0217}"/>
              </a:ext>
            </a:extLst>
          </p:cNvPr>
          <p:cNvGraphicFramePr>
            <a:graphicFrameLocks noGrp="1"/>
          </p:cNvGraphicFramePr>
          <p:nvPr>
            <p:extLst>
              <p:ext uri="{D42A27DB-BD31-4B8C-83A1-F6EECF244321}">
                <p14:modId xmlns:p14="http://schemas.microsoft.com/office/powerpoint/2010/main" val="3674444251"/>
              </p:ext>
            </p:extLst>
          </p:nvPr>
        </p:nvGraphicFramePr>
        <p:xfrm>
          <a:off x="4767340" y="1543533"/>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23" name="Table 22">
            <a:extLst>
              <a:ext uri="{FF2B5EF4-FFF2-40B4-BE49-F238E27FC236}">
                <a16:creationId xmlns:a16="http://schemas.microsoft.com/office/drawing/2014/main" id="{CDFE3307-4B05-35BD-9BE5-AD49E16D9E05}"/>
              </a:ext>
            </a:extLst>
          </p:cNvPr>
          <p:cNvGraphicFramePr>
            <a:graphicFrameLocks noGrp="1"/>
          </p:cNvGraphicFramePr>
          <p:nvPr>
            <p:extLst>
              <p:ext uri="{D42A27DB-BD31-4B8C-83A1-F6EECF244321}">
                <p14:modId xmlns:p14="http://schemas.microsoft.com/office/powerpoint/2010/main" val="1299836904"/>
              </p:ext>
            </p:extLst>
          </p:nvPr>
        </p:nvGraphicFramePr>
        <p:xfrm>
          <a:off x="8934836" y="1543533"/>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sp>
        <p:nvSpPr>
          <p:cNvPr id="24" name="TextBox 23">
            <a:extLst>
              <a:ext uri="{FF2B5EF4-FFF2-40B4-BE49-F238E27FC236}">
                <a16:creationId xmlns:a16="http://schemas.microsoft.com/office/drawing/2014/main" id="{1C0C340B-59DD-1A7B-2666-5CF7D5AE7FFD}"/>
              </a:ext>
            </a:extLst>
          </p:cNvPr>
          <p:cNvSpPr txBox="1"/>
          <p:nvPr/>
        </p:nvSpPr>
        <p:spPr>
          <a:xfrm>
            <a:off x="6788788" y="1669784"/>
            <a:ext cx="637551" cy="369332"/>
          </a:xfrm>
          <a:prstGeom prst="rect">
            <a:avLst/>
          </a:prstGeom>
          <a:noFill/>
          <a:ln>
            <a:noFill/>
          </a:ln>
        </p:spPr>
        <p:txBody>
          <a:bodyPr wrap="square" rtlCol="0" anchor="ctr" anchorCtr="1">
            <a:spAutoFit/>
          </a:bodyPr>
          <a:lstStyle/>
          <a:p>
            <a:r>
              <a:rPr lang="en-US" dirty="0"/>
              <a:t>...</a:t>
            </a:r>
          </a:p>
        </p:txBody>
      </p:sp>
      <p:cxnSp>
        <p:nvCxnSpPr>
          <p:cNvPr id="26" name="Straight Connector 25">
            <a:extLst>
              <a:ext uri="{FF2B5EF4-FFF2-40B4-BE49-F238E27FC236}">
                <a16:creationId xmlns:a16="http://schemas.microsoft.com/office/drawing/2014/main" id="{F64335F1-AFBE-42C9-4F4D-F9118ECAEE07}"/>
              </a:ext>
            </a:extLst>
          </p:cNvPr>
          <p:cNvCxnSpPr>
            <a:cxnSpLocks/>
            <a:stCxn id="15" idx="1"/>
          </p:cNvCxnSpPr>
          <p:nvPr/>
        </p:nvCxnSpPr>
        <p:spPr>
          <a:xfrm flipH="1">
            <a:off x="2549601" y="978150"/>
            <a:ext cx="3227624" cy="405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C164D739-2386-7626-5552-A77DC659FCC3}"/>
              </a:ext>
            </a:extLst>
          </p:cNvPr>
          <p:cNvCxnSpPr>
            <a:cxnSpLocks/>
            <a:stCxn id="15" idx="1"/>
          </p:cNvCxnSpPr>
          <p:nvPr/>
        </p:nvCxnSpPr>
        <p:spPr>
          <a:xfrm flipH="1">
            <a:off x="3352565" y="978150"/>
            <a:ext cx="2424660" cy="458174"/>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F9A802CC-DAF9-C62F-6812-C7AE632646A3}"/>
              </a:ext>
            </a:extLst>
          </p:cNvPr>
          <p:cNvCxnSpPr>
            <a:cxnSpLocks/>
            <a:stCxn id="15" idx="1"/>
          </p:cNvCxnSpPr>
          <p:nvPr/>
        </p:nvCxnSpPr>
        <p:spPr>
          <a:xfrm flipH="1">
            <a:off x="4219340" y="978150"/>
            <a:ext cx="1557885" cy="458174"/>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212781CD-61BF-EAA1-C919-14357B78DF1C}"/>
              </a:ext>
            </a:extLst>
          </p:cNvPr>
          <p:cNvCxnSpPr>
            <a:cxnSpLocks/>
            <a:stCxn id="15" idx="1"/>
          </p:cNvCxnSpPr>
          <p:nvPr/>
        </p:nvCxnSpPr>
        <p:spPr>
          <a:xfrm flipH="1">
            <a:off x="5087704" y="978150"/>
            <a:ext cx="689521" cy="458174"/>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6583F7B9-5C3B-BC77-A39E-7C6FDAEEC4CD}"/>
              </a:ext>
            </a:extLst>
          </p:cNvPr>
          <p:cNvCxnSpPr>
            <a:cxnSpLocks/>
            <a:stCxn id="15" idx="3"/>
          </p:cNvCxnSpPr>
          <p:nvPr/>
        </p:nvCxnSpPr>
        <p:spPr>
          <a:xfrm>
            <a:off x="6414776" y="978150"/>
            <a:ext cx="2838835" cy="458174"/>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C3AFDA94-1B8F-7C5F-C1B4-45B7306E9D06}"/>
              </a:ext>
            </a:extLst>
          </p:cNvPr>
          <p:cNvCxnSpPr>
            <a:cxnSpLocks/>
            <a:stCxn id="15" idx="2"/>
          </p:cNvCxnSpPr>
          <p:nvPr/>
        </p:nvCxnSpPr>
        <p:spPr>
          <a:xfrm>
            <a:off x="6096000" y="1289067"/>
            <a:ext cx="817388" cy="254466"/>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5A283D63-B7D0-2398-0B40-2E6BF714812C}"/>
              </a:ext>
            </a:extLst>
          </p:cNvPr>
          <p:cNvSpPr txBox="1"/>
          <p:nvPr/>
        </p:nvSpPr>
        <p:spPr>
          <a:xfrm>
            <a:off x="2095461" y="1486108"/>
            <a:ext cx="318775" cy="276999"/>
          </a:xfrm>
          <a:prstGeom prst="rect">
            <a:avLst/>
          </a:prstGeom>
          <a:noFill/>
          <a:ln>
            <a:noFill/>
          </a:ln>
        </p:spPr>
        <p:txBody>
          <a:bodyPr wrap="square" rtlCol="0" anchor="ctr" anchorCtr="1">
            <a:spAutoFit/>
          </a:bodyPr>
          <a:lstStyle/>
          <a:p>
            <a:r>
              <a:rPr lang="en-US" sz="1200" b="1" dirty="0"/>
              <a:t>X</a:t>
            </a:r>
          </a:p>
        </p:txBody>
      </p:sp>
      <p:sp>
        <p:nvSpPr>
          <p:cNvPr id="43" name="TextBox 42">
            <a:extLst>
              <a:ext uri="{FF2B5EF4-FFF2-40B4-BE49-F238E27FC236}">
                <a16:creationId xmlns:a16="http://schemas.microsoft.com/office/drawing/2014/main" id="{99B5F894-4B7F-23EE-ACA9-371ECE84AE06}"/>
              </a:ext>
            </a:extLst>
          </p:cNvPr>
          <p:cNvSpPr txBox="1"/>
          <p:nvPr/>
        </p:nvSpPr>
        <p:spPr>
          <a:xfrm>
            <a:off x="3193177" y="1486108"/>
            <a:ext cx="318775" cy="276999"/>
          </a:xfrm>
          <a:prstGeom prst="rect">
            <a:avLst/>
          </a:prstGeom>
          <a:noFill/>
          <a:ln>
            <a:noFill/>
          </a:ln>
        </p:spPr>
        <p:txBody>
          <a:bodyPr wrap="square" rtlCol="0" anchor="ctr" anchorCtr="1">
            <a:spAutoFit/>
          </a:bodyPr>
          <a:lstStyle/>
          <a:p>
            <a:r>
              <a:rPr lang="en-US" sz="1200" b="1" dirty="0"/>
              <a:t>X</a:t>
            </a:r>
          </a:p>
        </p:txBody>
      </p:sp>
      <p:sp>
        <p:nvSpPr>
          <p:cNvPr id="44" name="TextBox 43">
            <a:extLst>
              <a:ext uri="{FF2B5EF4-FFF2-40B4-BE49-F238E27FC236}">
                <a16:creationId xmlns:a16="http://schemas.microsoft.com/office/drawing/2014/main" id="{EC00AF48-2AD7-379F-22A3-B35FE3727F8B}"/>
              </a:ext>
            </a:extLst>
          </p:cNvPr>
          <p:cNvSpPr txBox="1"/>
          <p:nvPr/>
        </p:nvSpPr>
        <p:spPr>
          <a:xfrm>
            <a:off x="4262398" y="1486108"/>
            <a:ext cx="318775" cy="276999"/>
          </a:xfrm>
          <a:prstGeom prst="rect">
            <a:avLst/>
          </a:prstGeom>
          <a:noFill/>
          <a:ln>
            <a:noFill/>
          </a:ln>
        </p:spPr>
        <p:txBody>
          <a:bodyPr wrap="square" rtlCol="0" anchor="ctr" anchorCtr="1">
            <a:spAutoFit/>
          </a:bodyPr>
          <a:lstStyle/>
          <a:p>
            <a:r>
              <a:rPr lang="en-US" sz="1200" b="1" dirty="0"/>
              <a:t>X</a:t>
            </a:r>
          </a:p>
        </p:txBody>
      </p:sp>
      <p:sp>
        <p:nvSpPr>
          <p:cNvPr id="45" name="TextBox 44">
            <a:extLst>
              <a:ext uri="{FF2B5EF4-FFF2-40B4-BE49-F238E27FC236}">
                <a16:creationId xmlns:a16="http://schemas.microsoft.com/office/drawing/2014/main" id="{0AB7F85B-BCDE-1401-D5DF-CDD2B969EB1A}"/>
              </a:ext>
            </a:extLst>
          </p:cNvPr>
          <p:cNvSpPr txBox="1"/>
          <p:nvPr/>
        </p:nvSpPr>
        <p:spPr>
          <a:xfrm>
            <a:off x="4705040" y="1715950"/>
            <a:ext cx="318775" cy="276999"/>
          </a:xfrm>
          <a:prstGeom prst="rect">
            <a:avLst/>
          </a:prstGeom>
          <a:noFill/>
          <a:ln>
            <a:noFill/>
          </a:ln>
        </p:spPr>
        <p:txBody>
          <a:bodyPr wrap="square" rtlCol="0" anchor="ctr" anchorCtr="1">
            <a:spAutoFit/>
          </a:bodyPr>
          <a:lstStyle/>
          <a:p>
            <a:r>
              <a:rPr lang="en-US" sz="1200" b="1" dirty="0"/>
              <a:t>X</a:t>
            </a:r>
          </a:p>
        </p:txBody>
      </p:sp>
      <p:sp>
        <p:nvSpPr>
          <p:cNvPr id="46" name="TextBox 45">
            <a:extLst>
              <a:ext uri="{FF2B5EF4-FFF2-40B4-BE49-F238E27FC236}">
                <a16:creationId xmlns:a16="http://schemas.microsoft.com/office/drawing/2014/main" id="{F184C244-729C-074D-F8ED-8E9409DF0189}"/>
              </a:ext>
            </a:extLst>
          </p:cNvPr>
          <p:cNvSpPr txBox="1"/>
          <p:nvPr/>
        </p:nvSpPr>
        <p:spPr>
          <a:xfrm>
            <a:off x="9327840" y="1928006"/>
            <a:ext cx="318775" cy="276999"/>
          </a:xfrm>
          <a:prstGeom prst="rect">
            <a:avLst/>
          </a:prstGeom>
          <a:noFill/>
          <a:ln>
            <a:noFill/>
          </a:ln>
        </p:spPr>
        <p:txBody>
          <a:bodyPr wrap="square" rtlCol="0" anchor="ctr" anchorCtr="1">
            <a:spAutoFit/>
          </a:bodyPr>
          <a:lstStyle/>
          <a:p>
            <a:r>
              <a:rPr lang="en-US" sz="1200" b="1" dirty="0"/>
              <a:t>X</a:t>
            </a:r>
          </a:p>
        </p:txBody>
      </p:sp>
      <p:cxnSp>
        <p:nvCxnSpPr>
          <p:cNvPr id="47" name="Straight Connector 46">
            <a:extLst>
              <a:ext uri="{FF2B5EF4-FFF2-40B4-BE49-F238E27FC236}">
                <a16:creationId xmlns:a16="http://schemas.microsoft.com/office/drawing/2014/main" id="{47C40F10-38B5-471D-7D30-C230E544A42F}"/>
              </a:ext>
            </a:extLst>
          </p:cNvPr>
          <p:cNvCxnSpPr>
            <a:cxnSpLocks/>
          </p:cNvCxnSpPr>
          <p:nvPr/>
        </p:nvCxnSpPr>
        <p:spPr>
          <a:xfrm>
            <a:off x="9295133" y="2188343"/>
            <a:ext cx="291853" cy="11552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DCB83BD8-8484-57DE-8949-D70FF75664FB}"/>
              </a:ext>
            </a:extLst>
          </p:cNvPr>
          <p:cNvCxnSpPr>
            <a:cxnSpLocks/>
            <a:stCxn id="23" idx="2"/>
          </p:cNvCxnSpPr>
          <p:nvPr/>
        </p:nvCxnSpPr>
        <p:spPr>
          <a:xfrm>
            <a:off x="9253611" y="2165367"/>
            <a:ext cx="261940"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3436A6DC-0C70-D95B-120E-65984B208141}"/>
              </a:ext>
            </a:extLst>
          </p:cNvPr>
          <p:cNvCxnSpPr>
            <a:cxnSpLocks/>
            <a:stCxn id="23" idx="2"/>
          </p:cNvCxnSpPr>
          <p:nvPr/>
        </p:nvCxnSpPr>
        <p:spPr>
          <a:xfrm>
            <a:off x="9253611" y="2165367"/>
            <a:ext cx="152403"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72AB7A60-C217-73B1-47C5-CB8AF2A98F6E}"/>
              </a:ext>
            </a:extLst>
          </p:cNvPr>
          <p:cNvCxnSpPr>
            <a:cxnSpLocks/>
            <a:stCxn id="23" idx="2"/>
          </p:cNvCxnSpPr>
          <p:nvPr/>
        </p:nvCxnSpPr>
        <p:spPr>
          <a:xfrm>
            <a:off x="9253611" y="2165367"/>
            <a:ext cx="34473" cy="179798"/>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9FD520AB-855E-B1E0-ADA6-F260D35113B5}"/>
              </a:ext>
            </a:extLst>
          </p:cNvPr>
          <p:cNvCxnSpPr>
            <a:cxnSpLocks/>
            <a:stCxn id="23" idx="2"/>
          </p:cNvCxnSpPr>
          <p:nvPr/>
        </p:nvCxnSpPr>
        <p:spPr>
          <a:xfrm flipH="1">
            <a:off x="9182176" y="2165367"/>
            <a:ext cx="71435" cy="170540"/>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B993A353-C92F-2453-1DE8-E521BA686397}"/>
              </a:ext>
            </a:extLst>
          </p:cNvPr>
          <p:cNvCxnSpPr>
            <a:cxnSpLocks/>
            <a:stCxn id="23" idx="2"/>
          </p:cNvCxnSpPr>
          <p:nvPr/>
        </p:nvCxnSpPr>
        <p:spPr>
          <a:xfrm flipH="1">
            <a:off x="9091781" y="2165367"/>
            <a:ext cx="161830" cy="16697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9D9DACC6-9FC5-6473-117C-744C49DCDF42}"/>
              </a:ext>
            </a:extLst>
          </p:cNvPr>
          <p:cNvCxnSpPr>
            <a:cxnSpLocks/>
            <a:stCxn id="23" idx="2"/>
          </p:cNvCxnSpPr>
          <p:nvPr/>
        </p:nvCxnSpPr>
        <p:spPr>
          <a:xfrm flipH="1">
            <a:off x="9032157" y="2165367"/>
            <a:ext cx="221454"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207528CB-43EA-B797-61AD-81B2FA5AAE06}"/>
              </a:ext>
            </a:extLst>
          </p:cNvPr>
          <p:cNvCxnSpPr>
            <a:cxnSpLocks/>
            <a:stCxn id="23" idx="2"/>
          </p:cNvCxnSpPr>
          <p:nvPr/>
        </p:nvCxnSpPr>
        <p:spPr>
          <a:xfrm flipH="1">
            <a:off x="8934836" y="2165367"/>
            <a:ext cx="318775" cy="13849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graphicFrame>
        <p:nvGraphicFramePr>
          <p:cNvPr id="71" name="Table 70">
            <a:extLst>
              <a:ext uri="{FF2B5EF4-FFF2-40B4-BE49-F238E27FC236}">
                <a16:creationId xmlns:a16="http://schemas.microsoft.com/office/drawing/2014/main" id="{A8BC1D26-273D-EB74-783A-B7CC16D8A5FC}"/>
              </a:ext>
            </a:extLst>
          </p:cNvPr>
          <p:cNvGraphicFramePr>
            <a:graphicFrameLocks noGrp="1"/>
          </p:cNvGraphicFramePr>
          <p:nvPr>
            <p:extLst>
              <p:ext uri="{D42A27DB-BD31-4B8C-83A1-F6EECF244321}">
                <p14:modId xmlns:p14="http://schemas.microsoft.com/office/powerpoint/2010/main" val="3500861571"/>
              </p:ext>
            </p:extLst>
          </p:nvPr>
        </p:nvGraphicFramePr>
        <p:xfrm>
          <a:off x="2813576" y="2786300"/>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72" name="Table 71">
            <a:extLst>
              <a:ext uri="{FF2B5EF4-FFF2-40B4-BE49-F238E27FC236}">
                <a16:creationId xmlns:a16="http://schemas.microsoft.com/office/drawing/2014/main" id="{3A8BF1B4-6654-258B-8F32-CDFCE9A248AB}"/>
              </a:ext>
            </a:extLst>
          </p:cNvPr>
          <p:cNvGraphicFramePr>
            <a:graphicFrameLocks noGrp="1"/>
          </p:cNvGraphicFramePr>
          <p:nvPr>
            <p:extLst>
              <p:ext uri="{D42A27DB-BD31-4B8C-83A1-F6EECF244321}">
                <p14:modId xmlns:p14="http://schemas.microsoft.com/office/powerpoint/2010/main" val="3711587353"/>
              </p:ext>
            </p:extLst>
          </p:nvPr>
        </p:nvGraphicFramePr>
        <p:xfrm>
          <a:off x="3680351" y="2786300"/>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73" name="Table 72">
            <a:extLst>
              <a:ext uri="{FF2B5EF4-FFF2-40B4-BE49-F238E27FC236}">
                <a16:creationId xmlns:a16="http://schemas.microsoft.com/office/drawing/2014/main" id="{7B82DCC4-6B20-EF7C-63AA-48CB1BB5A7AF}"/>
              </a:ext>
            </a:extLst>
          </p:cNvPr>
          <p:cNvGraphicFramePr>
            <a:graphicFrameLocks noGrp="1"/>
          </p:cNvGraphicFramePr>
          <p:nvPr>
            <p:extLst>
              <p:ext uri="{D42A27DB-BD31-4B8C-83A1-F6EECF244321}">
                <p14:modId xmlns:p14="http://schemas.microsoft.com/office/powerpoint/2010/main" val="263083278"/>
              </p:ext>
            </p:extLst>
          </p:nvPr>
        </p:nvGraphicFramePr>
        <p:xfrm>
          <a:off x="4547126" y="2786300"/>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74" name="Table 73">
            <a:extLst>
              <a:ext uri="{FF2B5EF4-FFF2-40B4-BE49-F238E27FC236}">
                <a16:creationId xmlns:a16="http://schemas.microsoft.com/office/drawing/2014/main" id="{F7D9DA90-DDE2-64B0-FE12-4A4BA44C0C56}"/>
              </a:ext>
            </a:extLst>
          </p:cNvPr>
          <p:cNvGraphicFramePr>
            <a:graphicFrameLocks noGrp="1"/>
          </p:cNvGraphicFramePr>
          <p:nvPr>
            <p:extLst>
              <p:ext uri="{D42A27DB-BD31-4B8C-83A1-F6EECF244321}">
                <p14:modId xmlns:p14="http://schemas.microsoft.com/office/powerpoint/2010/main" val="4172202425"/>
              </p:ext>
            </p:extLst>
          </p:nvPr>
        </p:nvGraphicFramePr>
        <p:xfrm>
          <a:off x="5413901" y="2786300"/>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75" name="Table 74">
            <a:extLst>
              <a:ext uri="{FF2B5EF4-FFF2-40B4-BE49-F238E27FC236}">
                <a16:creationId xmlns:a16="http://schemas.microsoft.com/office/drawing/2014/main" id="{8462AF0E-AA07-EFB0-0911-11E2B9C9C7C8}"/>
              </a:ext>
            </a:extLst>
          </p:cNvPr>
          <p:cNvGraphicFramePr>
            <a:graphicFrameLocks noGrp="1"/>
          </p:cNvGraphicFramePr>
          <p:nvPr>
            <p:extLst>
              <p:ext uri="{D42A27DB-BD31-4B8C-83A1-F6EECF244321}">
                <p14:modId xmlns:p14="http://schemas.microsoft.com/office/powerpoint/2010/main" val="3534546214"/>
              </p:ext>
            </p:extLst>
          </p:nvPr>
        </p:nvGraphicFramePr>
        <p:xfrm>
          <a:off x="9581397" y="2786300"/>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sp>
        <p:nvSpPr>
          <p:cNvPr id="76" name="TextBox 75">
            <a:extLst>
              <a:ext uri="{FF2B5EF4-FFF2-40B4-BE49-F238E27FC236}">
                <a16:creationId xmlns:a16="http://schemas.microsoft.com/office/drawing/2014/main" id="{FAFCDF10-C5FC-C31B-E46A-BFDE67E664C5}"/>
              </a:ext>
            </a:extLst>
          </p:cNvPr>
          <p:cNvSpPr txBox="1"/>
          <p:nvPr/>
        </p:nvSpPr>
        <p:spPr>
          <a:xfrm>
            <a:off x="7435349" y="2912551"/>
            <a:ext cx="637551" cy="369332"/>
          </a:xfrm>
          <a:prstGeom prst="rect">
            <a:avLst/>
          </a:prstGeom>
          <a:noFill/>
          <a:ln>
            <a:noFill/>
          </a:ln>
        </p:spPr>
        <p:txBody>
          <a:bodyPr wrap="square" rtlCol="0" anchor="ctr" anchorCtr="1">
            <a:spAutoFit/>
          </a:bodyPr>
          <a:lstStyle/>
          <a:p>
            <a:r>
              <a:rPr lang="en-US" dirty="0"/>
              <a:t>...</a:t>
            </a:r>
          </a:p>
        </p:txBody>
      </p:sp>
      <p:sp>
        <p:nvSpPr>
          <p:cNvPr id="78" name="TextBox 77">
            <a:extLst>
              <a:ext uri="{FF2B5EF4-FFF2-40B4-BE49-F238E27FC236}">
                <a16:creationId xmlns:a16="http://schemas.microsoft.com/office/drawing/2014/main" id="{08C47B91-ED13-6080-1C67-941A86881790}"/>
              </a:ext>
            </a:extLst>
          </p:cNvPr>
          <p:cNvSpPr txBox="1"/>
          <p:nvPr/>
        </p:nvSpPr>
        <p:spPr>
          <a:xfrm>
            <a:off x="2742022" y="2958716"/>
            <a:ext cx="318775" cy="276999"/>
          </a:xfrm>
          <a:prstGeom prst="rect">
            <a:avLst/>
          </a:prstGeom>
          <a:noFill/>
          <a:ln>
            <a:noFill/>
          </a:ln>
        </p:spPr>
        <p:txBody>
          <a:bodyPr wrap="square" rtlCol="0" anchor="ctr" anchorCtr="1">
            <a:spAutoFit/>
          </a:bodyPr>
          <a:lstStyle/>
          <a:p>
            <a:r>
              <a:rPr lang="en-US" sz="1200" b="1" dirty="0"/>
              <a:t>X</a:t>
            </a:r>
          </a:p>
        </p:txBody>
      </p:sp>
      <p:cxnSp>
        <p:nvCxnSpPr>
          <p:cNvPr id="113" name="Straight Connector 112">
            <a:extLst>
              <a:ext uri="{FF2B5EF4-FFF2-40B4-BE49-F238E27FC236}">
                <a16:creationId xmlns:a16="http://schemas.microsoft.com/office/drawing/2014/main" id="{C35193D0-08A3-909C-430F-24155C41F0CA}"/>
              </a:ext>
            </a:extLst>
          </p:cNvPr>
          <p:cNvCxnSpPr>
            <a:cxnSpLocks/>
          </p:cNvCxnSpPr>
          <p:nvPr/>
        </p:nvCxnSpPr>
        <p:spPr>
          <a:xfrm>
            <a:off x="5773059" y="3457918"/>
            <a:ext cx="291853" cy="11552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14" name="Straight Connector 113">
            <a:extLst>
              <a:ext uri="{FF2B5EF4-FFF2-40B4-BE49-F238E27FC236}">
                <a16:creationId xmlns:a16="http://schemas.microsoft.com/office/drawing/2014/main" id="{3222842B-36C2-810D-7B62-79F579DAFC49}"/>
              </a:ext>
            </a:extLst>
          </p:cNvPr>
          <p:cNvCxnSpPr>
            <a:cxnSpLocks/>
          </p:cNvCxnSpPr>
          <p:nvPr/>
        </p:nvCxnSpPr>
        <p:spPr>
          <a:xfrm>
            <a:off x="5731537" y="3434942"/>
            <a:ext cx="261940"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15" name="Straight Connector 114">
            <a:extLst>
              <a:ext uri="{FF2B5EF4-FFF2-40B4-BE49-F238E27FC236}">
                <a16:creationId xmlns:a16="http://schemas.microsoft.com/office/drawing/2014/main" id="{E552AFA6-7A68-F895-7FE4-95E6509517F7}"/>
              </a:ext>
            </a:extLst>
          </p:cNvPr>
          <p:cNvCxnSpPr>
            <a:cxnSpLocks/>
          </p:cNvCxnSpPr>
          <p:nvPr/>
        </p:nvCxnSpPr>
        <p:spPr>
          <a:xfrm>
            <a:off x="5731537" y="3434942"/>
            <a:ext cx="152403"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16" name="Straight Connector 115">
            <a:extLst>
              <a:ext uri="{FF2B5EF4-FFF2-40B4-BE49-F238E27FC236}">
                <a16:creationId xmlns:a16="http://schemas.microsoft.com/office/drawing/2014/main" id="{034969F5-581B-FF09-14DF-EA61AE06E823}"/>
              </a:ext>
            </a:extLst>
          </p:cNvPr>
          <p:cNvCxnSpPr>
            <a:cxnSpLocks/>
          </p:cNvCxnSpPr>
          <p:nvPr/>
        </p:nvCxnSpPr>
        <p:spPr>
          <a:xfrm>
            <a:off x="5731537" y="3434942"/>
            <a:ext cx="34473" cy="179798"/>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17" name="Straight Connector 116">
            <a:extLst>
              <a:ext uri="{FF2B5EF4-FFF2-40B4-BE49-F238E27FC236}">
                <a16:creationId xmlns:a16="http://schemas.microsoft.com/office/drawing/2014/main" id="{EFD69069-3DAC-D154-86FA-9FE7552FE8DF}"/>
              </a:ext>
            </a:extLst>
          </p:cNvPr>
          <p:cNvCxnSpPr>
            <a:cxnSpLocks/>
          </p:cNvCxnSpPr>
          <p:nvPr/>
        </p:nvCxnSpPr>
        <p:spPr>
          <a:xfrm flipH="1">
            <a:off x="5660102" y="3434942"/>
            <a:ext cx="71435" cy="170540"/>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18" name="Straight Connector 117">
            <a:extLst>
              <a:ext uri="{FF2B5EF4-FFF2-40B4-BE49-F238E27FC236}">
                <a16:creationId xmlns:a16="http://schemas.microsoft.com/office/drawing/2014/main" id="{36371F39-A61C-47BF-7AD4-F0D5B9CFE270}"/>
              </a:ext>
            </a:extLst>
          </p:cNvPr>
          <p:cNvCxnSpPr>
            <a:cxnSpLocks/>
          </p:cNvCxnSpPr>
          <p:nvPr/>
        </p:nvCxnSpPr>
        <p:spPr>
          <a:xfrm flipH="1">
            <a:off x="5569707" y="3434942"/>
            <a:ext cx="161830" cy="16697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19" name="Straight Connector 118">
            <a:extLst>
              <a:ext uri="{FF2B5EF4-FFF2-40B4-BE49-F238E27FC236}">
                <a16:creationId xmlns:a16="http://schemas.microsoft.com/office/drawing/2014/main" id="{55A1BF7A-A235-9BAC-02D7-9F29C8E0A1DD}"/>
              </a:ext>
            </a:extLst>
          </p:cNvPr>
          <p:cNvCxnSpPr>
            <a:cxnSpLocks/>
          </p:cNvCxnSpPr>
          <p:nvPr/>
        </p:nvCxnSpPr>
        <p:spPr>
          <a:xfrm flipH="1">
            <a:off x="5510083" y="3434942"/>
            <a:ext cx="221454"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0" name="Straight Connector 119">
            <a:extLst>
              <a:ext uri="{FF2B5EF4-FFF2-40B4-BE49-F238E27FC236}">
                <a16:creationId xmlns:a16="http://schemas.microsoft.com/office/drawing/2014/main" id="{98A3CBE6-E6F9-8039-D6CF-27C3571E5F0A}"/>
              </a:ext>
            </a:extLst>
          </p:cNvPr>
          <p:cNvCxnSpPr>
            <a:cxnSpLocks/>
          </p:cNvCxnSpPr>
          <p:nvPr/>
        </p:nvCxnSpPr>
        <p:spPr>
          <a:xfrm flipH="1">
            <a:off x="5412762" y="3434942"/>
            <a:ext cx="318775" cy="13849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1" name="Straight Connector 120">
            <a:extLst>
              <a:ext uri="{FF2B5EF4-FFF2-40B4-BE49-F238E27FC236}">
                <a16:creationId xmlns:a16="http://schemas.microsoft.com/office/drawing/2014/main" id="{EBAFF8C2-5AA9-A447-D8C5-FCDB0D3C27DE}"/>
              </a:ext>
            </a:extLst>
          </p:cNvPr>
          <p:cNvCxnSpPr>
            <a:cxnSpLocks/>
          </p:cNvCxnSpPr>
          <p:nvPr/>
        </p:nvCxnSpPr>
        <p:spPr>
          <a:xfrm>
            <a:off x="4051788" y="3457918"/>
            <a:ext cx="291853" cy="11552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2" name="Straight Connector 121">
            <a:extLst>
              <a:ext uri="{FF2B5EF4-FFF2-40B4-BE49-F238E27FC236}">
                <a16:creationId xmlns:a16="http://schemas.microsoft.com/office/drawing/2014/main" id="{0A3B66E3-1025-4D9A-47E3-CD99C193DCCF}"/>
              </a:ext>
            </a:extLst>
          </p:cNvPr>
          <p:cNvCxnSpPr>
            <a:cxnSpLocks/>
          </p:cNvCxnSpPr>
          <p:nvPr/>
        </p:nvCxnSpPr>
        <p:spPr>
          <a:xfrm>
            <a:off x="4010266" y="3434942"/>
            <a:ext cx="261940"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3" name="Straight Connector 122">
            <a:extLst>
              <a:ext uri="{FF2B5EF4-FFF2-40B4-BE49-F238E27FC236}">
                <a16:creationId xmlns:a16="http://schemas.microsoft.com/office/drawing/2014/main" id="{A8D8E077-EE8D-0CA9-A872-9971B0155F24}"/>
              </a:ext>
            </a:extLst>
          </p:cNvPr>
          <p:cNvCxnSpPr>
            <a:cxnSpLocks/>
          </p:cNvCxnSpPr>
          <p:nvPr/>
        </p:nvCxnSpPr>
        <p:spPr>
          <a:xfrm>
            <a:off x="4010266" y="3434942"/>
            <a:ext cx="152403"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4" name="Straight Connector 123">
            <a:extLst>
              <a:ext uri="{FF2B5EF4-FFF2-40B4-BE49-F238E27FC236}">
                <a16:creationId xmlns:a16="http://schemas.microsoft.com/office/drawing/2014/main" id="{085BAB13-532A-5939-287B-2DA221B28D0D}"/>
              </a:ext>
            </a:extLst>
          </p:cNvPr>
          <p:cNvCxnSpPr>
            <a:cxnSpLocks/>
          </p:cNvCxnSpPr>
          <p:nvPr/>
        </p:nvCxnSpPr>
        <p:spPr>
          <a:xfrm>
            <a:off x="4010266" y="3434942"/>
            <a:ext cx="34473" cy="179798"/>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5" name="Straight Connector 124">
            <a:extLst>
              <a:ext uri="{FF2B5EF4-FFF2-40B4-BE49-F238E27FC236}">
                <a16:creationId xmlns:a16="http://schemas.microsoft.com/office/drawing/2014/main" id="{7DB08282-0496-BD27-02D5-EF88DBC687EE}"/>
              </a:ext>
            </a:extLst>
          </p:cNvPr>
          <p:cNvCxnSpPr>
            <a:cxnSpLocks/>
          </p:cNvCxnSpPr>
          <p:nvPr/>
        </p:nvCxnSpPr>
        <p:spPr>
          <a:xfrm flipH="1">
            <a:off x="3938831" y="3434942"/>
            <a:ext cx="71435" cy="170540"/>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6" name="Straight Connector 125">
            <a:extLst>
              <a:ext uri="{FF2B5EF4-FFF2-40B4-BE49-F238E27FC236}">
                <a16:creationId xmlns:a16="http://schemas.microsoft.com/office/drawing/2014/main" id="{7C3AA81A-8F46-398A-BBD1-E87DB0729038}"/>
              </a:ext>
            </a:extLst>
          </p:cNvPr>
          <p:cNvCxnSpPr>
            <a:cxnSpLocks/>
          </p:cNvCxnSpPr>
          <p:nvPr/>
        </p:nvCxnSpPr>
        <p:spPr>
          <a:xfrm flipH="1">
            <a:off x="3848436" y="3434942"/>
            <a:ext cx="161830" cy="16697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7" name="Straight Connector 126">
            <a:extLst>
              <a:ext uri="{FF2B5EF4-FFF2-40B4-BE49-F238E27FC236}">
                <a16:creationId xmlns:a16="http://schemas.microsoft.com/office/drawing/2014/main" id="{2009F4AF-1E9B-2D74-148B-3BF2ABCE56D2}"/>
              </a:ext>
            </a:extLst>
          </p:cNvPr>
          <p:cNvCxnSpPr>
            <a:cxnSpLocks/>
          </p:cNvCxnSpPr>
          <p:nvPr/>
        </p:nvCxnSpPr>
        <p:spPr>
          <a:xfrm flipH="1">
            <a:off x="3788812" y="3434942"/>
            <a:ext cx="221454"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8" name="Straight Connector 127">
            <a:extLst>
              <a:ext uri="{FF2B5EF4-FFF2-40B4-BE49-F238E27FC236}">
                <a16:creationId xmlns:a16="http://schemas.microsoft.com/office/drawing/2014/main" id="{9FD274E6-7128-4432-D2EA-2C49059D388D}"/>
              </a:ext>
            </a:extLst>
          </p:cNvPr>
          <p:cNvCxnSpPr>
            <a:cxnSpLocks/>
          </p:cNvCxnSpPr>
          <p:nvPr/>
        </p:nvCxnSpPr>
        <p:spPr>
          <a:xfrm flipH="1">
            <a:off x="3691491" y="3434942"/>
            <a:ext cx="318775" cy="13849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9" name="Straight Connector 128">
            <a:extLst>
              <a:ext uri="{FF2B5EF4-FFF2-40B4-BE49-F238E27FC236}">
                <a16:creationId xmlns:a16="http://schemas.microsoft.com/office/drawing/2014/main" id="{C297E3F2-BC85-35B8-15F3-336AE0BAB696}"/>
              </a:ext>
            </a:extLst>
          </p:cNvPr>
          <p:cNvCxnSpPr>
            <a:cxnSpLocks/>
          </p:cNvCxnSpPr>
          <p:nvPr/>
        </p:nvCxnSpPr>
        <p:spPr>
          <a:xfrm>
            <a:off x="3173873" y="3457918"/>
            <a:ext cx="291853" cy="11552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17C1320C-788D-F9F1-C19D-1BE460FB86BF}"/>
              </a:ext>
            </a:extLst>
          </p:cNvPr>
          <p:cNvCxnSpPr>
            <a:cxnSpLocks/>
          </p:cNvCxnSpPr>
          <p:nvPr/>
        </p:nvCxnSpPr>
        <p:spPr>
          <a:xfrm>
            <a:off x="3132351" y="3434942"/>
            <a:ext cx="261940"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31" name="Straight Connector 130">
            <a:extLst>
              <a:ext uri="{FF2B5EF4-FFF2-40B4-BE49-F238E27FC236}">
                <a16:creationId xmlns:a16="http://schemas.microsoft.com/office/drawing/2014/main" id="{1EC03E3F-8652-3033-A794-0AA061901E46}"/>
              </a:ext>
            </a:extLst>
          </p:cNvPr>
          <p:cNvCxnSpPr>
            <a:cxnSpLocks/>
          </p:cNvCxnSpPr>
          <p:nvPr/>
        </p:nvCxnSpPr>
        <p:spPr>
          <a:xfrm>
            <a:off x="3132351" y="3434942"/>
            <a:ext cx="152403"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32" name="Straight Connector 131">
            <a:extLst>
              <a:ext uri="{FF2B5EF4-FFF2-40B4-BE49-F238E27FC236}">
                <a16:creationId xmlns:a16="http://schemas.microsoft.com/office/drawing/2014/main" id="{3C74FABC-6E6C-1E9B-7D22-B9F1EC819390}"/>
              </a:ext>
            </a:extLst>
          </p:cNvPr>
          <p:cNvCxnSpPr>
            <a:cxnSpLocks/>
          </p:cNvCxnSpPr>
          <p:nvPr/>
        </p:nvCxnSpPr>
        <p:spPr>
          <a:xfrm>
            <a:off x="3132351" y="3434942"/>
            <a:ext cx="34473" cy="179798"/>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33" name="Straight Connector 132">
            <a:extLst>
              <a:ext uri="{FF2B5EF4-FFF2-40B4-BE49-F238E27FC236}">
                <a16:creationId xmlns:a16="http://schemas.microsoft.com/office/drawing/2014/main" id="{50D00983-F034-760D-10CB-5EC6303C6AFF}"/>
              </a:ext>
            </a:extLst>
          </p:cNvPr>
          <p:cNvCxnSpPr>
            <a:cxnSpLocks/>
          </p:cNvCxnSpPr>
          <p:nvPr/>
        </p:nvCxnSpPr>
        <p:spPr>
          <a:xfrm flipH="1">
            <a:off x="3060916" y="3434942"/>
            <a:ext cx="71435" cy="170540"/>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34" name="Straight Connector 133">
            <a:extLst>
              <a:ext uri="{FF2B5EF4-FFF2-40B4-BE49-F238E27FC236}">
                <a16:creationId xmlns:a16="http://schemas.microsoft.com/office/drawing/2014/main" id="{152ADC0F-89D4-8BCA-68B9-C91676AF4A13}"/>
              </a:ext>
            </a:extLst>
          </p:cNvPr>
          <p:cNvCxnSpPr>
            <a:cxnSpLocks/>
          </p:cNvCxnSpPr>
          <p:nvPr/>
        </p:nvCxnSpPr>
        <p:spPr>
          <a:xfrm flipH="1">
            <a:off x="2970521" y="3434942"/>
            <a:ext cx="161830" cy="16697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35" name="Straight Connector 134">
            <a:extLst>
              <a:ext uri="{FF2B5EF4-FFF2-40B4-BE49-F238E27FC236}">
                <a16:creationId xmlns:a16="http://schemas.microsoft.com/office/drawing/2014/main" id="{0124209B-FDB7-CA65-1FD1-3FE7F1B0BFE4}"/>
              </a:ext>
            </a:extLst>
          </p:cNvPr>
          <p:cNvCxnSpPr>
            <a:cxnSpLocks/>
          </p:cNvCxnSpPr>
          <p:nvPr/>
        </p:nvCxnSpPr>
        <p:spPr>
          <a:xfrm flipH="1">
            <a:off x="2910897" y="3434942"/>
            <a:ext cx="221454"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23FF1273-6BA1-CA2E-69E7-0C325D7C5646}"/>
              </a:ext>
            </a:extLst>
          </p:cNvPr>
          <p:cNvCxnSpPr>
            <a:cxnSpLocks/>
          </p:cNvCxnSpPr>
          <p:nvPr/>
        </p:nvCxnSpPr>
        <p:spPr>
          <a:xfrm flipH="1">
            <a:off x="2813576" y="3434942"/>
            <a:ext cx="318775" cy="13849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37" name="Straight Connector 136">
            <a:extLst>
              <a:ext uri="{FF2B5EF4-FFF2-40B4-BE49-F238E27FC236}">
                <a16:creationId xmlns:a16="http://schemas.microsoft.com/office/drawing/2014/main" id="{278FB829-2956-FCB0-29A3-45DCAFE268F2}"/>
              </a:ext>
            </a:extLst>
          </p:cNvPr>
          <p:cNvCxnSpPr>
            <a:cxnSpLocks/>
            <a:stCxn id="22" idx="2"/>
            <a:endCxn id="71" idx="0"/>
          </p:cNvCxnSpPr>
          <p:nvPr/>
        </p:nvCxnSpPr>
        <p:spPr>
          <a:xfrm flipH="1">
            <a:off x="3132351" y="2165367"/>
            <a:ext cx="1953764" cy="62093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FE0A6ACC-807C-B02B-3916-7F5CF314F78A}"/>
              </a:ext>
            </a:extLst>
          </p:cNvPr>
          <p:cNvCxnSpPr>
            <a:cxnSpLocks/>
            <a:stCxn id="22" idx="2"/>
          </p:cNvCxnSpPr>
          <p:nvPr/>
        </p:nvCxnSpPr>
        <p:spPr>
          <a:xfrm flipH="1">
            <a:off x="3999126" y="2165367"/>
            <a:ext cx="1086989" cy="56350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CFB903BB-216A-F972-DAE6-F4D97C11E219}"/>
              </a:ext>
            </a:extLst>
          </p:cNvPr>
          <p:cNvCxnSpPr>
            <a:cxnSpLocks/>
            <a:stCxn id="22" idx="2"/>
          </p:cNvCxnSpPr>
          <p:nvPr/>
        </p:nvCxnSpPr>
        <p:spPr>
          <a:xfrm flipH="1">
            <a:off x="5056712" y="2165367"/>
            <a:ext cx="29403" cy="573032"/>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5" name="Straight Connector 144">
            <a:extLst>
              <a:ext uri="{FF2B5EF4-FFF2-40B4-BE49-F238E27FC236}">
                <a16:creationId xmlns:a16="http://schemas.microsoft.com/office/drawing/2014/main" id="{E5143604-6FF3-4C12-2724-41AA2D0E5467}"/>
              </a:ext>
            </a:extLst>
          </p:cNvPr>
          <p:cNvCxnSpPr>
            <a:cxnSpLocks/>
            <a:stCxn id="22" idx="2"/>
          </p:cNvCxnSpPr>
          <p:nvPr/>
        </p:nvCxnSpPr>
        <p:spPr>
          <a:xfrm>
            <a:off x="5086115" y="2165367"/>
            <a:ext cx="630914" cy="59305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7" name="Straight Connector 146">
            <a:extLst>
              <a:ext uri="{FF2B5EF4-FFF2-40B4-BE49-F238E27FC236}">
                <a16:creationId xmlns:a16="http://schemas.microsoft.com/office/drawing/2014/main" id="{AD4C6000-DC8D-571D-1CC8-47F4C0413CD0}"/>
              </a:ext>
            </a:extLst>
          </p:cNvPr>
          <p:cNvCxnSpPr>
            <a:cxnSpLocks/>
            <a:stCxn id="22" idx="2"/>
          </p:cNvCxnSpPr>
          <p:nvPr/>
        </p:nvCxnSpPr>
        <p:spPr>
          <a:xfrm>
            <a:off x="5086115" y="2165367"/>
            <a:ext cx="4807670" cy="59305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9" name="Straight Connector 148">
            <a:extLst>
              <a:ext uri="{FF2B5EF4-FFF2-40B4-BE49-F238E27FC236}">
                <a16:creationId xmlns:a16="http://schemas.microsoft.com/office/drawing/2014/main" id="{CF37F372-F54B-2527-A5B3-8B4BC70950F6}"/>
              </a:ext>
            </a:extLst>
          </p:cNvPr>
          <p:cNvCxnSpPr>
            <a:cxnSpLocks/>
            <a:stCxn id="22" idx="2"/>
          </p:cNvCxnSpPr>
          <p:nvPr/>
        </p:nvCxnSpPr>
        <p:spPr>
          <a:xfrm>
            <a:off x="5086115" y="2165367"/>
            <a:ext cx="1827273" cy="615211"/>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sp>
        <p:nvSpPr>
          <p:cNvPr id="151" name="TextBox 150">
            <a:extLst>
              <a:ext uri="{FF2B5EF4-FFF2-40B4-BE49-F238E27FC236}">
                <a16:creationId xmlns:a16="http://schemas.microsoft.com/office/drawing/2014/main" id="{D3E62004-9B75-013C-E380-8A23697C16F2}"/>
              </a:ext>
            </a:extLst>
          </p:cNvPr>
          <p:cNvSpPr txBox="1"/>
          <p:nvPr/>
        </p:nvSpPr>
        <p:spPr>
          <a:xfrm>
            <a:off x="3619937" y="2958716"/>
            <a:ext cx="318775" cy="276999"/>
          </a:xfrm>
          <a:prstGeom prst="rect">
            <a:avLst/>
          </a:prstGeom>
          <a:noFill/>
          <a:ln>
            <a:noFill/>
          </a:ln>
        </p:spPr>
        <p:txBody>
          <a:bodyPr wrap="square" rtlCol="0" anchor="ctr" anchorCtr="1">
            <a:spAutoFit/>
          </a:bodyPr>
          <a:lstStyle/>
          <a:p>
            <a:r>
              <a:rPr lang="en-US" sz="1200" b="1" dirty="0"/>
              <a:t>X</a:t>
            </a:r>
          </a:p>
        </p:txBody>
      </p:sp>
      <p:sp>
        <p:nvSpPr>
          <p:cNvPr id="152" name="TextBox 151">
            <a:extLst>
              <a:ext uri="{FF2B5EF4-FFF2-40B4-BE49-F238E27FC236}">
                <a16:creationId xmlns:a16="http://schemas.microsoft.com/office/drawing/2014/main" id="{DC90720D-EEA1-ECF7-FD98-EAD974BACDE7}"/>
              </a:ext>
            </a:extLst>
          </p:cNvPr>
          <p:cNvSpPr txBox="1"/>
          <p:nvPr/>
        </p:nvSpPr>
        <p:spPr>
          <a:xfrm>
            <a:off x="4471273" y="2958716"/>
            <a:ext cx="318775" cy="276999"/>
          </a:xfrm>
          <a:prstGeom prst="rect">
            <a:avLst/>
          </a:prstGeom>
          <a:noFill/>
          <a:ln>
            <a:noFill/>
          </a:ln>
        </p:spPr>
        <p:txBody>
          <a:bodyPr wrap="square" rtlCol="0" anchor="ctr" anchorCtr="1">
            <a:spAutoFit/>
          </a:bodyPr>
          <a:lstStyle/>
          <a:p>
            <a:r>
              <a:rPr lang="en-US" sz="1200" b="1" dirty="0"/>
              <a:t>X</a:t>
            </a:r>
          </a:p>
        </p:txBody>
      </p:sp>
      <p:sp>
        <p:nvSpPr>
          <p:cNvPr id="153" name="TextBox 152">
            <a:extLst>
              <a:ext uri="{FF2B5EF4-FFF2-40B4-BE49-F238E27FC236}">
                <a16:creationId xmlns:a16="http://schemas.microsoft.com/office/drawing/2014/main" id="{40F2C6CC-9FA8-E9C1-C291-C30DAEF54BAF}"/>
              </a:ext>
            </a:extLst>
          </p:cNvPr>
          <p:cNvSpPr txBox="1"/>
          <p:nvPr/>
        </p:nvSpPr>
        <p:spPr>
          <a:xfrm>
            <a:off x="5322609" y="2958716"/>
            <a:ext cx="318775" cy="276999"/>
          </a:xfrm>
          <a:prstGeom prst="rect">
            <a:avLst/>
          </a:prstGeom>
          <a:noFill/>
          <a:ln>
            <a:noFill/>
          </a:ln>
        </p:spPr>
        <p:txBody>
          <a:bodyPr wrap="square" rtlCol="0" anchor="ctr" anchorCtr="1">
            <a:spAutoFit/>
          </a:bodyPr>
          <a:lstStyle/>
          <a:p>
            <a:r>
              <a:rPr lang="en-US" sz="1200" b="1" dirty="0"/>
              <a:t>X</a:t>
            </a:r>
          </a:p>
        </p:txBody>
      </p:sp>
      <p:sp>
        <p:nvSpPr>
          <p:cNvPr id="154" name="TextBox 153">
            <a:extLst>
              <a:ext uri="{FF2B5EF4-FFF2-40B4-BE49-F238E27FC236}">
                <a16:creationId xmlns:a16="http://schemas.microsoft.com/office/drawing/2014/main" id="{09D7D73B-80F5-F3AB-EBF0-E856B7A5B619}"/>
              </a:ext>
            </a:extLst>
          </p:cNvPr>
          <p:cNvSpPr txBox="1"/>
          <p:nvPr/>
        </p:nvSpPr>
        <p:spPr>
          <a:xfrm>
            <a:off x="9520571" y="2958716"/>
            <a:ext cx="318775" cy="276999"/>
          </a:xfrm>
          <a:prstGeom prst="rect">
            <a:avLst/>
          </a:prstGeom>
          <a:noFill/>
          <a:ln>
            <a:noFill/>
          </a:ln>
        </p:spPr>
        <p:txBody>
          <a:bodyPr wrap="square" rtlCol="0" anchor="ctr" anchorCtr="1">
            <a:spAutoFit/>
          </a:bodyPr>
          <a:lstStyle/>
          <a:p>
            <a:r>
              <a:rPr lang="en-US" sz="1200" b="1" dirty="0"/>
              <a:t>X</a:t>
            </a:r>
          </a:p>
        </p:txBody>
      </p:sp>
      <p:sp>
        <p:nvSpPr>
          <p:cNvPr id="155" name="TextBox 154">
            <a:extLst>
              <a:ext uri="{FF2B5EF4-FFF2-40B4-BE49-F238E27FC236}">
                <a16:creationId xmlns:a16="http://schemas.microsoft.com/office/drawing/2014/main" id="{FE675F9A-C15D-AFFF-66CC-95B996ABE10C}"/>
              </a:ext>
            </a:extLst>
          </p:cNvPr>
          <p:cNvSpPr txBox="1"/>
          <p:nvPr/>
        </p:nvSpPr>
        <p:spPr>
          <a:xfrm>
            <a:off x="2742022" y="2754259"/>
            <a:ext cx="318775" cy="276999"/>
          </a:xfrm>
          <a:prstGeom prst="rect">
            <a:avLst/>
          </a:prstGeom>
          <a:noFill/>
          <a:ln>
            <a:noFill/>
          </a:ln>
        </p:spPr>
        <p:txBody>
          <a:bodyPr wrap="square" rtlCol="0" anchor="ctr" anchorCtr="1">
            <a:spAutoFit/>
          </a:bodyPr>
          <a:lstStyle/>
          <a:p>
            <a:r>
              <a:rPr lang="en-US" sz="1200" b="1" dirty="0"/>
              <a:t>O</a:t>
            </a:r>
          </a:p>
        </p:txBody>
      </p:sp>
      <p:sp>
        <p:nvSpPr>
          <p:cNvPr id="156" name="TextBox 155">
            <a:extLst>
              <a:ext uri="{FF2B5EF4-FFF2-40B4-BE49-F238E27FC236}">
                <a16:creationId xmlns:a16="http://schemas.microsoft.com/office/drawing/2014/main" id="{DE21A9E7-6D0C-BB29-1B40-AE21D80A563B}"/>
              </a:ext>
            </a:extLst>
          </p:cNvPr>
          <p:cNvSpPr txBox="1"/>
          <p:nvPr/>
        </p:nvSpPr>
        <p:spPr>
          <a:xfrm>
            <a:off x="3832097" y="2754259"/>
            <a:ext cx="318775" cy="276999"/>
          </a:xfrm>
          <a:prstGeom prst="rect">
            <a:avLst/>
          </a:prstGeom>
          <a:noFill/>
          <a:ln>
            <a:noFill/>
          </a:ln>
        </p:spPr>
        <p:txBody>
          <a:bodyPr wrap="square" rtlCol="0" anchor="ctr" anchorCtr="1">
            <a:spAutoFit/>
          </a:bodyPr>
          <a:lstStyle/>
          <a:p>
            <a:r>
              <a:rPr lang="en-US" sz="1200" b="1" dirty="0"/>
              <a:t>O</a:t>
            </a:r>
          </a:p>
        </p:txBody>
      </p:sp>
      <p:sp>
        <p:nvSpPr>
          <p:cNvPr id="157" name="TextBox 156">
            <a:extLst>
              <a:ext uri="{FF2B5EF4-FFF2-40B4-BE49-F238E27FC236}">
                <a16:creationId xmlns:a16="http://schemas.microsoft.com/office/drawing/2014/main" id="{DBB063E7-289E-D69C-84E3-36AAFB77B63F}"/>
              </a:ext>
            </a:extLst>
          </p:cNvPr>
          <p:cNvSpPr txBox="1"/>
          <p:nvPr/>
        </p:nvSpPr>
        <p:spPr>
          <a:xfrm>
            <a:off x="4927980" y="2754259"/>
            <a:ext cx="318775" cy="276999"/>
          </a:xfrm>
          <a:prstGeom prst="rect">
            <a:avLst/>
          </a:prstGeom>
          <a:noFill/>
          <a:ln>
            <a:noFill/>
          </a:ln>
        </p:spPr>
        <p:txBody>
          <a:bodyPr wrap="square" rtlCol="0" anchor="ctr" anchorCtr="1">
            <a:spAutoFit/>
          </a:bodyPr>
          <a:lstStyle/>
          <a:p>
            <a:r>
              <a:rPr lang="en-US" sz="1200" b="1" dirty="0"/>
              <a:t>O</a:t>
            </a:r>
          </a:p>
        </p:txBody>
      </p:sp>
      <p:sp>
        <p:nvSpPr>
          <p:cNvPr id="158" name="TextBox 157">
            <a:extLst>
              <a:ext uri="{FF2B5EF4-FFF2-40B4-BE49-F238E27FC236}">
                <a16:creationId xmlns:a16="http://schemas.microsoft.com/office/drawing/2014/main" id="{22575DBC-23AD-39F1-2C17-51BDAB76F9DD}"/>
              </a:ext>
            </a:extLst>
          </p:cNvPr>
          <p:cNvSpPr txBox="1"/>
          <p:nvPr/>
        </p:nvSpPr>
        <p:spPr>
          <a:xfrm>
            <a:off x="5565531" y="2952994"/>
            <a:ext cx="318775" cy="276999"/>
          </a:xfrm>
          <a:prstGeom prst="rect">
            <a:avLst/>
          </a:prstGeom>
          <a:noFill/>
          <a:ln>
            <a:noFill/>
          </a:ln>
        </p:spPr>
        <p:txBody>
          <a:bodyPr wrap="square" rtlCol="0" anchor="ctr" anchorCtr="1">
            <a:spAutoFit/>
          </a:bodyPr>
          <a:lstStyle/>
          <a:p>
            <a:r>
              <a:rPr lang="en-US" sz="1200" b="1" dirty="0"/>
              <a:t>O</a:t>
            </a:r>
          </a:p>
        </p:txBody>
      </p:sp>
      <p:sp>
        <p:nvSpPr>
          <p:cNvPr id="159" name="TextBox 158">
            <a:extLst>
              <a:ext uri="{FF2B5EF4-FFF2-40B4-BE49-F238E27FC236}">
                <a16:creationId xmlns:a16="http://schemas.microsoft.com/office/drawing/2014/main" id="{F8ED2901-4C5F-7897-F5E4-60C3C16092E1}"/>
              </a:ext>
            </a:extLst>
          </p:cNvPr>
          <p:cNvSpPr txBox="1"/>
          <p:nvPr/>
        </p:nvSpPr>
        <p:spPr>
          <a:xfrm>
            <a:off x="9960999" y="3175208"/>
            <a:ext cx="318775" cy="276999"/>
          </a:xfrm>
          <a:prstGeom prst="rect">
            <a:avLst/>
          </a:prstGeom>
          <a:noFill/>
          <a:ln>
            <a:noFill/>
          </a:ln>
        </p:spPr>
        <p:txBody>
          <a:bodyPr wrap="square" rtlCol="0" anchor="ctr" anchorCtr="1">
            <a:spAutoFit/>
          </a:bodyPr>
          <a:lstStyle/>
          <a:p>
            <a:r>
              <a:rPr lang="en-US" sz="1200" b="1" dirty="0"/>
              <a:t>O</a:t>
            </a:r>
          </a:p>
        </p:txBody>
      </p:sp>
      <p:cxnSp>
        <p:nvCxnSpPr>
          <p:cNvPr id="160" name="Straight Connector 159">
            <a:extLst>
              <a:ext uri="{FF2B5EF4-FFF2-40B4-BE49-F238E27FC236}">
                <a16:creationId xmlns:a16="http://schemas.microsoft.com/office/drawing/2014/main" id="{3BC55CD4-601C-18BD-B455-75CB780C4761}"/>
              </a:ext>
            </a:extLst>
          </p:cNvPr>
          <p:cNvCxnSpPr>
            <a:cxnSpLocks/>
          </p:cNvCxnSpPr>
          <p:nvPr/>
        </p:nvCxnSpPr>
        <p:spPr>
          <a:xfrm>
            <a:off x="9941694" y="3457918"/>
            <a:ext cx="291853" cy="11552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61" name="Straight Connector 160">
            <a:extLst>
              <a:ext uri="{FF2B5EF4-FFF2-40B4-BE49-F238E27FC236}">
                <a16:creationId xmlns:a16="http://schemas.microsoft.com/office/drawing/2014/main" id="{1E1DFD6C-E298-4CCF-7104-98A39A2F6DD7}"/>
              </a:ext>
            </a:extLst>
          </p:cNvPr>
          <p:cNvCxnSpPr>
            <a:cxnSpLocks/>
          </p:cNvCxnSpPr>
          <p:nvPr/>
        </p:nvCxnSpPr>
        <p:spPr>
          <a:xfrm>
            <a:off x="9900172" y="3434942"/>
            <a:ext cx="261940"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62" name="Straight Connector 161">
            <a:extLst>
              <a:ext uri="{FF2B5EF4-FFF2-40B4-BE49-F238E27FC236}">
                <a16:creationId xmlns:a16="http://schemas.microsoft.com/office/drawing/2014/main" id="{FD15E4A1-5B9A-85A2-F3DF-F219BD733EE3}"/>
              </a:ext>
            </a:extLst>
          </p:cNvPr>
          <p:cNvCxnSpPr>
            <a:cxnSpLocks/>
          </p:cNvCxnSpPr>
          <p:nvPr/>
        </p:nvCxnSpPr>
        <p:spPr>
          <a:xfrm>
            <a:off x="9900172" y="3434942"/>
            <a:ext cx="152403"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63" name="Straight Connector 162">
            <a:extLst>
              <a:ext uri="{FF2B5EF4-FFF2-40B4-BE49-F238E27FC236}">
                <a16:creationId xmlns:a16="http://schemas.microsoft.com/office/drawing/2014/main" id="{219685ED-5D59-1C79-FA6D-098FB0F4FF9C}"/>
              </a:ext>
            </a:extLst>
          </p:cNvPr>
          <p:cNvCxnSpPr>
            <a:cxnSpLocks/>
          </p:cNvCxnSpPr>
          <p:nvPr/>
        </p:nvCxnSpPr>
        <p:spPr>
          <a:xfrm>
            <a:off x="9900172" y="3434942"/>
            <a:ext cx="34473" cy="179798"/>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64" name="Straight Connector 163">
            <a:extLst>
              <a:ext uri="{FF2B5EF4-FFF2-40B4-BE49-F238E27FC236}">
                <a16:creationId xmlns:a16="http://schemas.microsoft.com/office/drawing/2014/main" id="{5528BF20-DF54-D6B7-DF1E-304D24283653}"/>
              </a:ext>
            </a:extLst>
          </p:cNvPr>
          <p:cNvCxnSpPr>
            <a:cxnSpLocks/>
          </p:cNvCxnSpPr>
          <p:nvPr/>
        </p:nvCxnSpPr>
        <p:spPr>
          <a:xfrm flipH="1">
            <a:off x="9828737" y="3434942"/>
            <a:ext cx="71435" cy="170540"/>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65" name="Straight Connector 164">
            <a:extLst>
              <a:ext uri="{FF2B5EF4-FFF2-40B4-BE49-F238E27FC236}">
                <a16:creationId xmlns:a16="http://schemas.microsoft.com/office/drawing/2014/main" id="{E0EBC8B2-5842-1B8D-9658-57F26398B279}"/>
              </a:ext>
            </a:extLst>
          </p:cNvPr>
          <p:cNvCxnSpPr>
            <a:cxnSpLocks/>
          </p:cNvCxnSpPr>
          <p:nvPr/>
        </p:nvCxnSpPr>
        <p:spPr>
          <a:xfrm flipH="1">
            <a:off x="9738342" y="3434942"/>
            <a:ext cx="161830" cy="16697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66" name="Straight Connector 165">
            <a:extLst>
              <a:ext uri="{FF2B5EF4-FFF2-40B4-BE49-F238E27FC236}">
                <a16:creationId xmlns:a16="http://schemas.microsoft.com/office/drawing/2014/main" id="{B5D04B05-4413-6478-3121-0BB53389E0FC}"/>
              </a:ext>
            </a:extLst>
          </p:cNvPr>
          <p:cNvCxnSpPr>
            <a:cxnSpLocks/>
          </p:cNvCxnSpPr>
          <p:nvPr/>
        </p:nvCxnSpPr>
        <p:spPr>
          <a:xfrm flipH="1">
            <a:off x="9678718" y="3434942"/>
            <a:ext cx="221454"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67" name="Straight Connector 166">
            <a:extLst>
              <a:ext uri="{FF2B5EF4-FFF2-40B4-BE49-F238E27FC236}">
                <a16:creationId xmlns:a16="http://schemas.microsoft.com/office/drawing/2014/main" id="{2EE1553B-4EF5-6415-3FFA-CCBABF3B9F15}"/>
              </a:ext>
            </a:extLst>
          </p:cNvPr>
          <p:cNvCxnSpPr>
            <a:cxnSpLocks/>
          </p:cNvCxnSpPr>
          <p:nvPr/>
        </p:nvCxnSpPr>
        <p:spPr>
          <a:xfrm flipH="1">
            <a:off x="9581397" y="3434942"/>
            <a:ext cx="318775" cy="13849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68" name="Straight Connector 167">
            <a:extLst>
              <a:ext uri="{FF2B5EF4-FFF2-40B4-BE49-F238E27FC236}">
                <a16:creationId xmlns:a16="http://schemas.microsoft.com/office/drawing/2014/main" id="{683D6E01-91A4-144C-A3C4-1955B5A440E0}"/>
              </a:ext>
            </a:extLst>
          </p:cNvPr>
          <p:cNvCxnSpPr>
            <a:cxnSpLocks/>
          </p:cNvCxnSpPr>
          <p:nvPr/>
        </p:nvCxnSpPr>
        <p:spPr>
          <a:xfrm>
            <a:off x="9065909" y="3449766"/>
            <a:ext cx="291853" cy="11552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69" name="Straight Connector 168">
            <a:extLst>
              <a:ext uri="{FF2B5EF4-FFF2-40B4-BE49-F238E27FC236}">
                <a16:creationId xmlns:a16="http://schemas.microsoft.com/office/drawing/2014/main" id="{7CC16F2A-1382-0B95-3176-0386BF4BFAAA}"/>
              </a:ext>
            </a:extLst>
          </p:cNvPr>
          <p:cNvCxnSpPr>
            <a:cxnSpLocks/>
          </p:cNvCxnSpPr>
          <p:nvPr/>
        </p:nvCxnSpPr>
        <p:spPr>
          <a:xfrm>
            <a:off x="9024387" y="3426790"/>
            <a:ext cx="261940"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BC7E6956-0B00-FE4D-1EB6-A7EF53C75CE4}"/>
              </a:ext>
            </a:extLst>
          </p:cNvPr>
          <p:cNvCxnSpPr>
            <a:cxnSpLocks/>
          </p:cNvCxnSpPr>
          <p:nvPr/>
        </p:nvCxnSpPr>
        <p:spPr>
          <a:xfrm>
            <a:off x="9024387" y="3426790"/>
            <a:ext cx="152403"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71" name="Straight Connector 170">
            <a:extLst>
              <a:ext uri="{FF2B5EF4-FFF2-40B4-BE49-F238E27FC236}">
                <a16:creationId xmlns:a16="http://schemas.microsoft.com/office/drawing/2014/main" id="{535B4A77-8067-B35F-A461-79C9B0A94216}"/>
              </a:ext>
            </a:extLst>
          </p:cNvPr>
          <p:cNvCxnSpPr>
            <a:cxnSpLocks/>
          </p:cNvCxnSpPr>
          <p:nvPr/>
        </p:nvCxnSpPr>
        <p:spPr>
          <a:xfrm>
            <a:off x="9024387" y="3426790"/>
            <a:ext cx="34473" cy="179798"/>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72" name="Straight Connector 171">
            <a:extLst>
              <a:ext uri="{FF2B5EF4-FFF2-40B4-BE49-F238E27FC236}">
                <a16:creationId xmlns:a16="http://schemas.microsoft.com/office/drawing/2014/main" id="{DEA3172A-903D-86A9-EFCD-3ECCE198BB1B}"/>
              </a:ext>
            </a:extLst>
          </p:cNvPr>
          <p:cNvCxnSpPr>
            <a:cxnSpLocks/>
          </p:cNvCxnSpPr>
          <p:nvPr/>
        </p:nvCxnSpPr>
        <p:spPr>
          <a:xfrm flipH="1">
            <a:off x="8952952" y="3426790"/>
            <a:ext cx="71435" cy="170540"/>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73" name="Straight Connector 172">
            <a:extLst>
              <a:ext uri="{FF2B5EF4-FFF2-40B4-BE49-F238E27FC236}">
                <a16:creationId xmlns:a16="http://schemas.microsoft.com/office/drawing/2014/main" id="{459CD625-459C-9798-CEF9-9E7A678DBDAE}"/>
              </a:ext>
            </a:extLst>
          </p:cNvPr>
          <p:cNvCxnSpPr>
            <a:cxnSpLocks/>
          </p:cNvCxnSpPr>
          <p:nvPr/>
        </p:nvCxnSpPr>
        <p:spPr>
          <a:xfrm flipH="1">
            <a:off x="8862557" y="3426790"/>
            <a:ext cx="161830" cy="16697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74" name="Straight Connector 173">
            <a:extLst>
              <a:ext uri="{FF2B5EF4-FFF2-40B4-BE49-F238E27FC236}">
                <a16:creationId xmlns:a16="http://schemas.microsoft.com/office/drawing/2014/main" id="{1F1F6DE3-9B31-7FAF-D975-1065D9644310}"/>
              </a:ext>
            </a:extLst>
          </p:cNvPr>
          <p:cNvCxnSpPr>
            <a:cxnSpLocks/>
          </p:cNvCxnSpPr>
          <p:nvPr/>
        </p:nvCxnSpPr>
        <p:spPr>
          <a:xfrm flipH="1">
            <a:off x="8802933" y="3426790"/>
            <a:ext cx="221454"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75" name="Straight Connector 174">
            <a:extLst>
              <a:ext uri="{FF2B5EF4-FFF2-40B4-BE49-F238E27FC236}">
                <a16:creationId xmlns:a16="http://schemas.microsoft.com/office/drawing/2014/main" id="{9A32BA37-C9D9-BF7C-9120-E4F43290F401}"/>
              </a:ext>
            </a:extLst>
          </p:cNvPr>
          <p:cNvCxnSpPr>
            <a:cxnSpLocks/>
          </p:cNvCxnSpPr>
          <p:nvPr/>
        </p:nvCxnSpPr>
        <p:spPr>
          <a:xfrm flipH="1">
            <a:off x="8705612" y="3426790"/>
            <a:ext cx="318775" cy="13849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graphicFrame>
        <p:nvGraphicFramePr>
          <p:cNvPr id="176" name="Table 175">
            <a:extLst>
              <a:ext uri="{FF2B5EF4-FFF2-40B4-BE49-F238E27FC236}">
                <a16:creationId xmlns:a16="http://schemas.microsoft.com/office/drawing/2014/main" id="{C0E8FDEF-48CD-5A2A-F0B3-EC525E89EC15}"/>
              </a:ext>
            </a:extLst>
          </p:cNvPr>
          <p:cNvGraphicFramePr>
            <a:graphicFrameLocks noGrp="1"/>
          </p:cNvGraphicFramePr>
          <p:nvPr>
            <p:extLst>
              <p:ext uri="{D42A27DB-BD31-4B8C-83A1-F6EECF244321}">
                <p14:modId xmlns:p14="http://schemas.microsoft.com/office/powerpoint/2010/main" val="2137058845"/>
              </p:ext>
            </p:extLst>
          </p:nvPr>
        </p:nvGraphicFramePr>
        <p:xfrm>
          <a:off x="2584352" y="4047723"/>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177" name="Table 176">
            <a:extLst>
              <a:ext uri="{FF2B5EF4-FFF2-40B4-BE49-F238E27FC236}">
                <a16:creationId xmlns:a16="http://schemas.microsoft.com/office/drawing/2014/main" id="{B826BDF9-A6DB-D79F-4CD9-9ABF9DE1A8BB}"/>
              </a:ext>
            </a:extLst>
          </p:cNvPr>
          <p:cNvGraphicFramePr>
            <a:graphicFrameLocks noGrp="1"/>
          </p:cNvGraphicFramePr>
          <p:nvPr>
            <p:extLst>
              <p:ext uri="{D42A27DB-BD31-4B8C-83A1-F6EECF244321}">
                <p14:modId xmlns:p14="http://schemas.microsoft.com/office/powerpoint/2010/main" val="2782545018"/>
              </p:ext>
            </p:extLst>
          </p:nvPr>
        </p:nvGraphicFramePr>
        <p:xfrm>
          <a:off x="3451127" y="4047723"/>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178" name="Table 177">
            <a:extLst>
              <a:ext uri="{FF2B5EF4-FFF2-40B4-BE49-F238E27FC236}">
                <a16:creationId xmlns:a16="http://schemas.microsoft.com/office/drawing/2014/main" id="{3CF94279-97B0-8BC3-DD1A-22F87262B02C}"/>
              </a:ext>
            </a:extLst>
          </p:cNvPr>
          <p:cNvGraphicFramePr>
            <a:graphicFrameLocks noGrp="1"/>
          </p:cNvGraphicFramePr>
          <p:nvPr>
            <p:extLst>
              <p:ext uri="{D42A27DB-BD31-4B8C-83A1-F6EECF244321}">
                <p14:modId xmlns:p14="http://schemas.microsoft.com/office/powerpoint/2010/main" val="2725251833"/>
              </p:ext>
            </p:extLst>
          </p:nvPr>
        </p:nvGraphicFramePr>
        <p:xfrm>
          <a:off x="4317902" y="4047723"/>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179" name="Table 178">
            <a:extLst>
              <a:ext uri="{FF2B5EF4-FFF2-40B4-BE49-F238E27FC236}">
                <a16:creationId xmlns:a16="http://schemas.microsoft.com/office/drawing/2014/main" id="{458E67E8-31F5-6F27-130E-CC46EDDAA6E0}"/>
              </a:ext>
            </a:extLst>
          </p:cNvPr>
          <p:cNvGraphicFramePr>
            <a:graphicFrameLocks noGrp="1"/>
          </p:cNvGraphicFramePr>
          <p:nvPr>
            <p:extLst>
              <p:ext uri="{D42A27DB-BD31-4B8C-83A1-F6EECF244321}">
                <p14:modId xmlns:p14="http://schemas.microsoft.com/office/powerpoint/2010/main" val="449534771"/>
              </p:ext>
            </p:extLst>
          </p:nvPr>
        </p:nvGraphicFramePr>
        <p:xfrm>
          <a:off x="5184677" y="4047723"/>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graphicFrame>
        <p:nvGraphicFramePr>
          <p:cNvPr id="180" name="Table 179">
            <a:extLst>
              <a:ext uri="{FF2B5EF4-FFF2-40B4-BE49-F238E27FC236}">
                <a16:creationId xmlns:a16="http://schemas.microsoft.com/office/drawing/2014/main" id="{8980B5F7-5E3A-B856-606E-C744DA49DD0F}"/>
              </a:ext>
            </a:extLst>
          </p:cNvPr>
          <p:cNvGraphicFramePr>
            <a:graphicFrameLocks noGrp="1"/>
          </p:cNvGraphicFramePr>
          <p:nvPr>
            <p:extLst>
              <p:ext uri="{D42A27DB-BD31-4B8C-83A1-F6EECF244321}">
                <p14:modId xmlns:p14="http://schemas.microsoft.com/office/powerpoint/2010/main" val="3667006546"/>
              </p:ext>
            </p:extLst>
          </p:nvPr>
        </p:nvGraphicFramePr>
        <p:xfrm>
          <a:off x="9352173" y="4047723"/>
          <a:ext cx="637551" cy="621834"/>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1813290386"/>
                    </a:ext>
                  </a:extLst>
                </a:gridCol>
                <a:gridCol w="220991">
                  <a:extLst>
                    <a:ext uri="{9D8B030D-6E8A-4147-A177-3AD203B41FA5}">
                      <a16:colId xmlns:a16="http://schemas.microsoft.com/office/drawing/2014/main" val="2614240959"/>
                    </a:ext>
                  </a:extLst>
                </a:gridCol>
                <a:gridCol w="208280">
                  <a:extLst>
                    <a:ext uri="{9D8B030D-6E8A-4147-A177-3AD203B41FA5}">
                      <a16:colId xmlns:a16="http://schemas.microsoft.com/office/drawing/2014/main" val="2678519782"/>
                    </a:ext>
                  </a:extLst>
                </a:gridCol>
              </a:tblGrid>
              <a:tr h="207278">
                <a:tc>
                  <a:txBody>
                    <a:bodyPr/>
                    <a:lstStyle/>
                    <a:p>
                      <a:endParaRPr lang="en-US" sz="7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54692"/>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97434"/>
                  </a:ext>
                </a:extLst>
              </a:tr>
              <a:tr h="207278">
                <a:tc>
                  <a:txBody>
                    <a:bodyPr/>
                    <a:lstStyle/>
                    <a:p>
                      <a:endParaRPr lang="en-US" sz="7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7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9045324"/>
                  </a:ext>
                </a:extLst>
              </a:tr>
            </a:tbl>
          </a:graphicData>
        </a:graphic>
      </p:graphicFrame>
      <p:sp>
        <p:nvSpPr>
          <p:cNvPr id="181" name="TextBox 180">
            <a:extLst>
              <a:ext uri="{FF2B5EF4-FFF2-40B4-BE49-F238E27FC236}">
                <a16:creationId xmlns:a16="http://schemas.microsoft.com/office/drawing/2014/main" id="{E72E4598-B0DA-2D91-9B2D-945F6B9A66A2}"/>
              </a:ext>
            </a:extLst>
          </p:cNvPr>
          <p:cNvSpPr txBox="1"/>
          <p:nvPr/>
        </p:nvSpPr>
        <p:spPr>
          <a:xfrm>
            <a:off x="7206125" y="4173974"/>
            <a:ext cx="637551" cy="369332"/>
          </a:xfrm>
          <a:prstGeom prst="rect">
            <a:avLst/>
          </a:prstGeom>
          <a:noFill/>
          <a:ln>
            <a:noFill/>
          </a:ln>
        </p:spPr>
        <p:txBody>
          <a:bodyPr wrap="square" rtlCol="0" anchor="ctr" anchorCtr="1">
            <a:spAutoFit/>
          </a:bodyPr>
          <a:lstStyle/>
          <a:p>
            <a:r>
              <a:rPr lang="en-US" dirty="0"/>
              <a:t>...</a:t>
            </a:r>
          </a:p>
        </p:txBody>
      </p:sp>
      <p:sp>
        <p:nvSpPr>
          <p:cNvPr id="182" name="TextBox 181">
            <a:extLst>
              <a:ext uri="{FF2B5EF4-FFF2-40B4-BE49-F238E27FC236}">
                <a16:creationId xmlns:a16="http://schemas.microsoft.com/office/drawing/2014/main" id="{5DC02438-07EC-0E07-CF16-14F624A2234D}"/>
              </a:ext>
            </a:extLst>
          </p:cNvPr>
          <p:cNvSpPr txBox="1"/>
          <p:nvPr/>
        </p:nvSpPr>
        <p:spPr>
          <a:xfrm>
            <a:off x="2512798" y="4220139"/>
            <a:ext cx="318775" cy="276999"/>
          </a:xfrm>
          <a:prstGeom prst="rect">
            <a:avLst/>
          </a:prstGeom>
          <a:noFill/>
          <a:ln>
            <a:noFill/>
          </a:ln>
        </p:spPr>
        <p:txBody>
          <a:bodyPr wrap="square" rtlCol="0" anchor="ctr" anchorCtr="1">
            <a:spAutoFit/>
          </a:bodyPr>
          <a:lstStyle/>
          <a:p>
            <a:r>
              <a:rPr lang="en-US" sz="1200" b="1" dirty="0"/>
              <a:t>X</a:t>
            </a:r>
          </a:p>
        </p:txBody>
      </p:sp>
      <p:cxnSp>
        <p:nvCxnSpPr>
          <p:cNvPr id="183" name="Straight Connector 182">
            <a:extLst>
              <a:ext uri="{FF2B5EF4-FFF2-40B4-BE49-F238E27FC236}">
                <a16:creationId xmlns:a16="http://schemas.microsoft.com/office/drawing/2014/main" id="{38F719B8-4EAF-B852-570B-61BF5949ED19}"/>
              </a:ext>
            </a:extLst>
          </p:cNvPr>
          <p:cNvCxnSpPr>
            <a:cxnSpLocks/>
          </p:cNvCxnSpPr>
          <p:nvPr/>
        </p:nvCxnSpPr>
        <p:spPr>
          <a:xfrm>
            <a:off x="5543835" y="4719341"/>
            <a:ext cx="291853" cy="11552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84" name="Straight Connector 183">
            <a:extLst>
              <a:ext uri="{FF2B5EF4-FFF2-40B4-BE49-F238E27FC236}">
                <a16:creationId xmlns:a16="http://schemas.microsoft.com/office/drawing/2014/main" id="{CBD83A8E-0F17-4ED0-AAB2-B390AC1D6B0C}"/>
              </a:ext>
            </a:extLst>
          </p:cNvPr>
          <p:cNvCxnSpPr>
            <a:cxnSpLocks/>
          </p:cNvCxnSpPr>
          <p:nvPr/>
        </p:nvCxnSpPr>
        <p:spPr>
          <a:xfrm>
            <a:off x="5502313" y="4696365"/>
            <a:ext cx="261940"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85" name="Straight Connector 184">
            <a:extLst>
              <a:ext uri="{FF2B5EF4-FFF2-40B4-BE49-F238E27FC236}">
                <a16:creationId xmlns:a16="http://schemas.microsoft.com/office/drawing/2014/main" id="{E493BB9F-C2F7-1B84-D0A7-4469C3C43DC2}"/>
              </a:ext>
            </a:extLst>
          </p:cNvPr>
          <p:cNvCxnSpPr>
            <a:cxnSpLocks/>
          </p:cNvCxnSpPr>
          <p:nvPr/>
        </p:nvCxnSpPr>
        <p:spPr>
          <a:xfrm>
            <a:off x="5502313" y="4696365"/>
            <a:ext cx="152403"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86" name="Straight Connector 185">
            <a:extLst>
              <a:ext uri="{FF2B5EF4-FFF2-40B4-BE49-F238E27FC236}">
                <a16:creationId xmlns:a16="http://schemas.microsoft.com/office/drawing/2014/main" id="{64E3C8AC-3244-5E66-E6C6-5FB240E81485}"/>
              </a:ext>
            </a:extLst>
          </p:cNvPr>
          <p:cNvCxnSpPr>
            <a:cxnSpLocks/>
          </p:cNvCxnSpPr>
          <p:nvPr/>
        </p:nvCxnSpPr>
        <p:spPr>
          <a:xfrm>
            <a:off x="5502313" y="4696365"/>
            <a:ext cx="34473" cy="179798"/>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87" name="Straight Connector 186">
            <a:extLst>
              <a:ext uri="{FF2B5EF4-FFF2-40B4-BE49-F238E27FC236}">
                <a16:creationId xmlns:a16="http://schemas.microsoft.com/office/drawing/2014/main" id="{C5D52414-6496-3202-89C4-0C50CCA02F80}"/>
              </a:ext>
            </a:extLst>
          </p:cNvPr>
          <p:cNvCxnSpPr>
            <a:cxnSpLocks/>
          </p:cNvCxnSpPr>
          <p:nvPr/>
        </p:nvCxnSpPr>
        <p:spPr>
          <a:xfrm flipH="1">
            <a:off x="5430878" y="4696365"/>
            <a:ext cx="71435" cy="170540"/>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88" name="Straight Connector 187">
            <a:extLst>
              <a:ext uri="{FF2B5EF4-FFF2-40B4-BE49-F238E27FC236}">
                <a16:creationId xmlns:a16="http://schemas.microsoft.com/office/drawing/2014/main" id="{ED2F33E7-B533-5FD1-21D9-A7401223D41B}"/>
              </a:ext>
            </a:extLst>
          </p:cNvPr>
          <p:cNvCxnSpPr>
            <a:cxnSpLocks/>
          </p:cNvCxnSpPr>
          <p:nvPr/>
        </p:nvCxnSpPr>
        <p:spPr>
          <a:xfrm flipH="1">
            <a:off x="5340483" y="4696365"/>
            <a:ext cx="161830" cy="16697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89" name="Straight Connector 188">
            <a:extLst>
              <a:ext uri="{FF2B5EF4-FFF2-40B4-BE49-F238E27FC236}">
                <a16:creationId xmlns:a16="http://schemas.microsoft.com/office/drawing/2014/main" id="{7A602B96-3BCF-0B96-578B-3136FDD5408F}"/>
              </a:ext>
            </a:extLst>
          </p:cNvPr>
          <p:cNvCxnSpPr>
            <a:cxnSpLocks/>
          </p:cNvCxnSpPr>
          <p:nvPr/>
        </p:nvCxnSpPr>
        <p:spPr>
          <a:xfrm flipH="1">
            <a:off x="5280859" y="4696365"/>
            <a:ext cx="221454"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0" name="Straight Connector 189">
            <a:extLst>
              <a:ext uri="{FF2B5EF4-FFF2-40B4-BE49-F238E27FC236}">
                <a16:creationId xmlns:a16="http://schemas.microsoft.com/office/drawing/2014/main" id="{B3C9D625-11DB-E8C4-AC5C-861BFC50B6C6}"/>
              </a:ext>
            </a:extLst>
          </p:cNvPr>
          <p:cNvCxnSpPr>
            <a:cxnSpLocks/>
          </p:cNvCxnSpPr>
          <p:nvPr/>
        </p:nvCxnSpPr>
        <p:spPr>
          <a:xfrm flipH="1">
            <a:off x="5183538" y="4696365"/>
            <a:ext cx="318775" cy="13849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1" name="Straight Connector 190">
            <a:extLst>
              <a:ext uri="{FF2B5EF4-FFF2-40B4-BE49-F238E27FC236}">
                <a16:creationId xmlns:a16="http://schemas.microsoft.com/office/drawing/2014/main" id="{D2D50B52-EED1-B40F-813D-0A806FAE4C50}"/>
              </a:ext>
            </a:extLst>
          </p:cNvPr>
          <p:cNvCxnSpPr>
            <a:cxnSpLocks/>
          </p:cNvCxnSpPr>
          <p:nvPr/>
        </p:nvCxnSpPr>
        <p:spPr>
          <a:xfrm>
            <a:off x="3822564" y="4719341"/>
            <a:ext cx="291853" cy="11552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2" name="Straight Connector 191">
            <a:extLst>
              <a:ext uri="{FF2B5EF4-FFF2-40B4-BE49-F238E27FC236}">
                <a16:creationId xmlns:a16="http://schemas.microsoft.com/office/drawing/2014/main" id="{977C3B7B-4616-E517-5844-32FA5860AD2E}"/>
              </a:ext>
            </a:extLst>
          </p:cNvPr>
          <p:cNvCxnSpPr>
            <a:cxnSpLocks/>
          </p:cNvCxnSpPr>
          <p:nvPr/>
        </p:nvCxnSpPr>
        <p:spPr>
          <a:xfrm>
            <a:off x="3781042" y="4696365"/>
            <a:ext cx="261940"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3" name="Straight Connector 192">
            <a:extLst>
              <a:ext uri="{FF2B5EF4-FFF2-40B4-BE49-F238E27FC236}">
                <a16:creationId xmlns:a16="http://schemas.microsoft.com/office/drawing/2014/main" id="{769BB734-CED9-545D-E610-A5B817A259C5}"/>
              </a:ext>
            </a:extLst>
          </p:cNvPr>
          <p:cNvCxnSpPr>
            <a:cxnSpLocks/>
          </p:cNvCxnSpPr>
          <p:nvPr/>
        </p:nvCxnSpPr>
        <p:spPr>
          <a:xfrm>
            <a:off x="3781042" y="4696365"/>
            <a:ext cx="152403"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4" name="Straight Connector 193">
            <a:extLst>
              <a:ext uri="{FF2B5EF4-FFF2-40B4-BE49-F238E27FC236}">
                <a16:creationId xmlns:a16="http://schemas.microsoft.com/office/drawing/2014/main" id="{5DEE0E1D-8514-85C5-0B46-5BE1F9A64A0D}"/>
              </a:ext>
            </a:extLst>
          </p:cNvPr>
          <p:cNvCxnSpPr>
            <a:cxnSpLocks/>
          </p:cNvCxnSpPr>
          <p:nvPr/>
        </p:nvCxnSpPr>
        <p:spPr>
          <a:xfrm>
            <a:off x="3781042" y="4696365"/>
            <a:ext cx="34473" cy="179798"/>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5" name="Straight Connector 194">
            <a:extLst>
              <a:ext uri="{FF2B5EF4-FFF2-40B4-BE49-F238E27FC236}">
                <a16:creationId xmlns:a16="http://schemas.microsoft.com/office/drawing/2014/main" id="{445D4027-A4E6-D3A7-8873-19F350F25A1C}"/>
              </a:ext>
            </a:extLst>
          </p:cNvPr>
          <p:cNvCxnSpPr>
            <a:cxnSpLocks/>
          </p:cNvCxnSpPr>
          <p:nvPr/>
        </p:nvCxnSpPr>
        <p:spPr>
          <a:xfrm flipH="1">
            <a:off x="3709607" y="4696365"/>
            <a:ext cx="71435" cy="170540"/>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6" name="Straight Connector 195">
            <a:extLst>
              <a:ext uri="{FF2B5EF4-FFF2-40B4-BE49-F238E27FC236}">
                <a16:creationId xmlns:a16="http://schemas.microsoft.com/office/drawing/2014/main" id="{B3349EA8-3AA0-B2DA-9599-D295A6FF3905}"/>
              </a:ext>
            </a:extLst>
          </p:cNvPr>
          <p:cNvCxnSpPr>
            <a:cxnSpLocks/>
          </p:cNvCxnSpPr>
          <p:nvPr/>
        </p:nvCxnSpPr>
        <p:spPr>
          <a:xfrm flipH="1">
            <a:off x="3619212" y="4696365"/>
            <a:ext cx="161830" cy="16697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7" name="Straight Connector 196">
            <a:extLst>
              <a:ext uri="{FF2B5EF4-FFF2-40B4-BE49-F238E27FC236}">
                <a16:creationId xmlns:a16="http://schemas.microsoft.com/office/drawing/2014/main" id="{80906773-356C-98F0-FDCF-6FEC3D908606}"/>
              </a:ext>
            </a:extLst>
          </p:cNvPr>
          <p:cNvCxnSpPr>
            <a:cxnSpLocks/>
          </p:cNvCxnSpPr>
          <p:nvPr/>
        </p:nvCxnSpPr>
        <p:spPr>
          <a:xfrm flipH="1">
            <a:off x="3559588" y="4696365"/>
            <a:ext cx="221454"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8" name="Straight Connector 197">
            <a:extLst>
              <a:ext uri="{FF2B5EF4-FFF2-40B4-BE49-F238E27FC236}">
                <a16:creationId xmlns:a16="http://schemas.microsoft.com/office/drawing/2014/main" id="{224563D1-E934-6560-0771-8E33A5E3BF37}"/>
              </a:ext>
            </a:extLst>
          </p:cNvPr>
          <p:cNvCxnSpPr>
            <a:cxnSpLocks/>
          </p:cNvCxnSpPr>
          <p:nvPr/>
        </p:nvCxnSpPr>
        <p:spPr>
          <a:xfrm flipH="1">
            <a:off x="3462267" y="4696365"/>
            <a:ext cx="318775" cy="13849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9" name="Straight Connector 198">
            <a:extLst>
              <a:ext uri="{FF2B5EF4-FFF2-40B4-BE49-F238E27FC236}">
                <a16:creationId xmlns:a16="http://schemas.microsoft.com/office/drawing/2014/main" id="{4FDE4DA8-87AB-9C96-BE42-B74CA0A3A6EE}"/>
              </a:ext>
            </a:extLst>
          </p:cNvPr>
          <p:cNvCxnSpPr>
            <a:cxnSpLocks/>
          </p:cNvCxnSpPr>
          <p:nvPr/>
        </p:nvCxnSpPr>
        <p:spPr>
          <a:xfrm>
            <a:off x="2944649" y="4719341"/>
            <a:ext cx="291853" cy="11552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00" name="Straight Connector 199">
            <a:extLst>
              <a:ext uri="{FF2B5EF4-FFF2-40B4-BE49-F238E27FC236}">
                <a16:creationId xmlns:a16="http://schemas.microsoft.com/office/drawing/2014/main" id="{A22D115F-84CF-684C-95DC-ABB54AABAD7D}"/>
              </a:ext>
            </a:extLst>
          </p:cNvPr>
          <p:cNvCxnSpPr>
            <a:cxnSpLocks/>
          </p:cNvCxnSpPr>
          <p:nvPr/>
        </p:nvCxnSpPr>
        <p:spPr>
          <a:xfrm>
            <a:off x="2903127" y="4696365"/>
            <a:ext cx="261940"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01" name="Straight Connector 200">
            <a:extLst>
              <a:ext uri="{FF2B5EF4-FFF2-40B4-BE49-F238E27FC236}">
                <a16:creationId xmlns:a16="http://schemas.microsoft.com/office/drawing/2014/main" id="{B03B492C-C123-8007-9A44-0AFAE8D515E8}"/>
              </a:ext>
            </a:extLst>
          </p:cNvPr>
          <p:cNvCxnSpPr>
            <a:cxnSpLocks/>
          </p:cNvCxnSpPr>
          <p:nvPr/>
        </p:nvCxnSpPr>
        <p:spPr>
          <a:xfrm>
            <a:off x="2903127" y="4696365"/>
            <a:ext cx="152403"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02" name="Straight Connector 201">
            <a:extLst>
              <a:ext uri="{FF2B5EF4-FFF2-40B4-BE49-F238E27FC236}">
                <a16:creationId xmlns:a16="http://schemas.microsoft.com/office/drawing/2014/main" id="{4B155564-B721-EFA8-6801-16C890D4F7A9}"/>
              </a:ext>
            </a:extLst>
          </p:cNvPr>
          <p:cNvCxnSpPr>
            <a:cxnSpLocks/>
          </p:cNvCxnSpPr>
          <p:nvPr/>
        </p:nvCxnSpPr>
        <p:spPr>
          <a:xfrm>
            <a:off x="2903127" y="4696365"/>
            <a:ext cx="34473" cy="179798"/>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03" name="Straight Connector 202">
            <a:extLst>
              <a:ext uri="{FF2B5EF4-FFF2-40B4-BE49-F238E27FC236}">
                <a16:creationId xmlns:a16="http://schemas.microsoft.com/office/drawing/2014/main" id="{5211620A-796F-4D31-2628-F7869DDAA904}"/>
              </a:ext>
            </a:extLst>
          </p:cNvPr>
          <p:cNvCxnSpPr>
            <a:cxnSpLocks/>
          </p:cNvCxnSpPr>
          <p:nvPr/>
        </p:nvCxnSpPr>
        <p:spPr>
          <a:xfrm flipH="1">
            <a:off x="2831692" y="4696365"/>
            <a:ext cx="71435" cy="170540"/>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04" name="Straight Connector 203">
            <a:extLst>
              <a:ext uri="{FF2B5EF4-FFF2-40B4-BE49-F238E27FC236}">
                <a16:creationId xmlns:a16="http://schemas.microsoft.com/office/drawing/2014/main" id="{188B17E6-E495-7003-E96C-E08552916446}"/>
              </a:ext>
            </a:extLst>
          </p:cNvPr>
          <p:cNvCxnSpPr>
            <a:cxnSpLocks/>
          </p:cNvCxnSpPr>
          <p:nvPr/>
        </p:nvCxnSpPr>
        <p:spPr>
          <a:xfrm flipH="1">
            <a:off x="2741297" y="4696365"/>
            <a:ext cx="161830" cy="16697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05" name="Straight Connector 204">
            <a:extLst>
              <a:ext uri="{FF2B5EF4-FFF2-40B4-BE49-F238E27FC236}">
                <a16:creationId xmlns:a16="http://schemas.microsoft.com/office/drawing/2014/main" id="{6B0BF8DA-C010-ADAD-DE5B-FA672825508D}"/>
              </a:ext>
            </a:extLst>
          </p:cNvPr>
          <p:cNvCxnSpPr>
            <a:cxnSpLocks/>
          </p:cNvCxnSpPr>
          <p:nvPr/>
        </p:nvCxnSpPr>
        <p:spPr>
          <a:xfrm flipH="1">
            <a:off x="2681673" y="4696365"/>
            <a:ext cx="221454"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06" name="Straight Connector 205">
            <a:extLst>
              <a:ext uri="{FF2B5EF4-FFF2-40B4-BE49-F238E27FC236}">
                <a16:creationId xmlns:a16="http://schemas.microsoft.com/office/drawing/2014/main" id="{F57E4220-2C84-8CF6-EEB5-B3FD321CC0AD}"/>
              </a:ext>
            </a:extLst>
          </p:cNvPr>
          <p:cNvCxnSpPr>
            <a:cxnSpLocks/>
          </p:cNvCxnSpPr>
          <p:nvPr/>
        </p:nvCxnSpPr>
        <p:spPr>
          <a:xfrm flipH="1">
            <a:off x="2584352" y="4696365"/>
            <a:ext cx="318775" cy="13849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07" name="Straight Connector 206">
            <a:extLst>
              <a:ext uri="{FF2B5EF4-FFF2-40B4-BE49-F238E27FC236}">
                <a16:creationId xmlns:a16="http://schemas.microsoft.com/office/drawing/2014/main" id="{F8E35396-FE31-C20D-5AB7-357DC6DA0207}"/>
              </a:ext>
            </a:extLst>
          </p:cNvPr>
          <p:cNvCxnSpPr>
            <a:cxnSpLocks/>
            <a:endCxn id="176" idx="0"/>
          </p:cNvCxnSpPr>
          <p:nvPr/>
        </p:nvCxnSpPr>
        <p:spPr>
          <a:xfrm flipH="1">
            <a:off x="2903127" y="3426790"/>
            <a:ext cx="1953764" cy="62093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8" name="Straight Connector 207">
            <a:extLst>
              <a:ext uri="{FF2B5EF4-FFF2-40B4-BE49-F238E27FC236}">
                <a16:creationId xmlns:a16="http://schemas.microsoft.com/office/drawing/2014/main" id="{E4389867-C980-125D-590B-6C3DD32E8DF6}"/>
              </a:ext>
            </a:extLst>
          </p:cNvPr>
          <p:cNvCxnSpPr>
            <a:cxnSpLocks/>
          </p:cNvCxnSpPr>
          <p:nvPr/>
        </p:nvCxnSpPr>
        <p:spPr>
          <a:xfrm flipH="1">
            <a:off x="3769902" y="3426790"/>
            <a:ext cx="1086989" cy="56350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9" name="Straight Connector 208">
            <a:extLst>
              <a:ext uri="{FF2B5EF4-FFF2-40B4-BE49-F238E27FC236}">
                <a16:creationId xmlns:a16="http://schemas.microsoft.com/office/drawing/2014/main" id="{0BB78D8D-FA54-4499-6750-A9B19533B436}"/>
              </a:ext>
            </a:extLst>
          </p:cNvPr>
          <p:cNvCxnSpPr>
            <a:cxnSpLocks/>
          </p:cNvCxnSpPr>
          <p:nvPr/>
        </p:nvCxnSpPr>
        <p:spPr>
          <a:xfrm flipH="1">
            <a:off x="4827488" y="3426790"/>
            <a:ext cx="29403" cy="573032"/>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0" name="Straight Connector 209">
            <a:extLst>
              <a:ext uri="{FF2B5EF4-FFF2-40B4-BE49-F238E27FC236}">
                <a16:creationId xmlns:a16="http://schemas.microsoft.com/office/drawing/2014/main" id="{0A82C6A9-1873-4C5F-FF87-DD7BDECECB3A}"/>
              </a:ext>
            </a:extLst>
          </p:cNvPr>
          <p:cNvCxnSpPr>
            <a:cxnSpLocks/>
          </p:cNvCxnSpPr>
          <p:nvPr/>
        </p:nvCxnSpPr>
        <p:spPr>
          <a:xfrm>
            <a:off x="4856891" y="3426790"/>
            <a:ext cx="630914" cy="59305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1" name="Straight Connector 210">
            <a:extLst>
              <a:ext uri="{FF2B5EF4-FFF2-40B4-BE49-F238E27FC236}">
                <a16:creationId xmlns:a16="http://schemas.microsoft.com/office/drawing/2014/main" id="{6902384E-A24A-3BF1-2A78-5B8386191829}"/>
              </a:ext>
            </a:extLst>
          </p:cNvPr>
          <p:cNvCxnSpPr>
            <a:cxnSpLocks/>
          </p:cNvCxnSpPr>
          <p:nvPr/>
        </p:nvCxnSpPr>
        <p:spPr>
          <a:xfrm>
            <a:off x="4856891" y="3426790"/>
            <a:ext cx="4807670" cy="59305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2" name="Straight Connector 211">
            <a:extLst>
              <a:ext uri="{FF2B5EF4-FFF2-40B4-BE49-F238E27FC236}">
                <a16:creationId xmlns:a16="http://schemas.microsoft.com/office/drawing/2014/main" id="{5B72BD58-A814-8469-F9C8-28632B108100}"/>
              </a:ext>
            </a:extLst>
          </p:cNvPr>
          <p:cNvCxnSpPr>
            <a:cxnSpLocks/>
          </p:cNvCxnSpPr>
          <p:nvPr/>
        </p:nvCxnSpPr>
        <p:spPr>
          <a:xfrm>
            <a:off x="4856891" y="3426790"/>
            <a:ext cx="1827273" cy="615211"/>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sp>
        <p:nvSpPr>
          <p:cNvPr id="213" name="TextBox 212">
            <a:extLst>
              <a:ext uri="{FF2B5EF4-FFF2-40B4-BE49-F238E27FC236}">
                <a16:creationId xmlns:a16="http://schemas.microsoft.com/office/drawing/2014/main" id="{64EF038D-1F51-EE5C-05E5-46C561E31119}"/>
              </a:ext>
            </a:extLst>
          </p:cNvPr>
          <p:cNvSpPr txBox="1"/>
          <p:nvPr/>
        </p:nvSpPr>
        <p:spPr>
          <a:xfrm>
            <a:off x="3390713" y="4220139"/>
            <a:ext cx="318775" cy="276999"/>
          </a:xfrm>
          <a:prstGeom prst="rect">
            <a:avLst/>
          </a:prstGeom>
          <a:noFill/>
          <a:ln>
            <a:noFill/>
          </a:ln>
        </p:spPr>
        <p:txBody>
          <a:bodyPr wrap="square" rtlCol="0" anchor="ctr" anchorCtr="1">
            <a:spAutoFit/>
          </a:bodyPr>
          <a:lstStyle/>
          <a:p>
            <a:r>
              <a:rPr lang="en-US" sz="1200" b="1" dirty="0"/>
              <a:t>X</a:t>
            </a:r>
          </a:p>
        </p:txBody>
      </p:sp>
      <p:sp>
        <p:nvSpPr>
          <p:cNvPr id="214" name="TextBox 213">
            <a:extLst>
              <a:ext uri="{FF2B5EF4-FFF2-40B4-BE49-F238E27FC236}">
                <a16:creationId xmlns:a16="http://schemas.microsoft.com/office/drawing/2014/main" id="{A5E7A673-F4C5-3B56-D4AB-E9AC443BE8A6}"/>
              </a:ext>
            </a:extLst>
          </p:cNvPr>
          <p:cNvSpPr txBox="1"/>
          <p:nvPr/>
        </p:nvSpPr>
        <p:spPr>
          <a:xfrm>
            <a:off x="4242049" y="4220139"/>
            <a:ext cx="318775" cy="276999"/>
          </a:xfrm>
          <a:prstGeom prst="rect">
            <a:avLst/>
          </a:prstGeom>
          <a:noFill/>
          <a:ln>
            <a:noFill/>
          </a:ln>
        </p:spPr>
        <p:txBody>
          <a:bodyPr wrap="square" rtlCol="0" anchor="ctr" anchorCtr="1">
            <a:spAutoFit/>
          </a:bodyPr>
          <a:lstStyle/>
          <a:p>
            <a:r>
              <a:rPr lang="en-US" sz="1200" b="1" dirty="0"/>
              <a:t>X</a:t>
            </a:r>
          </a:p>
        </p:txBody>
      </p:sp>
      <p:sp>
        <p:nvSpPr>
          <p:cNvPr id="215" name="TextBox 214">
            <a:extLst>
              <a:ext uri="{FF2B5EF4-FFF2-40B4-BE49-F238E27FC236}">
                <a16:creationId xmlns:a16="http://schemas.microsoft.com/office/drawing/2014/main" id="{AFE763B7-BFCB-F112-4E89-5AA30FA7D5AE}"/>
              </a:ext>
            </a:extLst>
          </p:cNvPr>
          <p:cNvSpPr txBox="1"/>
          <p:nvPr/>
        </p:nvSpPr>
        <p:spPr>
          <a:xfrm>
            <a:off x="5093385" y="4220139"/>
            <a:ext cx="318775" cy="276999"/>
          </a:xfrm>
          <a:prstGeom prst="rect">
            <a:avLst/>
          </a:prstGeom>
          <a:noFill/>
          <a:ln>
            <a:noFill/>
          </a:ln>
        </p:spPr>
        <p:txBody>
          <a:bodyPr wrap="square" rtlCol="0" anchor="ctr" anchorCtr="1">
            <a:spAutoFit/>
          </a:bodyPr>
          <a:lstStyle/>
          <a:p>
            <a:r>
              <a:rPr lang="en-US" sz="1200" b="1" dirty="0"/>
              <a:t>X</a:t>
            </a:r>
          </a:p>
        </p:txBody>
      </p:sp>
      <p:sp>
        <p:nvSpPr>
          <p:cNvPr id="216" name="TextBox 215">
            <a:extLst>
              <a:ext uri="{FF2B5EF4-FFF2-40B4-BE49-F238E27FC236}">
                <a16:creationId xmlns:a16="http://schemas.microsoft.com/office/drawing/2014/main" id="{432CB622-9287-853E-1597-03BD5113C432}"/>
              </a:ext>
            </a:extLst>
          </p:cNvPr>
          <p:cNvSpPr txBox="1"/>
          <p:nvPr/>
        </p:nvSpPr>
        <p:spPr>
          <a:xfrm>
            <a:off x="9291347" y="4220139"/>
            <a:ext cx="318775" cy="276999"/>
          </a:xfrm>
          <a:prstGeom prst="rect">
            <a:avLst/>
          </a:prstGeom>
          <a:noFill/>
          <a:ln>
            <a:noFill/>
          </a:ln>
        </p:spPr>
        <p:txBody>
          <a:bodyPr wrap="square" rtlCol="0" anchor="ctr" anchorCtr="1">
            <a:spAutoFit/>
          </a:bodyPr>
          <a:lstStyle/>
          <a:p>
            <a:r>
              <a:rPr lang="en-US" sz="1200" b="1" dirty="0"/>
              <a:t>X</a:t>
            </a:r>
          </a:p>
        </p:txBody>
      </p:sp>
      <p:sp>
        <p:nvSpPr>
          <p:cNvPr id="217" name="TextBox 216">
            <a:extLst>
              <a:ext uri="{FF2B5EF4-FFF2-40B4-BE49-F238E27FC236}">
                <a16:creationId xmlns:a16="http://schemas.microsoft.com/office/drawing/2014/main" id="{C0832375-DA0D-B9FB-0EC1-F50F9EE43545}"/>
              </a:ext>
            </a:extLst>
          </p:cNvPr>
          <p:cNvSpPr txBox="1"/>
          <p:nvPr/>
        </p:nvSpPr>
        <p:spPr>
          <a:xfrm>
            <a:off x="2970521" y="4015682"/>
            <a:ext cx="318775" cy="276999"/>
          </a:xfrm>
          <a:prstGeom prst="rect">
            <a:avLst/>
          </a:prstGeom>
          <a:noFill/>
          <a:ln>
            <a:noFill/>
          </a:ln>
        </p:spPr>
        <p:txBody>
          <a:bodyPr wrap="square" rtlCol="0" anchor="ctr" anchorCtr="1">
            <a:spAutoFit/>
          </a:bodyPr>
          <a:lstStyle/>
          <a:p>
            <a:r>
              <a:rPr lang="en-US" sz="1200" b="1" dirty="0"/>
              <a:t>O</a:t>
            </a:r>
          </a:p>
        </p:txBody>
      </p:sp>
      <p:sp>
        <p:nvSpPr>
          <p:cNvPr id="218" name="TextBox 217">
            <a:extLst>
              <a:ext uri="{FF2B5EF4-FFF2-40B4-BE49-F238E27FC236}">
                <a16:creationId xmlns:a16="http://schemas.microsoft.com/office/drawing/2014/main" id="{B786E595-6C8C-30AB-3FCC-10DFD302D93D}"/>
              </a:ext>
            </a:extLst>
          </p:cNvPr>
          <p:cNvSpPr txBox="1"/>
          <p:nvPr/>
        </p:nvSpPr>
        <p:spPr>
          <a:xfrm>
            <a:off x="3834957" y="4015682"/>
            <a:ext cx="318775" cy="276999"/>
          </a:xfrm>
          <a:prstGeom prst="rect">
            <a:avLst/>
          </a:prstGeom>
          <a:noFill/>
          <a:ln>
            <a:noFill/>
          </a:ln>
        </p:spPr>
        <p:txBody>
          <a:bodyPr wrap="square" rtlCol="0" anchor="ctr" anchorCtr="1">
            <a:spAutoFit/>
          </a:bodyPr>
          <a:lstStyle/>
          <a:p>
            <a:r>
              <a:rPr lang="en-US" sz="1200" b="1" dirty="0"/>
              <a:t>O</a:t>
            </a:r>
          </a:p>
        </p:txBody>
      </p:sp>
      <p:sp>
        <p:nvSpPr>
          <p:cNvPr id="219" name="TextBox 218">
            <a:extLst>
              <a:ext uri="{FF2B5EF4-FFF2-40B4-BE49-F238E27FC236}">
                <a16:creationId xmlns:a16="http://schemas.microsoft.com/office/drawing/2014/main" id="{F85B3A7D-3B82-C3E4-19BD-2EEA219395ED}"/>
              </a:ext>
            </a:extLst>
          </p:cNvPr>
          <p:cNvSpPr txBox="1"/>
          <p:nvPr/>
        </p:nvSpPr>
        <p:spPr>
          <a:xfrm>
            <a:off x="4698756" y="4015682"/>
            <a:ext cx="318775" cy="276999"/>
          </a:xfrm>
          <a:prstGeom prst="rect">
            <a:avLst/>
          </a:prstGeom>
          <a:noFill/>
          <a:ln>
            <a:noFill/>
          </a:ln>
        </p:spPr>
        <p:txBody>
          <a:bodyPr wrap="square" rtlCol="0" anchor="ctr" anchorCtr="1">
            <a:spAutoFit/>
          </a:bodyPr>
          <a:lstStyle/>
          <a:p>
            <a:r>
              <a:rPr lang="en-US" sz="1200" b="1" dirty="0"/>
              <a:t>O</a:t>
            </a:r>
          </a:p>
        </p:txBody>
      </p:sp>
      <p:sp>
        <p:nvSpPr>
          <p:cNvPr id="221" name="TextBox 220">
            <a:extLst>
              <a:ext uri="{FF2B5EF4-FFF2-40B4-BE49-F238E27FC236}">
                <a16:creationId xmlns:a16="http://schemas.microsoft.com/office/drawing/2014/main" id="{EDFD2967-2B20-2522-64D7-8FE5158581D6}"/>
              </a:ext>
            </a:extLst>
          </p:cNvPr>
          <p:cNvSpPr txBox="1"/>
          <p:nvPr/>
        </p:nvSpPr>
        <p:spPr>
          <a:xfrm>
            <a:off x="9731775" y="4010153"/>
            <a:ext cx="318775" cy="276999"/>
          </a:xfrm>
          <a:prstGeom prst="rect">
            <a:avLst/>
          </a:prstGeom>
          <a:noFill/>
          <a:ln>
            <a:noFill/>
          </a:ln>
        </p:spPr>
        <p:txBody>
          <a:bodyPr wrap="square" rtlCol="0" anchor="ctr" anchorCtr="1">
            <a:spAutoFit/>
          </a:bodyPr>
          <a:lstStyle/>
          <a:p>
            <a:r>
              <a:rPr lang="en-US" sz="1200" b="1" dirty="0"/>
              <a:t>O</a:t>
            </a:r>
          </a:p>
        </p:txBody>
      </p:sp>
      <p:cxnSp>
        <p:nvCxnSpPr>
          <p:cNvPr id="222" name="Straight Connector 221">
            <a:extLst>
              <a:ext uri="{FF2B5EF4-FFF2-40B4-BE49-F238E27FC236}">
                <a16:creationId xmlns:a16="http://schemas.microsoft.com/office/drawing/2014/main" id="{8F22A007-5787-9AC9-7FC9-15B2CE804303}"/>
              </a:ext>
            </a:extLst>
          </p:cNvPr>
          <p:cNvCxnSpPr>
            <a:cxnSpLocks/>
          </p:cNvCxnSpPr>
          <p:nvPr/>
        </p:nvCxnSpPr>
        <p:spPr>
          <a:xfrm>
            <a:off x="9712470" y="4719341"/>
            <a:ext cx="291853" cy="11552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23" name="Straight Connector 222">
            <a:extLst>
              <a:ext uri="{FF2B5EF4-FFF2-40B4-BE49-F238E27FC236}">
                <a16:creationId xmlns:a16="http://schemas.microsoft.com/office/drawing/2014/main" id="{7B39C6A5-77B7-5B2F-413D-A9051575155B}"/>
              </a:ext>
            </a:extLst>
          </p:cNvPr>
          <p:cNvCxnSpPr>
            <a:cxnSpLocks/>
          </p:cNvCxnSpPr>
          <p:nvPr/>
        </p:nvCxnSpPr>
        <p:spPr>
          <a:xfrm>
            <a:off x="9670948" y="4696365"/>
            <a:ext cx="261940"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24" name="Straight Connector 223">
            <a:extLst>
              <a:ext uri="{FF2B5EF4-FFF2-40B4-BE49-F238E27FC236}">
                <a16:creationId xmlns:a16="http://schemas.microsoft.com/office/drawing/2014/main" id="{15E960B7-2AE6-4091-8BA4-4619B915FD82}"/>
              </a:ext>
            </a:extLst>
          </p:cNvPr>
          <p:cNvCxnSpPr>
            <a:cxnSpLocks/>
          </p:cNvCxnSpPr>
          <p:nvPr/>
        </p:nvCxnSpPr>
        <p:spPr>
          <a:xfrm>
            <a:off x="9670948" y="4696365"/>
            <a:ext cx="152403"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25" name="Straight Connector 224">
            <a:extLst>
              <a:ext uri="{FF2B5EF4-FFF2-40B4-BE49-F238E27FC236}">
                <a16:creationId xmlns:a16="http://schemas.microsoft.com/office/drawing/2014/main" id="{BFCA4CC5-3E37-981D-AD56-2EE2A61E3E0E}"/>
              </a:ext>
            </a:extLst>
          </p:cNvPr>
          <p:cNvCxnSpPr>
            <a:cxnSpLocks/>
          </p:cNvCxnSpPr>
          <p:nvPr/>
        </p:nvCxnSpPr>
        <p:spPr>
          <a:xfrm>
            <a:off x="9670948" y="4696365"/>
            <a:ext cx="34473" cy="179798"/>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26" name="Straight Connector 225">
            <a:extLst>
              <a:ext uri="{FF2B5EF4-FFF2-40B4-BE49-F238E27FC236}">
                <a16:creationId xmlns:a16="http://schemas.microsoft.com/office/drawing/2014/main" id="{92BAD9F1-2CF1-76D3-E178-F254D4783EAD}"/>
              </a:ext>
            </a:extLst>
          </p:cNvPr>
          <p:cNvCxnSpPr>
            <a:cxnSpLocks/>
          </p:cNvCxnSpPr>
          <p:nvPr/>
        </p:nvCxnSpPr>
        <p:spPr>
          <a:xfrm flipH="1">
            <a:off x="9599513" y="4696365"/>
            <a:ext cx="71435" cy="170540"/>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27" name="Straight Connector 226">
            <a:extLst>
              <a:ext uri="{FF2B5EF4-FFF2-40B4-BE49-F238E27FC236}">
                <a16:creationId xmlns:a16="http://schemas.microsoft.com/office/drawing/2014/main" id="{3323742D-E47E-89FE-5481-0AE6E89A1595}"/>
              </a:ext>
            </a:extLst>
          </p:cNvPr>
          <p:cNvCxnSpPr>
            <a:cxnSpLocks/>
          </p:cNvCxnSpPr>
          <p:nvPr/>
        </p:nvCxnSpPr>
        <p:spPr>
          <a:xfrm flipH="1">
            <a:off x="9509118" y="4696365"/>
            <a:ext cx="161830" cy="166973"/>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28" name="Straight Connector 227">
            <a:extLst>
              <a:ext uri="{FF2B5EF4-FFF2-40B4-BE49-F238E27FC236}">
                <a16:creationId xmlns:a16="http://schemas.microsoft.com/office/drawing/2014/main" id="{13C2AAF0-688D-9AC6-6FAC-4A3EFAA5D95D}"/>
              </a:ext>
            </a:extLst>
          </p:cNvPr>
          <p:cNvCxnSpPr>
            <a:cxnSpLocks/>
          </p:cNvCxnSpPr>
          <p:nvPr/>
        </p:nvCxnSpPr>
        <p:spPr>
          <a:xfrm flipH="1">
            <a:off x="9449494" y="4696365"/>
            <a:ext cx="221454" cy="15997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29" name="Straight Connector 228">
            <a:extLst>
              <a:ext uri="{FF2B5EF4-FFF2-40B4-BE49-F238E27FC236}">
                <a16:creationId xmlns:a16="http://schemas.microsoft.com/office/drawing/2014/main" id="{93D77B99-06A7-C4D2-70DA-D46D06E0CC66}"/>
              </a:ext>
            </a:extLst>
          </p:cNvPr>
          <p:cNvCxnSpPr>
            <a:cxnSpLocks/>
          </p:cNvCxnSpPr>
          <p:nvPr/>
        </p:nvCxnSpPr>
        <p:spPr>
          <a:xfrm flipH="1">
            <a:off x="9352173" y="4696365"/>
            <a:ext cx="318775" cy="138499"/>
          </a:xfrm>
          <a:prstGeom prst="line">
            <a:avLst/>
          </a:prstGeom>
          <a:ln w="6350">
            <a:solidFill>
              <a:schemeClr val="tx1"/>
            </a:solidFill>
            <a:prstDash val="dash"/>
          </a:ln>
        </p:spPr>
        <p:style>
          <a:lnRef idx="1">
            <a:schemeClr val="accent2"/>
          </a:lnRef>
          <a:fillRef idx="0">
            <a:schemeClr val="accent2"/>
          </a:fillRef>
          <a:effectRef idx="0">
            <a:schemeClr val="accent2"/>
          </a:effectRef>
          <a:fontRef idx="minor">
            <a:schemeClr val="tx1"/>
          </a:fontRef>
        </p:style>
      </p:cxnSp>
      <p:sp>
        <p:nvSpPr>
          <p:cNvPr id="230" name="TextBox 229">
            <a:extLst>
              <a:ext uri="{FF2B5EF4-FFF2-40B4-BE49-F238E27FC236}">
                <a16:creationId xmlns:a16="http://schemas.microsoft.com/office/drawing/2014/main" id="{27C250B2-A6A7-BBD8-92F4-11A0A122E6B0}"/>
              </a:ext>
            </a:extLst>
          </p:cNvPr>
          <p:cNvSpPr txBox="1"/>
          <p:nvPr/>
        </p:nvSpPr>
        <p:spPr>
          <a:xfrm>
            <a:off x="5554722" y="4015682"/>
            <a:ext cx="318775" cy="276999"/>
          </a:xfrm>
          <a:prstGeom prst="rect">
            <a:avLst/>
          </a:prstGeom>
          <a:noFill/>
          <a:ln>
            <a:noFill/>
          </a:ln>
        </p:spPr>
        <p:txBody>
          <a:bodyPr wrap="square" rtlCol="0" anchor="ctr" anchorCtr="1">
            <a:spAutoFit/>
          </a:bodyPr>
          <a:lstStyle/>
          <a:p>
            <a:r>
              <a:rPr lang="en-US" sz="1200" b="1" dirty="0"/>
              <a:t>O</a:t>
            </a:r>
          </a:p>
        </p:txBody>
      </p:sp>
      <p:sp>
        <p:nvSpPr>
          <p:cNvPr id="231" name="TextBox 230">
            <a:extLst>
              <a:ext uri="{FF2B5EF4-FFF2-40B4-BE49-F238E27FC236}">
                <a16:creationId xmlns:a16="http://schemas.microsoft.com/office/drawing/2014/main" id="{8FDC1DD0-45C1-754B-74EC-5F83F9C26A6D}"/>
              </a:ext>
            </a:extLst>
          </p:cNvPr>
          <p:cNvSpPr txBox="1"/>
          <p:nvPr/>
        </p:nvSpPr>
        <p:spPr>
          <a:xfrm>
            <a:off x="2512798" y="4011955"/>
            <a:ext cx="318775" cy="276999"/>
          </a:xfrm>
          <a:prstGeom prst="rect">
            <a:avLst/>
          </a:prstGeom>
          <a:noFill/>
          <a:ln>
            <a:noFill/>
          </a:ln>
        </p:spPr>
        <p:txBody>
          <a:bodyPr wrap="square" rtlCol="0" anchor="ctr" anchorCtr="1">
            <a:spAutoFit/>
          </a:bodyPr>
          <a:lstStyle/>
          <a:p>
            <a:r>
              <a:rPr lang="en-US" sz="1200" b="1" dirty="0"/>
              <a:t>X</a:t>
            </a:r>
          </a:p>
        </p:txBody>
      </p:sp>
      <p:sp>
        <p:nvSpPr>
          <p:cNvPr id="232" name="TextBox 231">
            <a:extLst>
              <a:ext uri="{FF2B5EF4-FFF2-40B4-BE49-F238E27FC236}">
                <a16:creationId xmlns:a16="http://schemas.microsoft.com/office/drawing/2014/main" id="{4961FDA1-9E79-6105-0276-C315C3812E27}"/>
              </a:ext>
            </a:extLst>
          </p:cNvPr>
          <p:cNvSpPr txBox="1"/>
          <p:nvPr/>
        </p:nvSpPr>
        <p:spPr>
          <a:xfrm>
            <a:off x="3604559" y="4011955"/>
            <a:ext cx="318775" cy="276999"/>
          </a:xfrm>
          <a:prstGeom prst="rect">
            <a:avLst/>
          </a:prstGeom>
          <a:noFill/>
          <a:ln>
            <a:noFill/>
          </a:ln>
        </p:spPr>
        <p:txBody>
          <a:bodyPr wrap="square" rtlCol="0" anchor="ctr" anchorCtr="1">
            <a:spAutoFit/>
          </a:bodyPr>
          <a:lstStyle/>
          <a:p>
            <a:r>
              <a:rPr lang="en-US" sz="1200" b="1" dirty="0"/>
              <a:t>X</a:t>
            </a:r>
          </a:p>
        </p:txBody>
      </p:sp>
      <p:sp>
        <p:nvSpPr>
          <p:cNvPr id="234" name="TextBox 233">
            <a:extLst>
              <a:ext uri="{FF2B5EF4-FFF2-40B4-BE49-F238E27FC236}">
                <a16:creationId xmlns:a16="http://schemas.microsoft.com/office/drawing/2014/main" id="{9E9B133C-B739-A2FD-26DC-190339670BEA}"/>
              </a:ext>
            </a:extLst>
          </p:cNvPr>
          <p:cNvSpPr txBox="1"/>
          <p:nvPr/>
        </p:nvSpPr>
        <p:spPr>
          <a:xfrm>
            <a:off x="4475245" y="4220139"/>
            <a:ext cx="318775" cy="276999"/>
          </a:xfrm>
          <a:prstGeom prst="rect">
            <a:avLst/>
          </a:prstGeom>
          <a:noFill/>
          <a:ln>
            <a:noFill/>
          </a:ln>
        </p:spPr>
        <p:txBody>
          <a:bodyPr wrap="square" rtlCol="0" anchor="ctr" anchorCtr="1">
            <a:spAutoFit/>
          </a:bodyPr>
          <a:lstStyle/>
          <a:p>
            <a:r>
              <a:rPr lang="en-US" sz="1200" b="1" dirty="0"/>
              <a:t>X</a:t>
            </a:r>
          </a:p>
        </p:txBody>
      </p:sp>
      <p:sp>
        <p:nvSpPr>
          <p:cNvPr id="235" name="TextBox 234">
            <a:extLst>
              <a:ext uri="{FF2B5EF4-FFF2-40B4-BE49-F238E27FC236}">
                <a16:creationId xmlns:a16="http://schemas.microsoft.com/office/drawing/2014/main" id="{0FFC10A9-7DE9-BFB2-0245-986750FC23CB}"/>
              </a:ext>
            </a:extLst>
          </p:cNvPr>
          <p:cNvSpPr txBox="1"/>
          <p:nvPr/>
        </p:nvSpPr>
        <p:spPr>
          <a:xfrm>
            <a:off x="5557641" y="4220139"/>
            <a:ext cx="318775" cy="276999"/>
          </a:xfrm>
          <a:prstGeom prst="rect">
            <a:avLst/>
          </a:prstGeom>
          <a:noFill/>
          <a:ln>
            <a:noFill/>
          </a:ln>
        </p:spPr>
        <p:txBody>
          <a:bodyPr wrap="square" rtlCol="0" anchor="ctr" anchorCtr="1">
            <a:spAutoFit/>
          </a:bodyPr>
          <a:lstStyle/>
          <a:p>
            <a:r>
              <a:rPr lang="en-US" sz="1200" b="1" dirty="0"/>
              <a:t>X</a:t>
            </a:r>
          </a:p>
        </p:txBody>
      </p:sp>
      <p:sp>
        <p:nvSpPr>
          <p:cNvPr id="237" name="TextBox 236">
            <a:extLst>
              <a:ext uri="{FF2B5EF4-FFF2-40B4-BE49-F238E27FC236}">
                <a16:creationId xmlns:a16="http://schemas.microsoft.com/office/drawing/2014/main" id="{BA5068C6-8A86-0D1B-7018-BC86C42FA2BF}"/>
              </a:ext>
            </a:extLst>
          </p:cNvPr>
          <p:cNvSpPr txBox="1"/>
          <p:nvPr/>
        </p:nvSpPr>
        <p:spPr>
          <a:xfrm>
            <a:off x="9731775" y="4429036"/>
            <a:ext cx="318775" cy="276999"/>
          </a:xfrm>
          <a:prstGeom prst="rect">
            <a:avLst/>
          </a:prstGeom>
          <a:noFill/>
          <a:ln>
            <a:noFill/>
          </a:ln>
        </p:spPr>
        <p:txBody>
          <a:bodyPr wrap="square" rtlCol="0" anchor="ctr" anchorCtr="1">
            <a:spAutoFit/>
          </a:bodyPr>
          <a:lstStyle/>
          <a:p>
            <a:r>
              <a:rPr lang="en-US" sz="1200" b="1" dirty="0"/>
              <a:t>X</a:t>
            </a:r>
          </a:p>
        </p:txBody>
      </p:sp>
      <p:sp>
        <p:nvSpPr>
          <p:cNvPr id="238" name="TextBox 237">
            <a:extLst>
              <a:ext uri="{FF2B5EF4-FFF2-40B4-BE49-F238E27FC236}">
                <a16:creationId xmlns:a16="http://schemas.microsoft.com/office/drawing/2014/main" id="{136EA347-2D74-016F-6722-1E1D38F602CB}"/>
              </a:ext>
            </a:extLst>
          </p:cNvPr>
          <p:cNvSpPr txBox="1"/>
          <p:nvPr/>
        </p:nvSpPr>
        <p:spPr>
          <a:xfrm>
            <a:off x="10454376" y="1011452"/>
            <a:ext cx="972245" cy="338554"/>
          </a:xfrm>
          <a:prstGeom prst="rect">
            <a:avLst/>
          </a:prstGeom>
          <a:noFill/>
          <a:ln>
            <a:noFill/>
          </a:ln>
        </p:spPr>
        <p:txBody>
          <a:bodyPr wrap="square" rtlCol="0" anchor="ctr" anchorCtr="1">
            <a:spAutoFit/>
          </a:bodyPr>
          <a:lstStyle/>
          <a:p>
            <a:r>
              <a:rPr lang="en-US" sz="1600" dirty="0">
                <a:solidFill>
                  <a:srgbClr val="1306BA"/>
                </a:solidFill>
              </a:rPr>
              <a:t>X’s Turn</a:t>
            </a:r>
          </a:p>
        </p:txBody>
      </p:sp>
      <p:sp>
        <p:nvSpPr>
          <p:cNvPr id="241" name="TextBox 240">
            <a:extLst>
              <a:ext uri="{FF2B5EF4-FFF2-40B4-BE49-F238E27FC236}">
                <a16:creationId xmlns:a16="http://schemas.microsoft.com/office/drawing/2014/main" id="{AF01472B-F612-185C-4E24-D69EBDA1D1E4}"/>
              </a:ext>
            </a:extLst>
          </p:cNvPr>
          <p:cNvSpPr txBox="1"/>
          <p:nvPr/>
        </p:nvSpPr>
        <p:spPr>
          <a:xfrm>
            <a:off x="10454376" y="2325346"/>
            <a:ext cx="972245" cy="338554"/>
          </a:xfrm>
          <a:prstGeom prst="rect">
            <a:avLst/>
          </a:prstGeom>
          <a:noFill/>
          <a:ln>
            <a:noFill/>
          </a:ln>
        </p:spPr>
        <p:txBody>
          <a:bodyPr wrap="square" rtlCol="0" anchor="ctr" anchorCtr="1">
            <a:spAutoFit/>
          </a:bodyPr>
          <a:lstStyle/>
          <a:p>
            <a:r>
              <a:rPr lang="en-US" sz="1600" dirty="0">
                <a:solidFill>
                  <a:srgbClr val="FF0000"/>
                </a:solidFill>
              </a:rPr>
              <a:t>O’s Turn</a:t>
            </a:r>
          </a:p>
        </p:txBody>
      </p:sp>
      <p:sp>
        <p:nvSpPr>
          <p:cNvPr id="243" name="TextBox 242">
            <a:extLst>
              <a:ext uri="{FF2B5EF4-FFF2-40B4-BE49-F238E27FC236}">
                <a16:creationId xmlns:a16="http://schemas.microsoft.com/office/drawing/2014/main" id="{097F8BCA-75B3-3EDC-E9B0-745CC28EC38D}"/>
              </a:ext>
            </a:extLst>
          </p:cNvPr>
          <p:cNvSpPr txBox="1"/>
          <p:nvPr/>
        </p:nvSpPr>
        <p:spPr>
          <a:xfrm>
            <a:off x="10454376" y="3594921"/>
            <a:ext cx="972245" cy="338554"/>
          </a:xfrm>
          <a:prstGeom prst="rect">
            <a:avLst/>
          </a:prstGeom>
          <a:noFill/>
          <a:ln>
            <a:noFill/>
          </a:ln>
        </p:spPr>
        <p:txBody>
          <a:bodyPr wrap="square" rtlCol="0" anchor="ctr" anchorCtr="1">
            <a:spAutoFit/>
          </a:bodyPr>
          <a:lstStyle/>
          <a:p>
            <a:r>
              <a:rPr lang="en-US" sz="1600" dirty="0">
                <a:solidFill>
                  <a:srgbClr val="1306BA"/>
                </a:solidFill>
              </a:rPr>
              <a:t>X’s Turn</a:t>
            </a:r>
          </a:p>
        </p:txBody>
      </p:sp>
      <p:sp>
        <p:nvSpPr>
          <p:cNvPr id="245" name="TextBox 244">
            <a:extLst>
              <a:ext uri="{FF2B5EF4-FFF2-40B4-BE49-F238E27FC236}">
                <a16:creationId xmlns:a16="http://schemas.microsoft.com/office/drawing/2014/main" id="{9A369A67-81A4-5A7D-8442-0C2B5460C912}"/>
              </a:ext>
            </a:extLst>
          </p:cNvPr>
          <p:cNvSpPr txBox="1"/>
          <p:nvPr/>
        </p:nvSpPr>
        <p:spPr>
          <a:xfrm>
            <a:off x="10454376" y="4802754"/>
            <a:ext cx="972245" cy="338554"/>
          </a:xfrm>
          <a:prstGeom prst="rect">
            <a:avLst/>
          </a:prstGeom>
          <a:noFill/>
          <a:ln>
            <a:noFill/>
          </a:ln>
        </p:spPr>
        <p:txBody>
          <a:bodyPr wrap="square" rtlCol="0" anchor="ctr" anchorCtr="1">
            <a:spAutoFit/>
          </a:bodyPr>
          <a:lstStyle/>
          <a:p>
            <a:r>
              <a:rPr lang="en-US" sz="1600" dirty="0">
                <a:solidFill>
                  <a:srgbClr val="FF0000"/>
                </a:solidFill>
              </a:rPr>
              <a:t>O’s Turn</a:t>
            </a:r>
          </a:p>
        </p:txBody>
      </p:sp>
      <p:sp>
        <p:nvSpPr>
          <p:cNvPr id="247" name="TextBox 246">
            <a:extLst>
              <a:ext uri="{FF2B5EF4-FFF2-40B4-BE49-F238E27FC236}">
                <a16:creationId xmlns:a16="http://schemas.microsoft.com/office/drawing/2014/main" id="{A8077BB2-6F21-B212-3E76-99A5F0AFC8B6}"/>
              </a:ext>
            </a:extLst>
          </p:cNvPr>
          <p:cNvSpPr txBox="1"/>
          <p:nvPr/>
        </p:nvSpPr>
        <p:spPr>
          <a:xfrm>
            <a:off x="5793580" y="5093451"/>
            <a:ext cx="604839" cy="584775"/>
          </a:xfrm>
          <a:prstGeom prst="rect">
            <a:avLst/>
          </a:prstGeom>
          <a:noFill/>
          <a:ln>
            <a:noFill/>
          </a:ln>
        </p:spPr>
        <p:txBody>
          <a:bodyPr wrap="square" rtlCol="0" anchor="ctr" anchorCtr="1">
            <a:spAutoFit/>
          </a:bodyPr>
          <a:lstStyle/>
          <a:p>
            <a:r>
              <a:rPr lang="en-US" sz="3200" dirty="0"/>
              <a:t>…</a:t>
            </a:r>
          </a:p>
        </p:txBody>
      </p:sp>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46B023F2-7EB7-3EE1-C30C-8B97327C83D0}"/>
                  </a:ext>
                </a:extLst>
              </p:cNvPr>
              <p:cNvSpPr txBox="1"/>
              <p:nvPr/>
            </p:nvSpPr>
            <p:spPr>
              <a:xfrm>
                <a:off x="9632257" y="6376117"/>
                <a:ext cx="2397328" cy="338554"/>
              </a:xfrm>
              <a:prstGeom prst="rect">
                <a:avLst/>
              </a:prstGeom>
              <a:noFill/>
              <a:ln>
                <a:noFill/>
              </a:ln>
            </p:spPr>
            <p:txBody>
              <a:bodyPr wrap="square">
                <a:spAutoFit/>
              </a:bodyPr>
              <a:lstStyle/>
              <a:p>
                <a14:m>
                  <m:oMath xmlns:m="http://schemas.openxmlformats.org/officeDocument/2006/math">
                    <m:r>
                      <a:rPr lang="en-US" sz="1600" b="0" i="1" smtClean="0">
                        <a:latin typeface="Cambria Math" panose="02040503050406030204" pitchFamily="18" charset="0"/>
                      </a:rPr>
                      <m:t>∼255168</m:t>
                    </m:r>
                  </m:oMath>
                </a14:m>
                <a:r>
                  <a:rPr lang="en-US" sz="1600" dirty="0"/>
                  <a:t> possible games</a:t>
                </a:r>
              </a:p>
            </p:txBody>
          </p:sp>
        </mc:Choice>
        <mc:Fallback xmlns="">
          <p:sp>
            <p:nvSpPr>
              <p:cNvPr id="251" name="TextBox 250">
                <a:extLst>
                  <a:ext uri="{FF2B5EF4-FFF2-40B4-BE49-F238E27FC236}">
                    <a16:creationId xmlns:a16="http://schemas.microsoft.com/office/drawing/2014/main" id="{46B023F2-7EB7-3EE1-C30C-8B97327C83D0}"/>
                  </a:ext>
                </a:extLst>
              </p:cNvPr>
              <p:cNvSpPr txBox="1">
                <a:spLocks noRot="1" noChangeAspect="1" noMove="1" noResize="1" noEditPoints="1" noAdjustHandles="1" noChangeArrowheads="1" noChangeShapeType="1" noTextEdit="1"/>
              </p:cNvSpPr>
              <p:nvPr/>
            </p:nvSpPr>
            <p:spPr>
              <a:xfrm>
                <a:off x="9632257" y="6376117"/>
                <a:ext cx="2397328" cy="338554"/>
              </a:xfrm>
              <a:prstGeom prst="rect">
                <a:avLst/>
              </a:prstGeom>
              <a:blipFill>
                <a:blip r:embed="rId2"/>
                <a:stretch>
                  <a:fillRect t="-5455" b="-23636"/>
                </a:stretch>
              </a:blipFill>
              <a:ln>
                <a:noFill/>
              </a:ln>
            </p:spPr>
            <p:txBody>
              <a:bodyPr/>
              <a:lstStyle/>
              <a:p>
                <a:r>
                  <a:rPr lang="en-US">
                    <a:noFill/>
                  </a:rPr>
                  <a:t> </a:t>
                </a:r>
              </a:p>
            </p:txBody>
          </p:sp>
        </mc:Fallback>
      </mc:AlternateContent>
      <p:sp>
        <p:nvSpPr>
          <p:cNvPr id="253" name="TextBox 252">
            <a:extLst>
              <a:ext uri="{FF2B5EF4-FFF2-40B4-BE49-F238E27FC236}">
                <a16:creationId xmlns:a16="http://schemas.microsoft.com/office/drawing/2014/main" id="{E58D8DB8-99BC-0474-368C-3AE45CC911E8}"/>
              </a:ext>
            </a:extLst>
          </p:cNvPr>
          <p:cNvSpPr txBox="1"/>
          <p:nvPr/>
        </p:nvSpPr>
        <p:spPr>
          <a:xfrm>
            <a:off x="177316" y="5385839"/>
            <a:ext cx="4942069" cy="1200329"/>
          </a:xfrm>
          <a:prstGeom prst="rect">
            <a:avLst/>
          </a:prstGeom>
          <a:noFill/>
          <a:ln>
            <a:noFill/>
          </a:ln>
        </p:spPr>
        <p:txBody>
          <a:bodyPr wrap="square">
            <a:spAutoFit/>
          </a:bodyPr>
          <a:lstStyle/>
          <a:p>
            <a:pPr marL="0" indent="0">
              <a:buNone/>
              <a:tabLst>
                <a:tab pos="914400" algn="l"/>
              </a:tabLst>
            </a:pPr>
            <a:r>
              <a:rPr lang="en-US" b="1" dirty="0"/>
              <a:t>Nodes:	</a:t>
            </a:r>
            <a:r>
              <a:rPr lang="en-US" dirty="0"/>
              <a:t>Game states</a:t>
            </a:r>
          </a:p>
          <a:p>
            <a:pPr marL="0" indent="0">
              <a:buNone/>
              <a:tabLst>
                <a:tab pos="914400" algn="l"/>
              </a:tabLst>
            </a:pPr>
            <a:r>
              <a:rPr lang="en-US" b="1" dirty="0"/>
              <a:t>Edges:</a:t>
            </a:r>
            <a:r>
              <a:rPr lang="en-US" dirty="0"/>
              <a:t> 	Available moves</a:t>
            </a:r>
          </a:p>
          <a:p>
            <a:pPr marL="0" indent="0">
              <a:buNone/>
              <a:tabLst>
                <a:tab pos="914400" algn="l"/>
              </a:tabLst>
            </a:pPr>
            <a:r>
              <a:rPr lang="en-US" b="1" dirty="0"/>
              <a:t>Leaves:	</a:t>
            </a:r>
            <a:r>
              <a:rPr lang="en-US" dirty="0"/>
              <a:t>Terminal states with payoffs</a:t>
            </a:r>
          </a:p>
          <a:p>
            <a:pPr marL="0" indent="0">
              <a:buNone/>
              <a:tabLst>
                <a:tab pos="914400" algn="l"/>
              </a:tabLst>
            </a:pPr>
            <a:r>
              <a:rPr lang="en-US" b="1" dirty="0"/>
              <a:t>Strategy:	</a:t>
            </a:r>
            <a:r>
              <a:rPr lang="en-US" dirty="0"/>
              <a:t>Complete plan for all possible situations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C84F77C-5843-4C39-ED87-8BEC91209130}"/>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2-Nim</a:t>
            </a:r>
            <a:endParaRPr lang="en-US" sz="3600" dirty="0"/>
          </a:p>
        </p:txBody>
      </p:sp>
      <p:sp>
        <p:nvSpPr>
          <p:cNvPr id="6" name="TextBox 5">
            <a:extLst>
              <a:ext uri="{FF2B5EF4-FFF2-40B4-BE49-F238E27FC236}">
                <a16:creationId xmlns:a16="http://schemas.microsoft.com/office/drawing/2014/main" id="{E28CF87A-063A-4235-B28B-9E15807A84D4}"/>
              </a:ext>
            </a:extLst>
          </p:cNvPr>
          <p:cNvSpPr txBox="1"/>
          <p:nvPr/>
        </p:nvSpPr>
        <p:spPr>
          <a:xfrm>
            <a:off x="3113761" y="1652696"/>
            <a:ext cx="1438454" cy="400110"/>
          </a:xfrm>
          <a:prstGeom prst="rect">
            <a:avLst/>
          </a:prstGeom>
          <a:noFill/>
          <a:ln>
            <a:noFill/>
          </a:ln>
        </p:spPr>
        <p:txBody>
          <a:bodyPr wrap="square">
            <a:spAutoFit/>
          </a:bodyPr>
          <a:lstStyle/>
          <a:p>
            <a:pPr marL="0" lvl="0" indent="0">
              <a:buNone/>
            </a:pPr>
            <a:r>
              <a:rPr lang="en-US" sz="2000" b="1" dirty="0"/>
              <a:t>Game Rules</a:t>
            </a:r>
            <a:endParaRPr lang="en-US" sz="2000" dirty="0">
              <a:latin typeface="Courier"/>
            </a:endParaRPr>
          </a:p>
        </p:txBody>
      </p:sp>
      <p:sp>
        <p:nvSpPr>
          <p:cNvPr id="7" name="TextBox 6">
            <a:extLst>
              <a:ext uri="{FF2B5EF4-FFF2-40B4-BE49-F238E27FC236}">
                <a16:creationId xmlns:a16="http://schemas.microsoft.com/office/drawing/2014/main" id="{3983B49B-EC9E-B921-4A7D-943391FD3F74}"/>
              </a:ext>
            </a:extLst>
          </p:cNvPr>
          <p:cNvSpPr txBox="1"/>
          <p:nvPr/>
        </p:nvSpPr>
        <p:spPr>
          <a:xfrm>
            <a:off x="1035578" y="2172019"/>
            <a:ext cx="7551469" cy="400110"/>
          </a:xfrm>
          <a:prstGeom prst="rect">
            <a:avLst/>
          </a:prstGeom>
          <a:noFill/>
          <a:ln>
            <a:noFill/>
          </a:ln>
        </p:spPr>
        <p:txBody>
          <a:bodyPr wrap="square">
            <a:spAutoFit/>
          </a:bodyPr>
          <a:lstStyle/>
          <a:p>
            <a:r>
              <a:rPr lang="en-US" sz="2000" b="1" dirty="0"/>
              <a:t>Setup:</a:t>
            </a:r>
            <a:r>
              <a:rPr lang="en-US" sz="2000" dirty="0"/>
              <a:t> Two piles of sticks, each with 2 sticks. </a:t>
            </a:r>
            <a:r>
              <a:rPr lang="en-US" sz="2000" b="1" dirty="0"/>
              <a:t>Initial State:</a:t>
            </a:r>
            <a:r>
              <a:rPr lang="en-US" sz="2000" dirty="0"/>
              <a:t> </a:t>
            </a:r>
            <a:r>
              <a:rPr lang="en-US" sz="2000" dirty="0">
                <a:latin typeface="Consolas" panose="020B0609020204030204" pitchFamily="49" charset="0"/>
              </a:rPr>
              <a:t>(|| , ||)</a:t>
            </a:r>
          </a:p>
        </p:txBody>
      </p:sp>
      <p:sp>
        <p:nvSpPr>
          <p:cNvPr id="9" name="TextBox 8">
            <a:extLst>
              <a:ext uri="{FF2B5EF4-FFF2-40B4-BE49-F238E27FC236}">
                <a16:creationId xmlns:a16="http://schemas.microsoft.com/office/drawing/2014/main" id="{64B712F7-CF09-873D-00DD-237FCEB0C86A}"/>
              </a:ext>
            </a:extLst>
          </p:cNvPr>
          <p:cNvSpPr txBox="1"/>
          <p:nvPr/>
        </p:nvSpPr>
        <p:spPr>
          <a:xfrm>
            <a:off x="1035578" y="2718676"/>
            <a:ext cx="6263075" cy="400110"/>
          </a:xfrm>
          <a:prstGeom prst="rect">
            <a:avLst/>
          </a:prstGeom>
          <a:noFill/>
          <a:ln>
            <a:noFill/>
          </a:ln>
        </p:spPr>
        <p:txBody>
          <a:bodyPr wrap="square">
            <a:spAutoFit/>
          </a:bodyPr>
          <a:lstStyle/>
          <a:p>
            <a:pPr marL="0" lvl="0" indent="0">
              <a:buNone/>
            </a:pPr>
            <a:r>
              <a:rPr lang="en-US" sz="2000" b="1" dirty="0"/>
              <a:t>Move:</a:t>
            </a:r>
            <a:r>
              <a:rPr lang="en-US" sz="2000" dirty="0"/>
              <a:t> Each player takes one or more sticks from </a:t>
            </a:r>
            <a:r>
              <a:rPr lang="en-US" sz="2000" i="1" dirty="0"/>
              <a:t>one</a:t>
            </a:r>
            <a:r>
              <a:rPr lang="en-US" sz="2000" dirty="0"/>
              <a:t> pile.</a:t>
            </a:r>
            <a:endParaRPr lang="en-US" sz="2000" dirty="0">
              <a:latin typeface="Courier"/>
            </a:endParaRPr>
          </a:p>
        </p:txBody>
      </p:sp>
      <p:sp>
        <p:nvSpPr>
          <p:cNvPr id="10" name="TextBox 9">
            <a:extLst>
              <a:ext uri="{FF2B5EF4-FFF2-40B4-BE49-F238E27FC236}">
                <a16:creationId xmlns:a16="http://schemas.microsoft.com/office/drawing/2014/main" id="{1B4C328C-5C58-1249-C9BE-CD6135AF041B}"/>
              </a:ext>
            </a:extLst>
          </p:cNvPr>
          <p:cNvSpPr txBox="1"/>
          <p:nvPr/>
        </p:nvSpPr>
        <p:spPr>
          <a:xfrm>
            <a:off x="1035578" y="3265333"/>
            <a:ext cx="6263075" cy="400110"/>
          </a:xfrm>
          <a:prstGeom prst="rect">
            <a:avLst/>
          </a:prstGeom>
          <a:noFill/>
          <a:ln>
            <a:noFill/>
          </a:ln>
        </p:spPr>
        <p:txBody>
          <a:bodyPr wrap="square">
            <a:spAutoFit/>
          </a:bodyPr>
          <a:lstStyle/>
          <a:p>
            <a:pPr marL="0" lvl="0" indent="0">
              <a:buNone/>
            </a:pPr>
            <a:r>
              <a:rPr lang="en-US" sz="2000" b="1" dirty="0"/>
              <a:t>Losing condition:</a:t>
            </a:r>
            <a:r>
              <a:rPr lang="en-US" sz="2000" dirty="0"/>
              <a:t> The player who takes the last stick loses.</a:t>
            </a:r>
            <a:endParaRPr lang="en-US" sz="2000" dirty="0">
              <a:latin typeface="Courier"/>
            </a:endParaRPr>
          </a:p>
        </p:txBody>
      </p:sp>
      <p:sp>
        <p:nvSpPr>
          <p:cNvPr id="11" name="TextBox 10">
            <a:extLst>
              <a:ext uri="{FF2B5EF4-FFF2-40B4-BE49-F238E27FC236}">
                <a16:creationId xmlns:a16="http://schemas.microsoft.com/office/drawing/2014/main" id="{079D8797-8F75-3FEC-3706-02E656F1BA7B}"/>
              </a:ext>
            </a:extLst>
          </p:cNvPr>
          <p:cNvSpPr txBox="1"/>
          <p:nvPr/>
        </p:nvSpPr>
        <p:spPr>
          <a:xfrm>
            <a:off x="1035578" y="3809772"/>
            <a:ext cx="6263075" cy="400110"/>
          </a:xfrm>
          <a:prstGeom prst="rect">
            <a:avLst/>
          </a:prstGeom>
          <a:noFill/>
          <a:ln>
            <a:noFill/>
          </a:ln>
        </p:spPr>
        <p:txBody>
          <a:bodyPr wrap="square">
            <a:spAutoFit/>
          </a:bodyPr>
          <a:lstStyle/>
          <a:p>
            <a:pPr marL="0" lvl="0" indent="0">
              <a:buNone/>
            </a:pPr>
            <a:r>
              <a:rPr lang="en-US" sz="2000" b="1" dirty="0"/>
              <a:t>Players:</a:t>
            </a:r>
            <a:r>
              <a:rPr lang="en-US" sz="2000" dirty="0"/>
              <a:t> </a:t>
            </a:r>
            <a:r>
              <a:rPr lang="en-US" sz="2000" b="1" dirty="0">
                <a:solidFill>
                  <a:srgbClr val="1306BA"/>
                </a:solidFill>
              </a:rPr>
              <a:t>Max</a:t>
            </a:r>
            <a:r>
              <a:rPr lang="en-US" sz="2000" dirty="0"/>
              <a:t> (maximizing) and </a:t>
            </a:r>
            <a:r>
              <a:rPr lang="en-US" sz="2000" b="1" dirty="0">
                <a:solidFill>
                  <a:srgbClr val="FF0000"/>
                </a:solidFill>
              </a:rPr>
              <a:t>Min</a:t>
            </a:r>
            <a:r>
              <a:rPr lang="en-US" sz="2000" dirty="0"/>
              <a:t> (minimizing)</a:t>
            </a:r>
          </a:p>
        </p:txBody>
      </p:sp>
      <p:sp>
        <p:nvSpPr>
          <p:cNvPr id="12" name="TextBox 11">
            <a:extLst>
              <a:ext uri="{FF2B5EF4-FFF2-40B4-BE49-F238E27FC236}">
                <a16:creationId xmlns:a16="http://schemas.microsoft.com/office/drawing/2014/main" id="{9DF4BCE0-696D-F00C-272C-D585BFFCE02B}"/>
              </a:ext>
            </a:extLst>
          </p:cNvPr>
          <p:cNvSpPr txBox="1"/>
          <p:nvPr/>
        </p:nvSpPr>
        <p:spPr>
          <a:xfrm>
            <a:off x="1035578" y="4354211"/>
            <a:ext cx="6263075" cy="400110"/>
          </a:xfrm>
          <a:prstGeom prst="rect">
            <a:avLst/>
          </a:prstGeom>
          <a:noFill/>
          <a:ln>
            <a:noFill/>
          </a:ln>
        </p:spPr>
        <p:txBody>
          <a:bodyPr wrap="square">
            <a:spAutoFit/>
          </a:bodyPr>
          <a:lstStyle/>
          <a:p>
            <a:pPr lvl="0"/>
            <a:r>
              <a:rPr lang="en-US" sz="2000" b="1" dirty="0"/>
              <a:t>Scoring:</a:t>
            </a:r>
            <a:r>
              <a:rPr lang="en-US" sz="2000" dirty="0"/>
              <a:t> </a:t>
            </a:r>
            <a:r>
              <a:rPr lang="en-US" sz="2000" b="1" dirty="0">
                <a:solidFill>
                  <a:srgbClr val="1306BA"/>
                </a:solidFill>
              </a:rPr>
              <a:t>Max</a:t>
            </a:r>
            <a:r>
              <a:rPr lang="en-US" sz="2000" dirty="0"/>
              <a:t> wins </a:t>
            </a:r>
            <a:r>
              <a:rPr lang="en-US" sz="2000" dirty="0">
                <a:sym typeface="Wingdings" panose="05000000000000000000" pitchFamily="2" charset="2"/>
              </a:rPr>
              <a:t></a:t>
            </a:r>
            <a:r>
              <a:rPr lang="en-US" sz="2000" dirty="0"/>
              <a:t> +1, </a:t>
            </a:r>
            <a:r>
              <a:rPr lang="en-US" sz="2000" b="1" dirty="0">
                <a:solidFill>
                  <a:srgbClr val="1306BA"/>
                </a:solidFill>
              </a:rPr>
              <a:t>Max</a:t>
            </a:r>
            <a:r>
              <a:rPr lang="en-US" sz="2000" dirty="0"/>
              <a:t> loses </a:t>
            </a:r>
            <a:r>
              <a:rPr lang="en-US" sz="2000" dirty="0">
                <a:sym typeface="Wingdings" panose="05000000000000000000" pitchFamily="2" charset="2"/>
              </a:rPr>
              <a:t></a:t>
            </a:r>
            <a:r>
              <a:rPr lang="en-US" sz="2000" dirty="0"/>
              <a:t> -1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9B42C7-0806-F0F7-EA9E-24582E9FF7E8}"/>
                  </a:ext>
                </a:extLst>
              </p:cNvPr>
              <p:cNvSpPr txBox="1"/>
              <p:nvPr/>
            </p:nvSpPr>
            <p:spPr>
              <a:xfrm>
                <a:off x="1035578" y="4898650"/>
                <a:ext cx="6263075" cy="400110"/>
              </a:xfrm>
              <a:prstGeom prst="rect">
                <a:avLst/>
              </a:prstGeom>
              <a:noFill/>
              <a:ln>
                <a:noFill/>
              </a:ln>
            </p:spPr>
            <p:txBody>
              <a:bodyPr wrap="square">
                <a:spAutoFit/>
              </a:bodyPr>
              <a:lstStyle/>
              <a:p>
                <a:r>
                  <a:rPr lang="en-US" sz="2000" dirty="0"/>
                  <a:t>This is a zero-sum game as </a:t>
                </a:r>
                <a:r>
                  <a:rPr lang="en-US" sz="2000" b="1" dirty="0">
                    <a:solidFill>
                      <a:srgbClr val="FF0000"/>
                    </a:solidFill>
                  </a:rPr>
                  <a:t>Min</a:t>
                </a:r>
                <a:r>
                  <a:rPr lang="en-US" sz="2000" i="1" dirty="0"/>
                  <a:t>-score</a:t>
                </a:r>
                <a:r>
                  <a:rPr lang="en-US" sz="2000" dirty="0">
                    <a:solidFill>
                      <a:srgbClr val="1306BA"/>
                    </a:solidFill>
                  </a:rPr>
                  <a:t> </a:t>
                </a:r>
                <a14:m>
                  <m:oMath xmlns:m="http://schemas.openxmlformats.org/officeDocument/2006/math">
                    <m:r>
                      <a:rPr lang="en-US" sz="2000" i="1" dirty="0" smtClean="0">
                        <a:latin typeface="Cambria Math" panose="02040503050406030204" pitchFamily="18" charset="0"/>
                      </a:rPr>
                      <m:t>:=</m:t>
                    </m:r>
                    <m:r>
                      <a:rPr lang="en-US" sz="2000" i="1" dirty="0" smtClean="0">
                        <a:solidFill>
                          <a:schemeClr val="tx1"/>
                        </a:solidFill>
                        <a:latin typeface="Cambria Math" panose="02040503050406030204" pitchFamily="18" charset="0"/>
                      </a:rPr>
                      <m:t>−</m:t>
                    </m:r>
                  </m:oMath>
                </a14:m>
                <a:r>
                  <a:rPr lang="en-US" sz="2000" b="1" dirty="0">
                    <a:solidFill>
                      <a:srgbClr val="1306BA"/>
                    </a:solidFill>
                  </a:rPr>
                  <a:t>Max</a:t>
                </a:r>
                <a:r>
                  <a:rPr lang="en-US" sz="2000" dirty="0"/>
                  <a:t>-</a:t>
                </a:r>
                <a:r>
                  <a:rPr lang="en-US" sz="2000" i="1" dirty="0"/>
                  <a:t>score</a:t>
                </a:r>
                <a:r>
                  <a:rPr lang="en-US" sz="2000" dirty="0"/>
                  <a:t>.</a:t>
                </a:r>
              </a:p>
            </p:txBody>
          </p:sp>
        </mc:Choice>
        <mc:Fallback xmlns="">
          <p:sp>
            <p:nvSpPr>
              <p:cNvPr id="13" name="TextBox 12">
                <a:extLst>
                  <a:ext uri="{FF2B5EF4-FFF2-40B4-BE49-F238E27FC236}">
                    <a16:creationId xmlns:a16="http://schemas.microsoft.com/office/drawing/2014/main" id="{EC9B42C7-0806-F0F7-EA9E-24582E9FF7E8}"/>
                  </a:ext>
                </a:extLst>
              </p:cNvPr>
              <p:cNvSpPr txBox="1">
                <a:spLocks noRot="1" noChangeAspect="1" noMove="1" noResize="1" noEditPoints="1" noAdjustHandles="1" noChangeArrowheads="1" noChangeShapeType="1" noTextEdit="1"/>
              </p:cNvSpPr>
              <p:nvPr/>
            </p:nvSpPr>
            <p:spPr>
              <a:xfrm>
                <a:off x="1035578" y="4898650"/>
                <a:ext cx="6263075" cy="400110"/>
              </a:xfrm>
              <a:prstGeom prst="rect">
                <a:avLst/>
              </a:prstGeom>
              <a:blipFill>
                <a:blip r:embed="rId2"/>
                <a:stretch>
                  <a:fillRect l="-1071" t="-9231" b="-27692"/>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5A750880-C834-ED76-494A-E3AE9BA007B2}"/>
              </a:ext>
            </a:extLst>
          </p:cNvPr>
          <p:cNvSpPr txBox="1"/>
          <p:nvPr/>
        </p:nvSpPr>
        <p:spPr>
          <a:xfrm>
            <a:off x="9375635" y="2202797"/>
            <a:ext cx="1099037" cy="369332"/>
          </a:xfrm>
          <a:prstGeom prst="rect">
            <a:avLst/>
          </a:prstGeom>
          <a:noFill/>
          <a:ln>
            <a:noFill/>
          </a:ln>
        </p:spPr>
        <p:txBody>
          <a:bodyPr wrap="square">
            <a:spAutoFit/>
          </a:bodyPr>
          <a:lstStyle/>
          <a:p>
            <a:r>
              <a:rPr lang="en-US" sz="1800" dirty="0">
                <a:latin typeface="Consolas" panose="020B0609020204030204" pitchFamily="49" charset="0"/>
              </a:rPr>
              <a:t>|| , ||</a:t>
            </a:r>
            <a:endParaRPr lang="en-US" dirty="0"/>
          </a:p>
        </p:txBody>
      </p:sp>
      <p:sp>
        <p:nvSpPr>
          <p:cNvPr id="17" name="TextBox 16">
            <a:extLst>
              <a:ext uri="{FF2B5EF4-FFF2-40B4-BE49-F238E27FC236}">
                <a16:creationId xmlns:a16="http://schemas.microsoft.com/office/drawing/2014/main" id="{40B2F938-A08B-7146-A1C3-8F976AFC78E9}"/>
              </a:ext>
            </a:extLst>
          </p:cNvPr>
          <p:cNvSpPr txBox="1"/>
          <p:nvPr/>
        </p:nvSpPr>
        <p:spPr>
          <a:xfrm>
            <a:off x="10473802" y="2685227"/>
            <a:ext cx="1299945" cy="646331"/>
          </a:xfrm>
          <a:prstGeom prst="rect">
            <a:avLst/>
          </a:prstGeom>
          <a:noFill/>
          <a:ln>
            <a:noFill/>
          </a:ln>
        </p:spPr>
        <p:txBody>
          <a:bodyPr wrap="square">
            <a:spAutoFit/>
          </a:bodyPr>
          <a:lstStyle/>
          <a:p>
            <a:r>
              <a:rPr lang="en-US" sz="1800" b="1" dirty="0">
                <a:solidFill>
                  <a:srgbClr val="1306BA"/>
                </a:solidFill>
              </a:rPr>
              <a:t>Max</a:t>
            </a:r>
            <a:r>
              <a:rPr lang="en-US" sz="1800" dirty="0"/>
              <a:t> </a:t>
            </a:r>
            <a:r>
              <a:rPr lang="en-US" dirty="0"/>
              <a:t>takes 1</a:t>
            </a:r>
          </a:p>
        </p:txBody>
      </p:sp>
      <p:sp>
        <p:nvSpPr>
          <p:cNvPr id="18" name="TextBox 17">
            <a:extLst>
              <a:ext uri="{FF2B5EF4-FFF2-40B4-BE49-F238E27FC236}">
                <a16:creationId xmlns:a16="http://schemas.microsoft.com/office/drawing/2014/main" id="{E81C5C29-ECEE-2494-35C7-966292ADCE6C}"/>
              </a:ext>
            </a:extLst>
          </p:cNvPr>
          <p:cNvSpPr txBox="1"/>
          <p:nvPr/>
        </p:nvSpPr>
        <p:spPr>
          <a:xfrm>
            <a:off x="9476088" y="3182291"/>
            <a:ext cx="1099037" cy="369332"/>
          </a:xfrm>
          <a:prstGeom prst="rect">
            <a:avLst/>
          </a:prstGeom>
          <a:noFill/>
          <a:ln>
            <a:noFill/>
          </a:ln>
        </p:spPr>
        <p:txBody>
          <a:bodyPr wrap="square">
            <a:spAutoFit/>
          </a:bodyPr>
          <a:lstStyle/>
          <a:p>
            <a:r>
              <a:rPr lang="en-US" sz="1800" dirty="0">
                <a:latin typeface="Consolas" panose="020B0609020204030204" pitchFamily="49" charset="0"/>
              </a:rPr>
              <a:t>| , ||</a:t>
            </a:r>
            <a:endParaRPr lang="en-US" dirty="0"/>
          </a:p>
        </p:txBody>
      </p:sp>
      <p:sp>
        <p:nvSpPr>
          <p:cNvPr id="19" name="TextBox 18">
            <a:extLst>
              <a:ext uri="{FF2B5EF4-FFF2-40B4-BE49-F238E27FC236}">
                <a16:creationId xmlns:a16="http://schemas.microsoft.com/office/drawing/2014/main" id="{27D0EA1D-2F05-1ED3-1DD7-15B5C651EE68}"/>
              </a:ext>
            </a:extLst>
          </p:cNvPr>
          <p:cNvSpPr txBox="1"/>
          <p:nvPr/>
        </p:nvSpPr>
        <p:spPr>
          <a:xfrm>
            <a:off x="10473802" y="3626952"/>
            <a:ext cx="1299945" cy="369332"/>
          </a:xfrm>
          <a:prstGeom prst="rect">
            <a:avLst/>
          </a:prstGeom>
          <a:noFill/>
          <a:ln>
            <a:noFill/>
          </a:ln>
        </p:spPr>
        <p:txBody>
          <a:bodyPr wrap="square">
            <a:spAutoFit/>
          </a:bodyPr>
          <a:lstStyle/>
          <a:p>
            <a:r>
              <a:rPr lang="en-US" sz="1800" b="1" dirty="0">
                <a:solidFill>
                  <a:srgbClr val="FF0000"/>
                </a:solidFill>
              </a:rPr>
              <a:t>Min</a:t>
            </a:r>
            <a:r>
              <a:rPr lang="en-US" sz="1800" dirty="0"/>
              <a:t> </a:t>
            </a:r>
            <a:r>
              <a:rPr lang="en-US" dirty="0"/>
              <a:t>takes 2</a:t>
            </a:r>
          </a:p>
        </p:txBody>
      </p:sp>
      <p:sp>
        <p:nvSpPr>
          <p:cNvPr id="20" name="TextBox 19">
            <a:extLst>
              <a:ext uri="{FF2B5EF4-FFF2-40B4-BE49-F238E27FC236}">
                <a16:creationId xmlns:a16="http://schemas.microsoft.com/office/drawing/2014/main" id="{1187BE86-F281-442C-4E69-61FECF8C1A37}"/>
              </a:ext>
            </a:extLst>
          </p:cNvPr>
          <p:cNvSpPr txBox="1"/>
          <p:nvPr/>
        </p:nvSpPr>
        <p:spPr>
          <a:xfrm>
            <a:off x="9476088" y="4161785"/>
            <a:ext cx="1099037" cy="369332"/>
          </a:xfrm>
          <a:prstGeom prst="rect">
            <a:avLst/>
          </a:prstGeom>
          <a:noFill/>
          <a:ln>
            <a:noFill/>
          </a:ln>
        </p:spPr>
        <p:txBody>
          <a:bodyPr wrap="square">
            <a:spAutoFit/>
          </a:bodyPr>
          <a:lstStyle/>
          <a:p>
            <a:r>
              <a:rPr lang="en-US" sz="1800" dirty="0">
                <a:latin typeface="Consolas" panose="020B0609020204030204" pitchFamily="49" charset="0"/>
              </a:rPr>
              <a:t>| , </a:t>
            </a:r>
            <a:endParaRPr lang="en-US" dirty="0"/>
          </a:p>
        </p:txBody>
      </p:sp>
      <p:sp>
        <p:nvSpPr>
          <p:cNvPr id="21" name="TextBox 20">
            <a:extLst>
              <a:ext uri="{FF2B5EF4-FFF2-40B4-BE49-F238E27FC236}">
                <a16:creationId xmlns:a16="http://schemas.microsoft.com/office/drawing/2014/main" id="{2FCDE447-9A3E-A407-70B3-007F5722A75E}"/>
              </a:ext>
            </a:extLst>
          </p:cNvPr>
          <p:cNvSpPr txBox="1"/>
          <p:nvPr/>
        </p:nvSpPr>
        <p:spPr>
          <a:xfrm>
            <a:off x="10473802" y="4568221"/>
            <a:ext cx="1532879" cy="369332"/>
          </a:xfrm>
          <a:prstGeom prst="rect">
            <a:avLst/>
          </a:prstGeom>
          <a:noFill/>
          <a:ln>
            <a:noFill/>
          </a:ln>
        </p:spPr>
        <p:txBody>
          <a:bodyPr wrap="square">
            <a:spAutoFit/>
          </a:bodyPr>
          <a:lstStyle/>
          <a:p>
            <a:r>
              <a:rPr lang="en-US" sz="1800" b="1" dirty="0">
                <a:solidFill>
                  <a:srgbClr val="1306BA"/>
                </a:solidFill>
              </a:rPr>
              <a:t>M</a:t>
            </a:r>
            <a:r>
              <a:rPr lang="en-US" b="1" dirty="0">
                <a:solidFill>
                  <a:srgbClr val="1306BA"/>
                </a:solidFill>
              </a:rPr>
              <a:t>ax</a:t>
            </a:r>
            <a:r>
              <a:rPr lang="en-US" sz="1800" dirty="0"/>
              <a:t> </a:t>
            </a:r>
            <a:r>
              <a:rPr lang="en-US" dirty="0"/>
              <a:t>takes last</a:t>
            </a:r>
          </a:p>
        </p:txBody>
      </p:sp>
      <p:sp>
        <p:nvSpPr>
          <p:cNvPr id="22" name="TextBox 21">
            <a:extLst>
              <a:ext uri="{FF2B5EF4-FFF2-40B4-BE49-F238E27FC236}">
                <a16:creationId xmlns:a16="http://schemas.microsoft.com/office/drawing/2014/main" id="{D49D54ED-FC35-2CC8-DD83-1E87CDCBFD8E}"/>
              </a:ext>
            </a:extLst>
          </p:cNvPr>
          <p:cNvSpPr txBox="1"/>
          <p:nvPr/>
        </p:nvSpPr>
        <p:spPr>
          <a:xfrm>
            <a:off x="9628488" y="5141279"/>
            <a:ext cx="707639" cy="369332"/>
          </a:xfrm>
          <a:prstGeom prst="rect">
            <a:avLst/>
          </a:prstGeom>
          <a:noFill/>
          <a:ln>
            <a:noFill/>
          </a:ln>
        </p:spPr>
        <p:txBody>
          <a:bodyPr wrap="square">
            <a:spAutoFit/>
          </a:bodyPr>
          <a:lstStyle/>
          <a:p>
            <a:r>
              <a:rPr lang="en-US" sz="1800" dirty="0">
                <a:latin typeface="Consolas" panose="020B0609020204030204" pitchFamily="49" charset="0"/>
              </a:rPr>
              <a:t> , </a:t>
            </a: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006E09-0ED7-8A71-9916-C9E6922D77E2}"/>
                  </a:ext>
                </a:extLst>
              </p:cNvPr>
              <p:cNvSpPr txBox="1"/>
              <p:nvPr/>
            </p:nvSpPr>
            <p:spPr>
              <a:xfrm>
                <a:off x="9021606" y="5751441"/>
                <a:ext cx="1921402" cy="369332"/>
              </a:xfrm>
              <a:prstGeom prst="rect">
                <a:avLst/>
              </a:prstGeom>
              <a:noFill/>
              <a:ln>
                <a:noFill/>
              </a:ln>
            </p:spPr>
            <p:txBody>
              <a:bodyPr wrap="square">
                <a:spAutoFit/>
              </a:bodyPr>
              <a:lstStyle/>
              <a:p>
                <a:r>
                  <a:rPr lang="en-US" sz="1800" b="1" dirty="0">
                    <a:solidFill>
                      <a:srgbClr val="1306BA"/>
                    </a:solidFill>
                  </a:rPr>
                  <a:t>M</a:t>
                </a:r>
                <a:r>
                  <a:rPr lang="en-US" b="1" dirty="0">
                    <a:solidFill>
                      <a:srgbClr val="1306BA"/>
                    </a:solidFill>
                  </a:rPr>
                  <a:t>ax</a:t>
                </a:r>
                <a:r>
                  <a:rPr lang="en-US" i="1" dirty="0"/>
                  <a:t>-score </a:t>
                </a:r>
                <a14:m>
                  <m:oMath xmlns:m="http://schemas.openxmlformats.org/officeDocument/2006/math">
                    <m:r>
                      <a:rPr lang="en-US" i="1" dirty="0" smtClean="0">
                        <a:latin typeface="Cambria Math" panose="02040503050406030204" pitchFamily="18" charset="0"/>
                      </a:rPr>
                      <m:t>:= −1</m:t>
                    </m:r>
                  </m:oMath>
                </a14:m>
                <a:endParaRPr lang="en-US" dirty="0"/>
              </a:p>
            </p:txBody>
          </p:sp>
        </mc:Choice>
        <mc:Fallback xmlns="">
          <p:sp>
            <p:nvSpPr>
              <p:cNvPr id="23" name="TextBox 22">
                <a:extLst>
                  <a:ext uri="{FF2B5EF4-FFF2-40B4-BE49-F238E27FC236}">
                    <a16:creationId xmlns:a16="http://schemas.microsoft.com/office/drawing/2014/main" id="{21006E09-0ED7-8A71-9916-C9E6922D77E2}"/>
                  </a:ext>
                </a:extLst>
              </p:cNvPr>
              <p:cNvSpPr txBox="1">
                <a:spLocks noRot="1" noChangeAspect="1" noMove="1" noResize="1" noEditPoints="1" noAdjustHandles="1" noChangeArrowheads="1" noChangeShapeType="1" noTextEdit="1"/>
              </p:cNvSpPr>
              <p:nvPr/>
            </p:nvSpPr>
            <p:spPr>
              <a:xfrm>
                <a:off x="9021606" y="5751441"/>
                <a:ext cx="1921402" cy="369332"/>
              </a:xfrm>
              <a:prstGeom prst="rect">
                <a:avLst/>
              </a:prstGeom>
              <a:blipFill>
                <a:blip r:embed="rId3"/>
                <a:stretch>
                  <a:fillRect l="-2857" t="-8197" b="-24590"/>
                </a:stretch>
              </a:blipFill>
              <a:ln>
                <a:no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E6006E21-DB37-5F91-4615-6A8CDF88E6BA}"/>
              </a:ext>
            </a:extLst>
          </p:cNvPr>
          <p:cNvSpPr txBox="1"/>
          <p:nvPr/>
        </p:nvSpPr>
        <p:spPr>
          <a:xfrm>
            <a:off x="9476088" y="1082899"/>
            <a:ext cx="1764154" cy="707886"/>
          </a:xfrm>
          <a:prstGeom prst="rect">
            <a:avLst/>
          </a:prstGeom>
          <a:noFill/>
          <a:ln>
            <a:noFill/>
          </a:ln>
        </p:spPr>
        <p:txBody>
          <a:bodyPr wrap="square">
            <a:spAutoFit/>
          </a:bodyPr>
          <a:lstStyle/>
          <a:p>
            <a:pPr marL="0" lvl="0" indent="0" algn="ctr">
              <a:buNone/>
            </a:pPr>
            <a:r>
              <a:rPr lang="en-US" sz="2000" b="1" dirty="0"/>
              <a:t>Sample Playthrough</a:t>
            </a:r>
            <a:endParaRPr lang="en-US" sz="2000" dirty="0"/>
          </a:p>
        </p:txBody>
      </p:sp>
    </p:spTree>
    <p:extLst>
      <p:ext uri="{BB962C8B-B14F-4D97-AF65-F5344CB8AC3E}">
        <p14:creationId xmlns:p14="http://schemas.microsoft.com/office/powerpoint/2010/main" val="16633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20" grpId="0"/>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0C5C4-67E1-6BC0-22EE-ABD28F3C028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AFDF1868-8867-4D41-4C2C-0B183E6174BF}"/>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r>
              <a:rPr lang="en-US" sz="3600" b="0" i="0" dirty="0">
                <a:latin typeface="+mj-lt"/>
              </a:rPr>
              <a:t>2-Nim Game Tree</a:t>
            </a:r>
            <a:endParaRPr lang="en-US" sz="3600" dirty="0"/>
          </a:p>
        </p:txBody>
      </p:sp>
      <p:sp>
        <p:nvSpPr>
          <p:cNvPr id="2" name="TextBox 1">
            <a:extLst>
              <a:ext uri="{FF2B5EF4-FFF2-40B4-BE49-F238E27FC236}">
                <a16:creationId xmlns:a16="http://schemas.microsoft.com/office/drawing/2014/main" id="{5C93C18D-2B9C-F0B6-9A30-60E8B96A882F}"/>
              </a:ext>
            </a:extLst>
          </p:cNvPr>
          <p:cNvSpPr txBox="1"/>
          <p:nvPr/>
        </p:nvSpPr>
        <p:spPr>
          <a:xfrm>
            <a:off x="5859358" y="770434"/>
            <a:ext cx="1099037" cy="369332"/>
          </a:xfrm>
          <a:prstGeom prst="rect">
            <a:avLst/>
          </a:prstGeom>
          <a:noFill/>
          <a:ln>
            <a:noFill/>
          </a:ln>
        </p:spPr>
        <p:txBody>
          <a:bodyPr wrap="square">
            <a:spAutoFit/>
          </a:bodyPr>
          <a:lstStyle/>
          <a:p>
            <a:r>
              <a:rPr lang="en-US" sz="1800" dirty="0">
                <a:latin typeface="Consolas" panose="020B0609020204030204" pitchFamily="49" charset="0"/>
              </a:rPr>
              <a:t>|| , ||	</a:t>
            </a:r>
            <a:endParaRPr lang="en-US" dirty="0"/>
          </a:p>
        </p:txBody>
      </p:sp>
      <p:sp>
        <p:nvSpPr>
          <p:cNvPr id="3" name="TextBox 2">
            <a:extLst>
              <a:ext uri="{FF2B5EF4-FFF2-40B4-BE49-F238E27FC236}">
                <a16:creationId xmlns:a16="http://schemas.microsoft.com/office/drawing/2014/main" id="{A7E98BC3-CAB3-38FC-FE6D-54AAF3247E52}"/>
              </a:ext>
            </a:extLst>
          </p:cNvPr>
          <p:cNvSpPr txBox="1"/>
          <p:nvPr/>
        </p:nvSpPr>
        <p:spPr>
          <a:xfrm>
            <a:off x="6887323" y="770434"/>
            <a:ext cx="681878" cy="369332"/>
          </a:xfrm>
          <a:prstGeom prst="rect">
            <a:avLst/>
          </a:prstGeom>
          <a:noFill/>
          <a:ln>
            <a:noFill/>
          </a:ln>
        </p:spPr>
        <p:txBody>
          <a:bodyPr wrap="square">
            <a:spAutoFit/>
          </a:bodyPr>
          <a:lstStyle/>
          <a:p>
            <a:r>
              <a:rPr lang="en-US" sz="1800" b="1" dirty="0">
                <a:solidFill>
                  <a:srgbClr val="1306BA"/>
                </a:solidFill>
              </a:rPr>
              <a:t>Max</a:t>
            </a:r>
            <a:endParaRPr lang="en-US"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B4E6DE3-4063-2E9F-7A0B-09662DBCF000}"/>
                  </a:ext>
                </a:extLst>
              </p:cNvPr>
              <p:cNvSpPr txBox="1"/>
              <p:nvPr/>
            </p:nvSpPr>
            <p:spPr>
              <a:xfrm>
                <a:off x="9694223" y="3289037"/>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m:t>
                      </m:r>
                      <m:r>
                        <a:rPr lang="en-US"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26" name="TextBox 25">
                <a:extLst>
                  <a:ext uri="{FF2B5EF4-FFF2-40B4-BE49-F238E27FC236}">
                    <a16:creationId xmlns:a16="http://schemas.microsoft.com/office/drawing/2014/main" id="{2B4E6DE3-4063-2E9F-7A0B-09662DBCF000}"/>
                  </a:ext>
                </a:extLst>
              </p:cNvPr>
              <p:cNvSpPr txBox="1">
                <a:spLocks noRot="1" noChangeAspect="1" noMove="1" noResize="1" noEditPoints="1" noAdjustHandles="1" noChangeArrowheads="1" noChangeShapeType="1" noTextEdit="1"/>
              </p:cNvSpPr>
              <p:nvPr/>
            </p:nvSpPr>
            <p:spPr>
              <a:xfrm>
                <a:off x="9694223" y="3289037"/>
                <a:ext cx="796239" cy="369332"/>
              </a:xfrm>
              <a:prstGeom prst="rect">
                <a:avLst/>
              </a:prstGeom>
              <a:blipFill>
                <a:blip r:embed="rId2"/>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5D22E4BE-10DD-83A5-48F9-531BF4B55195}"/>
              </a:ext>
            </a:extLst>
          </p:cNvPr>
          <p:cNvSpPr txBox="1"/>
          <p:nvPr/>
        </p:nvSpPr>
        <p:spPr>
          <a:xfrm>
            <a:off x="4152669" y="1746003"/>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 |</a:t>
            </a:r>
            <a:endParaRPr lang="en-US" dirty="0"/>
          </a:p>
        </p:txBody>
      </p:sp>
      <p:sp>
        <p:nvSpPr>
          <p:cNvPr id="29" name="TextBox 28">
            <a:extLst>
              <a:ext uri="{FF2B5EF4-FFF2-40B4-BE49-F238E27FC236}">
                <a16:creationId xmlns:a16="http://schemas.microsoft.com/office/drawing/2014/main" id="{E16D32CA-B7C2-369B-A751-40D86D1E9287}"/>
              </a:ext>
            </a:extLst>
          </p:cNvPr>
          <p:cNvSpPr txBox="1"/>
          <p:nvPr/>
        </p:nvSpPr>
        <p:spPr>
          <a:xfrm>
            <a:off x="5023285" y="1746003"/>
            <a:ext cx="681878" cy="369332"/>
          </a:xfrm>
          <a:prstGeom prst="rect">
            <a:avLst/>
          </a:prstGeom>
          <a:noFill/>
          <a:ln>
            <a:noFill/>
          </a:ln>
        </p:spPr>
        <p:txBody>
          <a:bodyPr wrap="square">
            <a:spAutoFit/>
          </a:bodyPr>
          <a:lstStyle/>
          <a:p>
            <a:r>
              <a:rPr lang="en-US" sz="1800" b="1" dirty="0">
                <a:solidFill>
                  <a:srgbClr val="FF0000"/>
                </a:solidFill>
              </a:rPr>
              <a:t>Min</a:t>
            </a:r>
            <a:endParaRPr lang="en-US" dirty="0">
              <a:solidFill>
                <a:srgbClr val="FF0000"/>
              </a:solidFill>
            </a:endParaRPr>
          </a:p>
        </p:txBody>
      </p:sp>
      <p:sp>
        <p:nvSpPr>
          <p:cNvPr id="30" name="TextBox 29">
            <a:extLst>
              <a:ext uri="{FF2B5EF4-FFF2-40B4-BE49-F238E27FC236}">
                <a16:creationId xmlns:a16="http://schemas.microsoft.com/office/drawing/2014/main" id="{B2CF78DA-0297-9BE9-5300-CD94E84097EC}"/>
              </a:ext>
            </a:extLst>
          </p:cNvPr>
          <p:cNvSpPr txBox="1"/>
          <p:nvPr/>
        </p:nvSpPr>
        <p:spPr>
          <a:xfrm>
            <a:off x="7322589" y="1746003"/>
            <a:ext cx="941688" cy="369332"/>
          </a:xfrm>
          <a:prstGeom prst="rect">
            <a:avLst/>
          </a:prstGeom>
          <a:noFill/>
          <a:ln>
            <a:noFill/>
          </a:ln>
        </p:spPr>
        <p:txBody>
          <a:bodyPr wrap="square">
            <a:spAutoFit/>
          </a:bodyPr>
          <a:lstStyle/>
          <a:p>
            <a:r>
              <a:rPr lang="en-US" sz="1800" dirty="0">
                <a:latin typeface="Consolas" panose="020B0609020204030204" pitchFamily="49" charset="0"/>
              </a:rPr>
              <a:t> , ||</a:t>
            </a:r>
            <a:endParaRPr lang="en-US" dirty="0"/>
          </a:p>
        </p:txBody>
      </p:sp>
      <p:sp>
        <p:nvSpPr>
          <p:cNvPr id="31" name="TextBox 30">
            <a:extLst>
              <a:ext uri="{FF2B5EF4-FFF2-40B4-BE49-F238E27FC236}">
                <a16:creationId xmlns:a16="http://schemas.microsoft.com/office/drawing/2014/main" id="{51DE00DE-5DEA-8FD0-492E-F8A4AECF428A}"/>
              </a:ext>
            </a:extLst>
          </p:cNvPr>
          <p:cNvSpPr txBox="1"/>
          <p:nvPr/>
        </p:nvSpPr>
        <p:spPr>
          <a:xfrm>
            <a:off x="8193205" y="1746003"/>
            <a:ext cx="681878" cy="369332"/>
          </a:xfrm>
          <a:prstGeom prst="rect">
            <a:avLst/>
          </a:prstGeom>
          <a:noFill/>
          <a:ln>
            <a:noFill/>
          </a:ln>
        </p:spPr>
        <p:txBody>
          <a:bodyPr wrap="square">
            <a:spAutoFit/>
          </a:bodyPr>
          <a:lstStyle/>
          <a:p>
            <a:r>
              <a:rPr lang="en-US" sz="1800" b="1" dirty="0">
                <a:solidFill>
                  <a:srgbClr val="FF0000"/>
                </a:solidFill>
              </a:rPr>
              <a:t>Min</a:t>
            </a:r>
            <a:endParaRPr lang="en-US" dirty="0">
              <a:solidFill>
                <a:srgbClr val="FF0000"/>
              </a:solidFill>
            </a:endParaRPr>
          </a:p>
        </p:txBody>
      </p:sp>
      <p:sp>
        <p:nvSpPr>
          <p:cNvPr id="32" name="TextBox 31">
            <a:extLst>
              <a:ext uri="{FF2B5EF4-FFF2-40B4-BE49-F238E27FC236}">
                <a16:creationId xmlns:a16="http://schemas.microsoft.com/office/drawing/2014/main" id="{739E7FE0-53F9-C6A0-DB17-AF3328A09ED1}"/>
              </a:ext>
            </a:extLst>
          </p:cNvPr>
          <p:cNvSpPr txBox="1"/>
          <p:nvPr/>
        </p:nvSpPr>
        <p:spPr>
          <a:xfrm>
            <a:off x="2444403" y="1746003"/>
            <a:ext cx="941688" cy="369332"/>
          </a:xfrm>
          <a:prstGeom prst="rect">
            <a:avLst/>
          </a:prstGeom>
          <a:noFill/>
          <a:ln>
            <a:noFill/>
          </a:ln>
        </p:spPr>
        <p:txBody>
          <a:bodyPr wrap="square">
            <a:spAutoFit/>
          </a:bodyPr>
          <a:lstStyle/>
          <a:p>
            <a:r>
              <a:rPr lang="en-US" sz="1800" dirty="0">
                <a:latin typeface="Consolas" panose="020B0609020204030204" pitchFamily="49" charset="0"/>
              </a:rPr>
              <a:t>| , ||</a:t>
            </a:r>
            <a:endParaRPr lang="en-US" dirty="0"/>
          </a:p>
        </p:txBody>
      </p:sp>
      <p:sp>
        <p:nvSpPr>
          <p:cNvPr id="33" name="TextBox 32">
            <a:extLst>
              <a:ext uri="{FF2B5EF4-FFF2-40B4-BE49-F238E27FC236}">
                <a16:creationId xmlns:a16="http://schemas.microsoft.com/office/drawing/2014/main" id="{42C976BF-BD64-AE89-156A-81BC6419AE94}"/>
              </a:ext>
            </a:extLst>
          </p:cNvPr>
          <p:cNvSpPr txBox="1"/>
          <p:nvPr/>
        </p:nvSpPr>
        <p:spPr>
          <a:xfrm>
            <a:off x="3315019" y="1746003"/>
            <a:ext cx="681878" cy="369332"/>
          </a:xfrm>
          <a:prstGeom prst="rect">
            <a:avLst/>
          </a:prstGeom>
          <a:noFill/>
          <a:ln>
            <a:noFill/>
          </a:ln>
        </p:spPr>
        <p:txBody>
          <a:bodyPr wrap="square">
            <a:spAutoFit/>
          </a:bodyPr>
          <a:lstStyle/>
          <a:p>
            <a:r>
              <a:rPr lang="en-US" sz="1800" b="1" dirty="0">
                <a:solidFill>
                  <a:srgbClr val="FF0000"/>
                </a:solidFill>
              </a:rPr>
              <a:t>Min</a:t>
            </a:r>
            <a:endParaRPr lang="en-US" dirty="0">
              <a:solidFill>
                <a:srgbClr val="FF0000"/>
              </a:solidFill>
            </a:endParaRPr>
          </a:p>
        </p:txBody>
      </p:sp>
      <p:sp>
        <p:nvSpPr>
          <p:cNvPr id="34" name="TextBox 33">
            <a:extLst>
              <a:ext uri="{FF2B5EF4-FFF2-40B4-BE49-F238E27FC236}">
                <a16:creationId xmlns:a16="http://schemas.microsoft.com/office/drawing/2014/main" id="{1BDA4B47-4605-1EC5-5EB8-C0A809DF9D3F}"/>
              </a:ext>
            </a:extLst>
          </p:cNvPr>
          <p:cNvSpPr txBox="1"/>
          <p:nvPr/>
        </p:nvSpPr>
        <p:spPr>
          <a:xfrm>
            <a:off x="9216022" y="1746003"/>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 </a:t>
            </a:r>
            <a:endParaRPr lang="en-US" dirty="0"/>
          </a:p>
        </p:txBody>
      </p:sp>
      <p:sp>
        <p:nvSpPr>
          <p:cNvPr id="35" name="TextBox 34">
            <a:extLst>
              <a:ext uri="{FF2B5EF4-FFF2-40B4-BE49-F238E27FC236}">
                <a16:creationId xmlns:a16="http://schemas.microsoft.com/office/drawing/2014/main" id="{6175D6FA-76E2-5A6C-2E5B-3B747A82CD59}"/>
              </a:ext>
            </a:extLst>
          </p:cNvPr>
          <p:cNvSpPr txBox="1"/>
          <p:nvPr/>
        </p:nvSpPr>
        <p:spPr>
          <a:xfrm>
            <a:off x="10086638" y="1746003"/>
            <a:ext cx="681878" cy="369332"/>
          </a:xfrm>
          <a:prstGeom prst="rect">
            <a:avLst/>
          </a:prstGeom>
          <a:noFill/>
          <a:ln>
            <a:noFill/>
          </a:ln>
        </p:spPr>
        <p:txBody>
          <a:bodyPr wrap="square">
            <a:spAutoFit/>
          </a:bodyPr>
          <a:lstStyle/>
          <a:p>
            <a:r>
              <a:rPr lang="en-US" sz="1800" b="1" dirty="0">
                <a:solidFill>
                  <a:srgbClr val="FF0000"/>
                </a:solidFill>
              </a:rPr>
              <a:t>Min</a:t>
            </a:r>
            <a:endParaRPr lang="en-US" dirty="0">
              <a:solidFill>
                <a:srgbClr val="FF0000"/>
              </a:solidFill>
            </a:endParaRPr>
          </a:p>
        </p:txBody>
      </p:sp>
      <p:sp>
        <p:nvSpPr>
          <p:cNvPr id="36" name="Rectangle 35">
            <a:extLst>
              <a:ext uri="{FF2B5EF4-FFF2-40B4-BE49-F238E27FC236}">
                <a16:creationId xmlns:a16="http://schemas.microsoft.com/office/drawing/2014/main" id="{D08B565B-C825-F019-673F-2FA531FBEEEE}"/>
              </a:ext>
            </a:extLst>
          </p:cNvPr>
          <p:cNvSpPr/>
          <p:nvPr/>
        </p:nvSpPr>
        <p:spPr>
          <a:xfrm>
            <a:off x="2444403" y="1680984"/>
            <a:ext cx="3357593" cy="507077"/>
          </a:xfrm>
          <a:prstGeom prst="rect">
            <a:avLst/>
          </a:prstGeom>
          <a:noFill/>
          <a:ln w="1270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8C18740-30C2-5E08-AC68-E7F72822441D}"/>
              </a:ext>
            </a:extLst>
          </p:cNvPr>
          <p:cNvSpPr/>
          <p:nvPr/>
        </p:nvSpPr>
        <p:spPr>
          <a:xfrm>
            <a:off x="808182" y="1709272"/>
            <a:ext cx="1308505" cy="406063"/>
          </a:xfrm>
          <a:prstGeom prst="rect">
            <a:avLst/>
          </a:prstGeom>
          <a:noFill/>
          <a:ln w="1270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Symmetries</a:t>
            </a:r>
          </a:p>
        </p:txBody>
      </p:sp>
      <p:sp>
        <p:nvSpPr>
          <p:cNvPr id="38" name="Rectangle 37">
            <a:extLst>
              <a:ext uri="{FF2B5EF4-FFF2-40B4-BE49-F238E27FC236}">
                <a16:creationId xmlns:a16="http://schemas.microsoft.com/office/drawing/2014/main" id="{BC169AA6-F0DB-DEFA-CB9B-BFE2D5281D5F}"/>
              </a:ext>
            </a:extLst>
          </p:cNvPr>
          <p:cNvSpPr/>
          <p:nvPr/>
        </p:nvSpPr>
        <p:spPr>
          <a:xfrm>
            <a:off x="7410923" y="1680984"/>
            <a:ext cx="3357593" cy="507077"/>
          </a:xfrm>
          <a:prstGeom prst="rect">
            <a:avLst/>
          </a:prstGeom>
          <a:noFill/>
          <a:ln w="1270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9" name="TextBox 38">
            <a:extLst>
              <a:ext uri="{FF2B5EF4-FFF2-40B4-BE49-F238E27FC236}">
                <a16:creationId xmlns:a16="http://schemas.microsoft.com/office/drawing/2014/main" id="{100707D3-7F77-C3E9-41C6-B624BFF63E7B}"/>
              </a:ext>
            </a:extLst>
          </p:cNvPr>
          <p:cNvSpPr txBox="1"/>
          <p:nvPr/>
        </p:nvSpPr>
        <p:spPr>
          <a:xfrm>
            <a:off x="8786553" y="6029329"/>
            <a:ext cx="3145137" cy="646331"/>
          </a:xfrm>
          <a:prstGeom prst="rect">
            <a:avLst/>
          </a:prstGeom>
          <a:noFill/>
          <a:ln>
            <a:noFill/>
          </a:ln>
        </p:spPr>
        <p:txBody>
          <a:bodyPr wrap="square">
            <a:spAutoFit/>
          </a:bodyPr>
          <a:lstStyle/>
          <a:p>
            <a:r>
              <a:rPr lang="en-US" sz="1800" b="1" dirty="0">
                <a:solidFill>
                  <a:srgbClr val="1306BA"/>
                </a:solidFill>
              </a:rPr>
              <a:t>Max</a:t>
            </a:r>
            <a:r>
              <a:rPr lang="en-US" sz="1800" dirty="0"/>
              <a:t> wants the largest score.</a:t>
            </a:r>
          </a:p>
          <a:p>
            <a:r>
              <a:rPr lang="en-US" sz="1800" b="1" dirty="0">
                <a:solidFill>
                  <a:srgbClr val="FF0000"/>
                </a:solidFill>
              </a:rPr>
              <a:t>Min</a:t>
            </a:r>
            <a:r>
              <a:rPr lang="en-US" sz="1800" dirty="0"/>
              <a:t> ‘</a:t>
            </a:r>
            <a:r>
              <a:rPr lang="en-US" dirty="0"/>
              <a:t>wants’ the smallest score.</a:t>
            </a:r>
          </a:p>
        </p:txBody>
      </p:sp>
      <p:sp>
        <p:nvSpPr>
          <p:cNvPr id="40" name="TextBox 39">
            <a:extLst>
              <a:ext uri="{FF2B5EF4-FFF2-40B4-BE49-F238E27FC236}">
                <a16:creationId xmlns:a16="http://schemas.microsoft.com/office/drawing/2014/main" id="{E95580A8-58FD-CE1A-F2F2-26F39D1DBF71}"/>
              </a:ext>
            </a:extLst>
          </p:cNvPr>
          <p:cNvSpPr txBox="1"/>
          <p:nvPr/>
        </p:nvSpPr>
        <p:spPr>
          <a:xfrm>
            <a:off x="2606502" y="2919705"/>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 </a:t>
            </a:r>
            <a:endParaRPr lang="en-US" dirty="0"/>
          </a:p>
        </p:txBody>
      </p:sp>
      <p:sp>
        <p:nvSpPr>
          <p:cNvPr id="41" name="TextBox 40">
            <a:extLst>
              <a:ext uri="{FF2B5EF4-FFF2-40B4-BE49-F238E27FC236}">
                <a16:creationId xmlns:a16="http://schemas.microsoft.com/office/drawing/2014/main" id="{6F75D704-9637-316D-B4CD-D0550CD08482}"/>
              </a:ext>
            </a:extLst>
          </p:cNvPr>
          <p:cNvSpPr txBox="1"/>
          <p:nvPr/>
        </p:nvSpPr>
        <p:spPr>
          <a:xfrm>
            <a:off x="3386091" y="2919705"/>
            <a:ext cx="681878" cy="369332"/>
          </a:xfrm>
          <a:prstGeom prst="rect">
            <a:avLst/>
          </a:prstGeom>
          <a:no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42" name="TextBox 41">
            <a:extLst>
              <a:ext uri="{FF2B5EF4-FFF2-40B4-BE49-F238E27FC236}">
                <a16:creationId xmlns:a16="http://schemas.microsoft.com/office/drawing/2014/main" id="{225E6967-6C5B-9F1D-5FDC-DE4F89CFD3D8}"/>
              </a:ext>
            </a:extLst>
          </p:cNvPr>
          <p:cNvSpPr txBox="1"/>
          <p:nvPr/>
        </p:nvSpPr>
        <p:spPr>
          <a:xfrm>
            <a:off x="4418806" y="2919705"/>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a:t>
            </a:r>
            <a:r>
              <a:rPr lang="en-US" dirty="0">
                <a:latin typeface="Consolas" panose="020B0609020204030204" pitchFamily="49" charset="0"/>
              </a:rPr>
              <a:t>|</a:t>
            </a:r>
            <a:endParaRPr lang="en-US" dirty="0"/>
          </a:p>
        </p:txBody>
      </p:sp>
      <p:sp>
        <p:nvSpPr>
          <p:cNvPr id="43" name="TextBox 42">
            <a:extLst>
              <a:ext uri="{FF2B5EF4-FFF2-40B4-BE49-F238E27FC236}">
                <a16:creationId xmlns:a16="http://schemas.microsoft.com/office/drawing/2014/main" id="{595632F9-C797-0259-BD9A-460E274039AE}"/>
              </a:ext>
            </a:extLst>
          </p:cNvPr>
          <p:cNvSpPr txBox="1"/>
          <p:nvPr/>
        </p:nvSpPr>
        <p:spPr>
          <a:xfrm>
            <a:off x="5067433" y="2919705"/>
            <a:ext cx="681878" cy="369332"/>
          </a:xfrm>
          <a:prstGeom prst="rect">
            <a:avLst/>
          </a:prstGeom>
          <a:no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44" name="TextBox 43">
            <a:extLst>
              <a:ext uri="{FF2B5EF4-FFF2-40B4-BE49-F238E27FC236}">
                <a16:creationId xmlns:a16="http://schemas.microsoft.com/office/drawing/2014/main" id="{701490FA-FCD5-2CD6-73B0-FECC3BD93A53}"/>
              </a:ext>
            </a:extLst>
          </p:cNvPr>
          <p:cNvSpPr txBox="1"/>
          <p:nvPr/>
        </p:nvSpPr>
        <p:spPr>
          <a:xfrm>
            <a:off x="5776771" y="2919705"/>
            <a:ext cx="941688" cy="369332"/>
          </a:xfrm>
          <a:prstGeom prst="rect">
            <a:avLst/>
          </a:prstGeom>
          <a:noFill/>
          <a:ln>
            <a:noFill/>
          </a:ln>
        </p:spPr>
        <p:txBody>
          <a:bodyPr wrap="square">
            <a:spAutoFit/>
          </a:bodyPr>
          <a:lstStyle/>
          <a:p>
            <a:r>
              <a:rPr lang="en-US" dirty="0">
                <a:latin typeface="Consolas" panose="020B0609020204030204" pitchFamily="49" charset="0"/>
              </a:rPr>
              <a:t> </a:t>
            </a:r>
            <a:r>
              <a:rPr lang="en-US" sz="1800" dirty="0">
                <a:latin typeface="Consolas" panose="020B0609020204030204" pitchFamily="49" charset="0"/>
              </a:rPr>
              <a:t>, </a:t>
            </a:r>
            <a:r>
              <a:rPr lang="en-US" dirty="0">
                <a:latin typeface="Consolas" panose="020B0609020204030204" pitchFamily="49" charset="0"/>
              </a:rPr>
              <a:t>|</a:t>
            </a:r>
            <a:endParaRPr lang="en-US" dirty="0"/>
          </a:p>
        </p:txBody>
      </p:sp>
      <p:sp>
        <p:nvSpPr>
          <p:cNvPr id="45" name="TextBox 44">
            <a:extLst>
              <a:ext uri="{FF2B5EF4-FFF2-40B4-BE49-F238E27FC236}">
                <a16:creationId xmlns:a16="http://schemas.microsoft.com/office/drawing/2014/main" id="{A14C887A-EDAC-30FE-9A49-F95E76562ED6}"/>
              </a:ext>
            </a:extLst>
          </p:cNvPr>
          <p:cNvSpPr txBox="1"/>
          <p:nvPr/>
        </p:nvSpPr>
        <p:spPr>
          <a:xfrm>
            <a:off x="6534516" y="2919705"/>
            <a:ext cx="681878" cy="369332"/>
          </a:xfrm>
          <a:prstGeom prst="rect">
            <a:avLst/>
          </a:prstGeom>
          <a:no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46" name="TextBox 45">
            <a:extLst>
              <a:ext uri="{FF2B5EF4-FFF2-40B4-BE49-F238E27FC236}">
                <a16:creationId xmlns:a16="http://schemas.microsoft.com/office/drawing/2014/main" id="{4C59B965-F183-1D66-F242-1870CAF75914}"/>
              </a:ext>
            </a:extLst>
          </p:cNvPr>
          <p:cNvSpPr txBox="1"/>
          <p:nvPr/>
        </p:nvSpPr>
        <p:spPr>
          <a:xfrm>
            <a:off x="7803604" y="2919705"/>
            <a:ext cx="941688" cy="369332"/>
          </a:xfrm>
          <a:prstGeom prst="rect">
            <a:avLst/>
          </a:prstGeom>
          <a:noFill/>
          <a:ln>
            <a:noFill/>
          </a:ln>
        </p:spPr>
        <p:txBody>
          <a:bodyPr wrap="square">
            <a:spAutoFit/>
          </a:bodyPr>
          <a:lstStyle/>
          <a:p>
            <a:r>
              <a:rPr lang="en-US" sz="1800" dirty="0">
                <a:latin typeface="Consolas" panose="020B0609020204030204" pitchFamily="49" charset="0"/>
              </a:rPr>
              <a:t>, </a:t>
            </a:r>
            <a:r>
              <a:rPr lang="en-US" dirty="0">
                <a:latin typeface="Consolas" panose="020B0609020204030204" pitchFamily="49" charset="0"/>
              </a:rPr>
              <a:t>|</a:t>
            </a:r>
            <a:endParaRPr lang="en-US" dirty="0"/>
          </a:p>
        </p:txBody>
      </p:sp>
      <p:sp>
        <p:nvSpPr>
          <p:cNvPr id="47" name="TextBox 46">
            <a:extLst>
              <a:ext uri="{FF2B5EF4-FFF2-40B4-BE49-F238E27FC236}">
                <a16:creationId xmlns:a16="http://schemas.microsoft.com/office/drawing/2014/main" id="{99DDEF26-0A47-544C-4647-689BFE59FA35}"/>
              </a:ext>
            </a:extLst>
          </p:cNvPr>
          <p:cNvSpPr txBox="1"/>
          <p:nvPr/>
        </p:nvSpPr>
        <p:spPr>
          <a:xfrm>
            <a:off x="8452231" y="2919705"/>
            <a:ext cx="681878" cy="369332"/>
          </a:xfrm>
          <a:prstGeom prst="rect">
            <a:avLst/>
          </a:prstGeom>
          <a:no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48" name="TextBox 47">
            <a:extLst>
              <a:ext uri="{FF2B5EF4-FFF2-40B4-BE49-F238E27FC236}">
                <a16:creationId xmlns:a16="http://schemas.microsoft.com/office/drawing/2014/main" id="{F4B7F92D-DDC9-1CD5-BE50-0AF606BADEE4}"/>
              </a:ext>
            </a:extLst>
          </p:cNvPr>
          <p:cNvSpPr txBox="1"/>
          <p:nvPr/>
        </p:nvSpPr>
        <p:spPr>
          <a:xfrm>
            <a:off x="9410430" y="2919705"/>
            <a:ext cx="552871" cy="369332"/>
          </a:xfrm>
          <a:prstGeom prst="rect">
            <a:avLst/>
          </a:prstGeom>
          <a:solidFill>
            <a:srgbClr val="1306BA">
              <a:alpha val="25000"/>
            </a:srgbClr>
          </a:solidFill>
          <a:ln>
            <a:noFill/>
          </a:ln>
        </p:spPr>
        <p:txBody>
          <a:bodyPr wrap="square">
            <a:spAutoFit/>
          </a:bodyPr>
          <a:lstStyle/>
          <a:p>
            <a:r>
              <a:rPr lang="en-US" dirty="0">
                <a:latin typeface="Consolas" panose="020B0609020204030204" pitchFamily="49" charset="0"/>
              </a:rPr>
              <a:t> </a:t>
            </a:r>
            <a:r>
              <a:rPr lang="en-US" sz="1800" dirty="0">
                <a:latin typeface="Consolas" panose="020B0609020204030204" pitchFamily="49" charset="0"/>
              </a:rPr>
              <a:t>,</a:t>
            </a:r>
            <a:endParaRPr lang="en-US" dirty="0"/>
          </a:p>
        </p:txBody>
      </p:sp>
      <p:sp>
        <p:nvSpPr>
          <p:cNvPr id="49" name="TextBox 48">
            <a:extLst>
              <a:ext uri="{FF2B5EF4-FFF2-40B4-BE49-F238E27FC236}">
                <a16:creationId xmlns:a16="http://schemas.microsoft.com/office/drawing/2014/main" id="{00AC1D5E-9258-B5ED-DDF3-F6AC2099B74A}"/>
              </a:ext>
            </a:extLst>
          </p:cNvPr>
          <p:cNvSpPr txBox="1"/>
          <p:nvPr/>
        </p:nvSpPr>
        <p:spPr>
          <a:xfrm>
            <a:off x="9963301" y="2919705"/>
            <a:ext cx="681878" cy="369332"/>
          </a:xfrm>
          <a:prstGeom prst="rect">
            <a:avLst/>
          </a:prstGeom>
          <a:solidFill>
            <a:srgbClr val="1306BA">
              <a:alpha val="25000"/>
            </a:srgbClr>
          </a:solid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52" name="TextBox 51">
            <a:extLst>
              <a:ext uri="{FF2B5EF4-FFF2-40B4-BE49-F238E27FC236}">
                <a16:creationId xmlns:a16="http://schemas.microsoft.com/office/drawing/2014/main" id="{61A96559-5DA4-7F24-05A2-2CCC1BBD0CED}"/>
              </a:ext>
            </a:extLst>
          </p:cNvPr>
          <p:cNvSpPr txBox="1"/>
          <p:nvPr/>
        </p:nvSpPr>
        <p:spPr>
          <a:xfrm>
            <a:off x="533686" y="4011467"/>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 </a:t>
            </a:r>
            <a:endParaRPr lang="en-US" dirty="0"/>
          </a:p>
        </p:txBody>
      </p:sp>
      <p:sp>
        <p:nvSpPr>
          <p:cNvPr id="53" name="TextBox 52">
            <a:extLst>
              <a:ext uri="{FF2B5EF4-FFF2-40B4-BE49-F238E27FC236}">
                <a16:creationId xmlns:a16="http://schemas.microsoft.com/office/drawing/2014/main" id="{7239B321-C36F-86B9-B33D-4C7E2E059068}"/>
              </a:ext>
            </a:extLst>
          </p:cNvPr>
          <p:cNvSpPr txBox="1"/>
          <p:nvPr/>
        </p:nvSpPr>
        <p:spPr>
          <a:xfrm>
            <a:off x="1134435" y="4011467"/>
            <a:ext cx="681878" cy="369332"/>
          </a:xfrm>
          <a:prstGeom prst="rect">
            <a:avLst/>
          </a:prstGeom>
          <a:no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p:sp>
        <p:nvSpPr>
          <p:cNvPr id="64" name="TextBox 63">
            <a:extLst>
              <a:ext uri="{FF2B5EF4-FFF2-40B4-BE49-F238E27FC236}">
                <a16:creationId xmlns:a16="http://schemas.microsoft.com/office/drawing/2014/main" id="{C011866A-253D-AA3B-8BAD-B62D953A87E9}"/>
              </a:ext>
            </a:extLst>
          </p:cNvPr>
          <p:cNvSpPr txBox="1"/>
          <p:nvPr/>
        </p:nvSpPr>
        <p:spPr>
          <a:xfrm>
            <a:off x="2049236" y="4011467"/>
            <a:ext cx="555544" cy="369332"/>
          </a:xfrm>
          <a:prstGeom prst="rect">
            <a:avLst/>
          </a:prstGeom>
          <a:solidFill>
            <a:srgbClr val="FF0000">
              <a:alpha val="25000"/>
            </a:srgbClr>
          </a:solidFill>
          <a:ln>
            <a:noFill/>
          </a:ln>
        </p:spPr>
        <p:txBody>
          <a:bodyPr wrap="square">
            <a:spAutoFit/>
          </a:bodyPr>
          <a:lstStyle/>
          <a:p>
            <a:r>
              <a:rPr lang="en-US" sz="1800" dirty="0">
                <a:latin typeface="Consolas" panose="020B0609020204030204" pitchFamily="49" charset="0"/>
              </a:rPr>
              <a:t> , </a:t>
            </a:r>
            <a:endParaRPr lang="en-US" dirty="0"/>
          </a:p>
        </p:txBody>
      </p:sp>
      <p:sp>
        <p:nvSpPr>
          <p:cNvPr id="65" name="TextBox 64">
            <a:extLst>
              <a:ext uri="{FF2B5EF4-FFF2-40B4-BE49-F238E27FC236}">
                <a16:creationId xmlns:a16="http://schemas.microsoft.com/office/drawing/2014/main" id="{4FFAE7E2-B624-F857-0383-F96B9962794A}"/>
              </a:ext>
            </a:extLst>
          </p:cNvPr>
          <p:cNvSpPr txBox="1"/>
          <p:nvPr/>
        </p:nvSpPr>
        <p:spPr>
          <a:xfrm>
            <a:off x="2604780" y="4011467"/>
            <a:ext cx="681878" cy="369332"/>
          </a:xfrm>
          <a:prstGeom prst="rect">
            <a:avLst/>
          </a:prstGeom>
          <a:solidFill>
            <a:srgbClr val="FF0000">
              <a:alpha val="25000"/>
            </a:srgbClr>
          </a:solid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8BBCD33-4E48-6B0F-69A5-110534267866}"/>
                  </a:ext>
                </a:extLst>
              </p:cNvPr>
              <p:cNvSpPr txBox="1"/>
              <p:nvPr/>
            </p:nvSpPr>
            <p:spPr>
              <a:xfrm>
                <a:off x="2149480" y="4376536"/>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66" name="TextBox 65">
                <a:extLst>
                  <a:ext uri="{FF2B5EF4-FFF2-40B4-BE49-F238E27FC236}">
                    <a16:creationId xmlns:a16="http://schemas.microsoft.com/office/drawing/2014/main" id="{A8BBCD33-4E48-6B0F-69A5-110534267866}"/>
                  </a:ext>
                </a:extLst>
              </p:cNvPr>
              <p:cNvSpPr txBox="1">
                <a:spLocks noRot="1" noChangeAspect="1" noMove="1" noResize="1" noEditPoints="1" noAdjustHandles="1" noChangeArrowheads="1" noChangeShapeType="1" noTextEdit="1"/>
              </p:cNvSpPr>
              <p:nvPr/>
            </p:nvSpPr>
            <p:spPr>
              <a:xfrm>
                <a:off x="2149480" y="4376536"/>
                <a:ext cx="796239" cy="369332"/>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BA180C0-B655-5A95-CE7B-1E21A5DCF91C}"/>
                  </a:ext>
                </a:extLst>
              </p:cNvPr>
              <p:cNvSpPr txBox="1"/>
              <p:nvPr/>
            </p:nvSpPr>
            <p:spPr>
              <a:xfrm>
                <a:off x="1000569" y="5522669"/>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m:t>
                      </m:r>
                      <m:r>
                        <a:rPr lang="en-US"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70" name="TextBox 69">
                <a:extLst>
                  <a:ext uri="{FF2B5EF4-FFF2-40B4-BE49-F238E27FC236}">
                    <a16:creationId xmlns:a16="http://schemas.microsoft.com/office/drawing/2014/main" id="{CBA180C0-B655-5A95-CE7B-1E21A5DCF91C}"/>
                  </a:ext>
                </a:extLst>
              </p:cNvPr>
              <p:cNvSpPr txBox="1">
                <a:spLocks noRot="1" noChangeAspect="1" noMove="1" noResize="1" noEditPoints="1" noAdjustHandles="1" noChangeArrowheads="1" noChangeShapeType="1" noTextEdit="1"/>
              </p:cNvSpPr>
              <p:nvPr/>
            </p:nvSpPr>
            <p:spPr>
              <a:xfrm>
                <a:off x="1000569" y="5522669"/>
                <a:ext cx="796239" cy="369332"/>
              </a:xfrm>
              <a:prstGeom prst="rect">
                <a:avLst/>
              </a:prstGeom>
              <a:blipFill>
                <a:blip r:embed="rId4"/>
                <a:stretch>
                  <a:fillRect/>
                </a:stretch>
              </a:blipFill>
              <a:ln>
                <a:noFill/>
              </a:ln>
            </p:spPr>
            <p:txBody>
              <a:bodyPr/>
              <a:lstStyle/>
              <a:p>
                <a:r>
                  <a:rPr lang="en-US">
                    <a:noFill/>
                  </a:rPr>
                  <a:t> </a:t>
                </a:r>
              </a:p>
            </p:txBody>
          </p:sp>
        </mc:Fallback>
      </mc:AlternateContent>
      <p:sp>
        <p:nvSpPr>
          <p:cNvPr id="71" name="TextBox 70">
            <a:extLst>
              <a:ext uri="{FF2B5EF4-FFF2-40B4-BE49-F238E27FC236}">
                <a16:creationId xmlns:a16="http://schemas.microsoft.com/office/drawing/2014/main" id="{6C349C81-EA7F-3948-1B16-5012664A5BCF}"/>
              </a:ext>
            </a:extLst>
          </p:cNvPr>
          <p:cNvSpPr txBox="1"/>
          <p:nvPr/>
        </p:nvSpPr>
        <p:spPr>
          <a:xfrm>
            <a:off x="716776" y="5153337"/>
            <a:ext cx="552871" cy="369332"/>
          </a:xfrm>
          <a:prstGeom prst="rect">
            <a:avLst/>
          </a:prstGeom>
          <a:solidFill>
            <a:srgbClr val="1306BA">
              <a:alpha val="25000"/>
            </a:srgbClr>
          </a:solidFill>
          <a:ln>
            <a:noFill/>
          </a:ln>
        </p:spPr>
        <p:txBody>
          <a:bodyPr wrap="square">
            <a:spAutoFit/>
          </a:bodyPr>
          <a:lstStyle/>
          <a:p>
            <a:r>
              <a:rPr lang="en-US" dirty="0">
                <a:latin typeface="Consolas" panose="020B0609020204030204" pitchFamily="49" charset="0"/>
              </a:rPr>
              <a:t> </a:t>
            </a:r>
            <a:r>
              <a:rPr lang="en-US" sz="1800" dirty="0">
                <a:latin typeface="Consolas" panose="020B0609020204030204" pitchFamily="49" charset="0"/>
              </a:rPr>
              <a:t>,</a:t>
            </a:r>
            <a:endParaRPr lang="en-US" dirty="0"/>
          </a:p>
        </p:txBody>
      </p:sp>
      <p:sp>
        <p:nvSpPr>
          <p:cNvPr id="72" name="TextBox 71">
            <a:extLst>
              <a:ext uri="{FF2B5EF4-FFF2-40B4-BE49-F238E27FC236}">
                <a16:creationId xmlns:a16="http://schemas.microsoft.com/office/drawing/2014/main" id="{3250B4DA-06FF-C9D6-F52D-36C1ED131CF1}"/>
              </a:ext>
            </a:extLst>
          </p:cNvPr>
          <p:cNvSpPr txBox="1"/>
          <p:nvPr/>
        </p:nvSpPr>
        <p:spPr>
          <a:xfrm>
            <a:off x="1269647" y="5153337"/>
            <a:ext cx="681878" cy="369332"/>
          </a:xfrm>
          <a:prstGeom prst="rect">
            <a:avLst/>
          </a:prstGeom>
          <a:solidFill>
            <a:srgbClr val="1306BA">
              <a:alpha val="25000"/>
            </a:srgbClr>
          </a:solid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73" name="TextBox 72">
            <a:extLst>
              <a:ext uri="{FF2B5EF4-FFF2-40B4-BE49-F238E27FC236}">
                <a16:creationId xmlns:a16="http://schemas.microsoft.com/office/drawing/2014/main" id="{38F042CC-AEC4-6436-BA8A-25F719CB3DAF}"/>
              </a:ext>
            </a:extLst>
          </p:cNvPr>
          <p:cNvSpPr txBox="1"/>
          <p:nvPr/>
        </p:nvSpPr>
        <p:spPr>
          <a:xfrm>
            <a:off x="8249581" y="4011467"/>
            <a:ext cx="555544" cy="369332"/>
          </a:xfrm>
          <a:prstGeom prst="rect">
            <a:avLst/>
          </a:prstGeom>
          <a:solidFill>
            <a:srgbClr val="FF0000">
              <a:alpha val="25000"/>
            </a:srgbClr>
          </a:solidFill>
          <a:ln>
            <a:noFill/>
          </a:ln>
        </p:spPr>
        <p:txBody>
          <a:bodyPr wrap="square">
            <a:spAutoFit/>
          </a:bodyPr>
          <a:lstStyle/>
          <a:p>
            <a:r>
              <a:rPr lang="en-US" sz="1800" dirty="0">
                <a:latin typeface="Consolas" panose="020B0609020204030204" pitchFamily="49" charset="0"/>
              </a:rPr>
              <a:t> , </a:t>
            </a:r>
            <a:endParaRPr lang="en-US" dirty="0"/>
          </a:p>
        </p:txBody>
      </p:sp>
      <p:sp>
        <p:nvSpPr>
          <p:cNvPr id="74" name="TextBox 73">
            <a:extLst>
              <a:ext uri="{FF2B5EF4-FFF2-40B4-BE49-F238E27FC236}">
                <a16:creationId xmlns:a16="http://schemas.microsoft.com/office/drawing/2014/main" id="{A33DF8C8-3F73-0D10-285E-BBEB60BE1840}"/>
              </a:ext>
            </a:extLst>
          </p:cNvPr>
          <p:cNvSpPr txBox="1"/>
          <p:nvPr/>
        </p:nvSpPr>
        <p:spPr>
          <a:xfrm>
            <a:off x="8805125" y="4011467"/>
            <a:ext cx="681878" cy="369332"/>
          </a:xfrm>
          <a:prstGeom prst="rect">
            <a:avLst/>
          </a:prstGeom>
          <a:solidFill>
            <a:srgbClr val="FF0000">
              <a:alpha val="25000"/>
            </a:srgbClr>
          </a:solid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98A1825-F768-E2E9-0A1A-713263FE3773}"/>
                  </a:ext>
                </a:extLst>
              </p:cNvPr>
              <p:cNvSpPr txBox="1"/>
              <p:nvPr/>
            </p:nvSpPr>
            <p:spPr>
              <a:xfrm>
                <a:off x="8349825" y="4376536"/>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75" name="TextBox 74">
                <a:extLst>
                  <a:ext uri="{FF2B5EF4-FFF2-40B4-BE49-F238E27FC236}">
                    <a16:creationId xmlns:a16="http://schemas.microsoft.com/office/drawing/2014/main" id="{B98A1825-F768-E2E9-0A1A-713263FE3773}"/>
                  </a:ext>
                </a:extLst>
              </p:cNvPr>
              <p:cNvSpPr txBox="1">
                <a:spLocks noRot="1" noChangeAspect="1" noMove="1" noResize="1" noEditPoints="1" noAdjustHandles="1" noChangeArrowheads="1" noChangeShapeType="1" noTextEdit="1"/>
              </p:cNvSpPr>
              <p:nvPr/>
            </p:nvSpPr>
            <p:spPr>
              <a:xfrm>
                <a:off x="8349825" y="4376536"/>
                <a:ext cx="796239" cy="369332"/>
              </a:xfrm>
              <a:prstGeom prst="rect">
                <a:avLst/>
              </a:prstGeom>
              <a:blipFill>
                <a:blip r:embed="rId5"/>
                <a:stretch>
                  <a:fillRect/>
                </a:stretch>
              </a:blipFill>
              <a:ln>
                <a:noFill/>
              </a:ln>
            </p:spPr>
            <p:txBody>
              <a:bodyPr/>
              <a:lstStyle/>
              <a:p>
                <a:r>
                  <a:rPr lang="en-US">
                    <a:noFill/>
                  </a:rPr>
                  <a:t> </a:t>
                </a:r>
              </a:p>
            </p:txBody>
          </p:sp>
        </mc:Fallback>
      </mc:AlternateContent>
      <p:sp>
        <p:nvSpPr>
          <p:cNvPr id="82" name="TextBox 81">
            <a:extLst>
              <a:ext uri="{FF2B5EF4-FFF2-40B4-BE49-F238E27FC236}">
                <a16:creationId xmlns:a16="http://schemas.microsoft.com/office/drawing/2014/main" id="{C6CC66E9-EA69-E830-02C9-ECF0070BF47B}"/>
              </a:ext>
            </a:extLst>
          </p:cNvPr>
          <p:cNvSpPr txBox="1"/>
          <p:nvPr/>
        </p:nvSpPr>
        <p:spPr>
          <a:xfrm>
            <a:off x="3669152" y="4011467"/>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 </a:t>
            </a:r>
            <a:endParaRPr lang="en-US" dirty="0"/>
          </a:p>
        </p:txBody>
      </p:sp>
      <p:sp>
        <p:nvSpPr>
          <p:cNvPr id="83" name="TextBox 82">
            <a:extLst>
              <a:ext uri="{FF2B5EF4-FFF2-40B4-BE49-F238E27FC236}">
                <a16:creationId xmlns:a16="http://schemas.microsoft.com/office/drawing/2014/main" id="{782BB4D1-4286-A576-75F6-2B2E18056556}"/>
              </a:ext>
            </a:extLst>
          </p:cNvPr>
          <p:cNvSpPr txBox="1"/>
          <p:nvPr/>
        </p:nvSpPr>
        <p:spPr>
          <a:xfrm>
            <a:off x="4269901" y="4011467"/>
            <a:ext cx="681878" cy="369332"/>
          </a:xfrm>
          <a:prstGeom prst="rect">
            <a:avLst/>
          </a:prstGeom>
          <a:no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p:sp>
        <p:nvSpPr>
          <p:cNvPr id="84" name="Rectangle 83">
            <a:extLst>
              <a:ext uri="{FF2B5EF4-FFF2-40B4-BE49-F238E27FC236}">
                <a16:creationId xmlns:a16="http://schemas.microsoft.com/office/drawing/2014/main" id="{CF0C4BAC-3D52-0647-6E15-1A756E9711D3}"/>
              </a:ext>
            </a:extLst>
          </p:cNvPr>
          <p:cNvSpPr/>
          <p:nvPr/>
        </p:nvSpPr>
        <p:spPr>
          <a:xfrm>
            <a:off x="3651102" y="3948776"/>
            <a:ext cx="2541260" cy="507077"/>
          </a:xfrm>
          <a:prstGeom prst="rect">
            <a:avLst/>
          </a:prstGeom>
          <a:noFill/>
          <a:ln w="1270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088E44A-C609-842E-8FBF-2E878712A0A2}"/>
                  </a:ext>
                </a:extLst>
              </p:cNvPr>
              <p:cNvSpPr txBox="1"/>
              <p:nvPr/>
            </p:nvSpPr>
            <p:spPr>
              <a:xfrm>
                <a:off x="4147353" y="5522669"/>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m:t>
                      </m:r>
                      <m:r>
                        <a:rPr lang="en-US"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85" name="TextBox 84">
                <a:extLst>
                  <a:ext uri="{FF2B5EF4-FFF2-40B4-BE49-F238E27FC236}">
                    <a16:creationId xmlns:a16="http://schemas.microsoft.com/office/drawing/2014/main" id="{9088E44A-C609-842E-8FBF-2E878712A0A2}"/>
                  </a:ext>
                </a:extLst>
              </p:cNvPr>
              <p:cNvSpPr txBox="1">
                <a:spLocks noRot="1" noChangeAspect="1" noMove="1" noResize="1" noEditPoints="1" noAdjustHandles="1" noChangeArrowheads="1" noChangeShapeType="1" noTextEdit="1"/>
              </p:cNvSpPr>
              <p:nvPr/>
            </p:nvSpPr>
            <p:spPr>
              <a:xfrm>
                <a:off x="4147353" y="5522669"/>
                <a:ext cx="796239" cy="369332"/>
              </a:xfrm>
              <a:prstGeom prst="rect">
                <a:avLst/>
              </a:prstGeom>
              <a:blipFill>
                <a:blip r:embed="rId6"/>
                <a:stretch>
                  <a:fillRect/>
                </a:stretch>
              </a:blipFill>
              <a:ln>
                <a:no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C2FEE9CF-1DD2-100B-8718-A9EA97C78CC3}"/>
              </a:ext>
            </a:extLst>
          </p:cNvPr>
          <p:cNvSpPr txBox="1"/>
          <p:nvPr/>
        </p:nvSpPr>
        <p:spPr>
          <a:xfrm>
            <a:off x="3863560" y="5153337"/>
            <a:ext cx="552871" cy="369332"/>
          </a:xfrm>
          <a:prstGeom prst="rect">
            <a:avLst/>
          </a:prstGeom>
          <a:solidFill>
            <a:srgbClr val="1306BA">
              <a:alpha val="25000"/>
            </a:srgbClr>
          </a:solidFill>
          <a:ln>
            <a:noFill/>
          </a:ln>
        </p:spPr>
        <p:txBody>
          <a:bodyPr wrap="square">
            <a:spAutoFit/>
          </a:bodyPr>
          <a:lstStyle/>
          <a:p>
            <a:r>
              <a:rPr lang="en-US" dirty="0">
                <a:latin typeface="Consolas" panose="020B0609020204030204" pitchFamily="49" charset="0"/>
              </a:rPr>
              <a:t> </a:t>
            </a:r>
            <a:r>
              <a:rPr lang="en-US" sz="1800" dirty="0">
                <a:latin typeface="Consolas" panose="020B0609020204030204" pitchFamily="49" charset="0"/>
              </a:rPr>
              <a:t>,</a:t>
            </a:r>
            <a:endParaRPr lang="en-US" dirty="0"/>
          </a:p>
        </p:txBody>
      </p:sp>
      <p:sp>
        <p:nvSpPr>
          <p:cNvPr id="87" name="TextBox 86">
            <a:extLst>
              <a:ext uri="{FF2B5EF4-FFF2-40B4-BE49-F238E27FC236}">
                <a16:creationId xmlns:a16="http://schemas.microsoft.com/office/drawing/2014/main" id="{BAF22157-E19C-50A9-46D5-65C3F1F37E9A}"/>
              </a:ext>
            </a:extLst>
          </p:cNvPr>
          <p:cNvSpPr txBox="1"/>
          <p:nvPr/>
        </p:nvSpPr>
        <p:spPr>
          <a:xfrm>
            <a:off x="4416431" y="5153337"/>
            <a:ext cx="681878" cy="369332"/>
          </a:xfrm>
          <a:prstGeom prst="rect">
            <a:avLst/>
          </a:prstGeom>
          <a:solidFill>
            <a:srgbClr val="1306BA">
              <a:alpha val="25000"/>
            </a:srgbClr>
          </a:solidFill>
          <a:ln>
            <a:noFill/>
          </a:ln>
        </p:spPr>
        <p:txBody>
          <a:bodyPr wrap="square">
            <a:spAutoFit/>
          </a:bodyPr>
          <a:lstStyle/>
          <a:p>
            <a:r>
              <a:rPr lang="en-US" sz="1800" b="1" dirty="0">
                <a:solidFill>
                  <a:srgbClr val="1306BA"/>
                </a:solidFill>
              </a:rPr>
              <a:t>Max</a:t>
            </a:r>
            <a:endParaRPr lang="en-US" dirty="0">
              <a:solidFill>
                <a:srgbClr val="1306BA"/>
              </a:solidFill>
            </a:endParaRPr>
          </a:p>
        </p:txBody>
      </p:sp>
      <p:cxnSp>
        <p:nvCxnSpPr>
          <p:cNvPr id="89" name="Straight Connector 88">
            <a:extLst>
              <a:ext uri="{FF2B5EF4-FFF2-40B4-BE49-F238E27FC236}">
                <a16:creationId xmlns:a16="http://schemas.microsoft.com/office/drawing/2014/main" id="{A3175EA1-C211-7387-EF78-270BC256C9CE}"/>
              </a:ext>
            </a:extLst>
          </p:cNvPr>
          <p:cNvCxnSpPr>
            <a:cxnSpLocks/>
            <a:stCxn id="2" idx="2"/>
          </p:cNvCxnSpPr>
          <p:nvPr/>
        </p:nvCxnSpPr>
        <p:spPr>
          <a:xfrm flipH="1">
            <a:off x="4623513" y="1139766"/>
            <a:ext cx="1785364" cy="606237"/>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89CA7DA-539F-5482-8FF4-250BC7D46CE1}"/>
              </a:ext>
            </a:extLst>
          </p:cNvPr>
          <p:cNvCxnSpPr>
            <a:cxnSpLocks/>
            <a:stCxn id="2" idx="2"/>
            <a:endCxn id="32" idx="0"/>
          </p:cNvCxnSpPr>
          <p:nvPr/>
        </p:nvCxnSpPr>
        <p:spPr>
          <a:xfrm flipH="1">
            <a:off x="2915247" y="1139766"/>
            <a:ext cx="3493630" cy="606237"/>
          </a:xfrm>
          <a:prstGeom prst="line">
            <a:avLst/>
          </a:prstGeom>
          <a:ln w="1270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E96749E6-38C0-B0F8-9673-B212AB036F19}"/>
              </a:ext>
            </a:extLst>
          </p:cNvPr>
          <p:cNvCxnSpPr>
            <a:cxnSpLocks/>
            <a:stCxn id="2" idx="2"/>
            <a:endCxn id="30" idx="0"/>
          </p:cNvCxnSpPr>
          <p:nvPr/>
        </p:nvCxnSpPr>
        <p:spPr>
          <a:xfrm>
            <a:off x="6408877" y="1139766"/>
            <a:ext cx="1384556" cy="606237"/>
          </a:xfrm>
          <a:prstGeom prst="line">
            <a:avLst/>
          </a:prstGeom>
          <a:ln w="12700"/>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5284A456-E5FB-035D-AE07-3517ECB5118B}"/>
              </a:ext>
            </a:extLst>
          </p:cNvPr>
          <p:cNvCxnSpPr>
            <a:cxnSpLocks/>
            <a:stCxn id="2" idx="2"/>
            <a:endCxn id="34" idx="0"/>
          </p:cNvCxnSpPr>
          <p:nvPr/>
        </p:nvCxnSpPr>
        <p:spPr>
          <a:xfrm>
            <a:off x="6408877" y="1139766"/>
            <a:ext cx="3277989" cy="606237"/>
          </a:xfrm>
          <a:prstGeom prst="line">
            <a:avLst/>
          </a:prstGeom>
          <a:ln w="127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CF5FE707-9E14-305F-1997-C5D30ACA327C}"/>
              </a:ext>
            </a:extLst>
          </p:cNvPr>
          <p:cNvCxnSpPr>
            <a:cxnSpLocks/>
            <a:stCxn id="28" idx="2"/>
            <a:endCxn id="40" idx="0"/>
          </p:cNvCxnSpPr>
          <p:nvPr/>
        </p:nvCxnSpPr>
        <p:spPr>
          <a:xfrm flipH="1">
            <a:off x="3077346" y="2115335"/>
            <a:ext cx="1546167" cy="8043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86197D91-C5B6-59DB-178C-CF9BAB5A3CFB}"/>
              </a:ext>
            </a:extLst>
          </p:cNvPr>
          <p:cNvCxnSpPr>
            <a:cxnSpLocks/>
            <a:stCxn id="28" idx="2"/>
            <a:endCxn id="42" idx="0"/>
          </p:cNvCxnSpPr>
          <p:nvPr/>
        </p:nvCxnSpPr>
        <p:spPr>
          <a:xfrm>
            <a:off x="4623513" y="2115335"/>
            <a:ext cx="266137" cy="8043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630B9B73-CD1A-92BC-8E41-8AB49CEA4BFD}"/>
              </a:ext>
            </a:extLst>
          </p:cNvPr>
          <p:cNvCxnSpPr>
            <a:cxnSpLocks/>
            <a:stCxn id="28" idx="2"/>
            <a:endCxn id="44" idx="0"/>
          </p:cNvCxnSpPr>
          <p:nvPr/>
        </p:nvCxnSpPr>
        <p:spPr>
          <a:xfrm>
            <a:off x="4623513" y="2115335"/>
            <a:ext cx="1624102" cy="8043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4A272A9E-D4E6-6AE5-C51D-A8878BA2441B}"/>
              </a:ext>
            </a:extLst>
          </p:cNvPr>
          <p:cNvCxnSpPr>
            <a:cxnSpLocks/>
            <a:stCxn id="30" idx="2"/>
            <a:endCxn id="46" idx="0"/>
          </p:cNvCxnSpPr>
          <p:nvPr/>
        </p:nvCxnSpPr>
        <p:spPr>
          <a:xfrm>
            <a:off x="7793433" y="2115335"/>
            <a:ext cx="481015" cy="8043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F0682815-EEEB-87E4-372E-50D6D8CE9167}"/>
              </a:ext>
            </a:extLst>
          </p:cNvPr>
          <p:cNvCxnSpPr>
            <a:cxnSpLocks/>
            <a:stCxn id="30" idx="2"/>
            <a:endCxn id="48" idx="0"/>
          </p:cNvCxnSpPr>
          <p:nvPr/>
        </p:nvCxnSpPr>
        <p:spPr>
          <a:xfrm>
            <a:off x="7793433" y="2115335"/>
            <a:ext cx="1893433" cy="8043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ADECCBEE-FF6F-CB53-53C7-BB829FD31A30}"/>
              </a:ext>
            </a:extLst>
          </p:cNvPr>
          <p:cNvCxnSpPr>
            <a:cxnSpLocks/>
            <a:stCxn id="40" idx="2"/>
            <a:endCxn id="52" idx="0"/>
          </p:cNvCxnSpPr>
          <p:nvPr/>
        </p:nvCxnSpPr>
        <p:spPr>
          <a:xfrm flipH="1">
            <a:off x="1004530" y="3289037"/>
            <a:ext cx="2072816" cy="722430"/>
          </a:xfrm>
          <a:prstGeom prst="line">
            <a:avLst/>
          </a:prstGeom>
          <a:ln w="1270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BF7207AC-4FCF-E897-A00B-81309B9420CB}"/>
              </a:ext>
            </a:extLst>
          </p:cNvPr>
          <p:cNvCxnSpPr>
            <a:cxnSpLocks/>
            <a:stCxn id="40" idx="2"/>
            <a:endCxn id="64" idx="0"/>
          </p:cNvCxnSpPr>
          <p:nvPr/>
        </p:nvCxnSpPr>
        <p:spPr>
          <a:xfrm flipH="1">
            <a:off x="2327008" y="3289037"/>
            <a:ext cx="750338" cy="722430"/>
          </a:xfrm>
          <a:prstGeom prst="line">
            <a:avLst/>
          </a:prstGeom>
          <a:ln w="12700"/>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CB67EB40-BCA1-66FC-58B3-9F62C00B61E6}"/>
              </a:ext>
            </a:extLst>
          </p:cNvPr>
          <p:cNvCxnSpPr>
            <a:cxnSpLocks/>
            <a:stCxn id="42" idx="2"/>
            <a:endCxn id="82" idx="0"/>
          </p:cNvCxnSpPr>
          <p:nvPr/>
        </p:nvCxnSpPr>
        <p:spPr>
          <a:xfrm flipH="1">
            <a:off x="4139996" y="3289037"/>
            <a:ext cx="749654" cy="722430"/>
          </a:xfrm>
          <a:prstGeom prst="line">
            <a:avLst/>
          </a:prstGeom>
          <a:ln w="12700"/>
        </p:spPr>
        <p:style>
          <a:lnRef idx="1">
            <a:schemeClr val="dk1"/>
          </a:lnRef>
          <a:fillRef idx="0">
            <a:schemeClr val="dk1"/>
          </a:fillRef>
          <a:effectRef idx="0">
            <a:schemeClr val="dk1"/>
          </a:effectRef>
          <a:fontRef idx="minor">
            <a:schemeClr val="tx1"/>
          </a:fontRef>
        </p:style>
      </p:cxnSp>
      <p:sp>
        <p:nvSpPr>
          <p:cNvPr id="137" name="TextBox 136">
            <a:extLst>
              <a:ext uri="{FF2B5EF4-FFF2-40B4-BE49-F238E27FC236}">
                <a16:creationId xmlns:a16="http://schemas.microsoft.com/office/drawing/2014/main" id="{5F613978-E5B2-790E-EFAB-6F2E2ADFB3C0}"/>
              </a:ext>
            </a:extLst>
          </p:cNvPr>
          <p:cNvSpPr txBox="1"/>
          <p:nvPr/>
        </p:nvSpPr>
        <p:spPr>
          <a:xfrm>
            <a:off x="5002358" y="4011467"/>
            <a:ext cx="600749" cy="369332"/>
          </a:xfrm>
          <a:prstGeom prst="rect">
            <a:avLst/>
          </a:prstGeom>
          <a:noFill/>
          <a:ln>
            <a:noFill/>
          </a:ln>
        </p:spPr>
        <p:txBody>
          <a:bodyPr wrap="square">
            <a:spAutoFit/>
          </a:bodyPr>
          <a:lstStyle/>
          <a:p>
            <a:r>
              <a:rPr lang="en-US" sz="1800" dirty="0">
                <a:latin typeface="Consolas" panose="020B0609020204030204" pitchFamily="49" charset="0"/>
              </a:rPr>
              <a:t>,</a:t>
            </a:r>
            <a:r>
              <a:rPr lang="en-US" dirty="0">
                <a:latin typeface="Consolas" panose="020B0609020204030204" pitchFamily="49" charset="0"/>
              </a:rPr>
              <a:t> |</a:t>
            </a:r>
            <a:r>
              <a:rPr lang="en-US" sz="1800" dirty="0">
                <a:latin typeface="Consolas" panose="020B0609020204030204" pitchFamily="49" charset="0"/>
              </a:rPr>
              <a:t> </a:t>
            </a:r>
            <a:endParaRPr lang="en-US" dirty="0"/>
          </a:p>
        </p:txBody>
      </p:sp>
      <p:sp>
        <p:nvSpPr>
          <p:cNvPr id="138" name="TextBox 137">
            <a:extLst>
              <a:ext uri="{FF2B5EF4-FFF2-40B4-BE49-F238E27FC236}">
                <a16:creationId xmlns:a16="http://schemas.microsoft.com/office/drawing/2014/main" id="{C8DB4C50-BEBA-9EAD-94A0-A728E8B6281D}"/>
              </a:ext>
            </a:extLst>
          </p:cNvPr>
          <p:cNvSpPr txBox="1"/>
          <p:nvPr/>
        </p:nvSpPr>
        <p:spPr>
          <a:xfrm>
            <a:off x="5603107" y="4011467"/>
            <a:ext cx="681878" cy="369332"/>
          </a:xfrm>
          <a:prstGeom prst="rect">
            <a:avLst/>
          </a:prstGeom>
          <a:no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p:cxnSp>
        <p:nvCxnSpPr>
          <p:cNvPr id="140" name="Straight Connector 139">
            <a:extLst>
              <a:ext uri="{FF2B5EF4-FFF2-40B4-BE49-F238E27FC236}">
                <a16:creationId xmlns:a16="http://schemas.microsoft.com/office/drawing/2014/main" id="{45794A13-5422-1A9C-D246-1EC8BD803ED7}"/>
              </a:ext>
            </a:extLst>
          </p:cNvPr>
          <p:cNvCxnSpPr>
            <a:cxnSpLocks/>
            <a:stCxn id="42" idx="2"/>
            <a:endCxn id="137" idx="0"/>
          </p:cNvCxnSpPr>
          <p:nvPr/>
        </p:nvCxnSpPr>
        <p:spPr>
          <a:xfrm>
            <a:off x="4889650" y="3289037"/>
            <a:ext cx="413083" cy="722430"/>
          </a:xfrm>
          <a:prstGeom prst="line">
            <a:avLst/>
          </a:prstGeom>
          <a:ln w="12700"/>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93CCCE2E-C533-6026-64BC-CE2DDF18F578}"/>
              </a:ext>
            </a:extLst>
          </p:cNvPr>
          <p:cNvCxnSpPr>
            <a:cxnSpLocks/>
            <a:stCxn id="52" idx="2"/>
            <a:endCxn id="71" idx="0"/>
          </p:cNvCxnSpPr>
          <p:nvPr/>
        </p:nvCxnSpPr>
        <p:spPr>
          <a:xfrm flipH="1">
            <a:off x="993212" y="4380799"/>
            <a:ext cx="11318" cy="772538"/>
          </a:xfrm>
          <a:prstGeom prst="line">
            <a:avLst/>
          </a:prstGeom>
          <a:ln w="12700"/>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0A475BD0-723D-A2AA-C94A-17A80749DB10}"/>
              </a:ext>
            </a:extLst>
          </p:cNvPr>
          <p:cNvCxnSpPr>
            <a:cxnSpLocks/>
            <a:stCxn id="82" idx="2"/>
            <a:endCxn id="86" idx="0"/>
          </p:cNvCxnSpPr>
          <p:nvPr/>
        </p:nvCxnSpPr>
        <p:spPr>
          <a:xfrm>
            <a:off x="4139996" y="4380799"/>
            <a:ext cx="0" cy="772538"/>
          </a:xfrm>
          <a:prstGeom prst="line">
            <a:avLst/>
          </a:prstGeom>
          <a:ln w="12700"/>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409E9FD3-0210-C999-29A0-377CD9398EEA}"/>
              </a:ext>
            </a:extLst>
          </p:cNvPr>
          <p:cNvCxnSpPr>
            <a:cxnSpLocks/>
            <a:stCxn id="46" idx="2"/>
            <a:endCxn id="73" idx="0"/>
          </p:cNvCxnSpPr>
          <p:nvPr/>
        </p:nvCxnSpPr>
        <p:spPr>
          <a:xfrm>
            <a:off x="8274448" y="3289037"/>
            <a:ext cx="252905" cy="722430"/>
          </a:xfrm>
          <a:prstGeom prst="line">
            <a:avLst/>
          </a:prstGeom>
          <a:ln w="12700"/>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8B9C35E6-7D4A-E919-85C5-A150413865FE}"/>
              </a:ext>
            </a:extLst>
          </p:cNvPr>
          <p:cNvSpPr txBox="1"/>
          <p:nvPr/>
        </p:nvSpPr>
        <p:spPr>
          <a:xfrm>
            <a:off x="6647662" y="4011467"/>
            <a:ext cx="555544" cy="369332"/>
          </a:xfrm>
          <a:prstGeom prst="rect">
            <a:avLst/>
          </a:prstGeom>
          <a:solidFill>
            <a:srgbClr val="FF0000">
              <a:alpha val="25000"/>
            </a:srgbClr>
          </a:solidFill>
          <a:ln>
            <a:noFill/>
          </a:ln>
        </p:spPr>
        <p:txBody>
          <a:bodyPr wrap="square">
            <a:spAutoFit/>
          </a:bodyPr>
          <a:lstStyle/>
          <a:p>
            <a:r>
              <a:rPr lang="en-US" sz="1800" dirty="0">
                <a:latin typeface="Consolas" panose="020B0609020204030204" pitchFamily="49" charset="0"/>
              </a:rPr>
              <a:t> , </a:t>
            </a:r>
            <a:endParaRPr lang="en-US" dirty="0"/>
          </a:p>
        </p:txBody>
      </p:sp>
      <p:sp>
        <p:nvSpPr>
          <p:cNvPr id="170" name="TextBox 169">
            <a:extLst>
              <a:ext uri="{FF2B5EF4-FFF2-40B4-BE49-F238E27FC236}">
                <a16:creationId xmlns:a16="http://schemas.microsoft.com/office/drawing/2014/main" id="{8E9CBCAA-90F1-5D6F-CC41-C5C6D6285630}"/>
              </a:ext>
            </a:extLst>
          </p:cNvPr>
          <p:cNvSpPr txBox="1"/>
          <p:nvPr/>
        </p:nvSpPr>
        <p:spPr>
          <a:xfrm>
            <a:off x="7203206" y="4011467"/>
            <a:ext cx="681878" cy="369332"/>
          </a:xfrm>
          <a:prstGeom prst="rect">
            <a:avLst/>
          </a:prstGeom>
          <a:solidFill>
            <a:srgbClr val="FF0000">
              <a:alpha val="25000"/>
            </a:srgbClr>
          </a:solid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2BFF254-F12F-11E8-20C0-49A608A26A70}"/>
                  </a:ext>
                </a:extLst>
              </p:cNvPr>
              <p:cNvSpPr txBox="1"/>
              <p:nvPr/>
            </p:nvSpPr>
            <p:spPr>
              <a:xfrm>
                <a:off x="6747906" y="4376536"/>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171" name="TextBox 170">
                <a:extLst>
                  <a:ext uri="{FF2B5EF4-FFF2-40B4-BE49-F238E27FC236}">
                    <a16:creationId xmlns:a16="http://schemas.microsoft.com/office/drawing/2014/main" id="{C2BFF254-F12F-11E8-20C0-49A608A26A70}"/>
                  </a:ext>
                </a:extLst>
              </p:cNvPr>
              <p:cNvSpPr txBox="1">
                <a:spLocks noRot="1" noChangeAspect="1" noMove="1" noResize="1" noEditPoints="1" noAdjustHandles="1" noChangeArrowheads="1" noChangeShapeType="1" noTextEdit="1"/>
              </p:cNvSpPr>
              <p:nvPr/>
            </p:nvSpPr>
            <p:spPr>
              <a:xfrm>
                <a:off x="6747906" y="4376536"/>
                <a:ext cx="796239" cy="369332"/>
              </a:xfrm>
              <a:prstGeom prst="rect">
                <a:avLst/>
              </a:prstGeom>
              <a:blipFill>
                <a:blip r:embed="rId7"/>
                <a:stretch>
                  <a:fillRect/>
                </a:stretch>
              </a:blipFill>
              <a:ln>
                <a:noFill/>
              </a:ln>
            </p:spPr>
            <p:txBody>
              <a:bodyPr/>
              <a:lstStyle/>
              <a:p>
                <a:r>
                  <a:rPr lang="en-US">
                    <a:noFill/>
                  </a:rPr>
                  <a:t> </a:t>
                </a:r>
              </a:p>
            </p:txBody>
          </p:sp>
        </mc:Fallback>
      </mc:AlternateContent>
      <p:cxnSp>
        <p:nvCxnSpPr>
          <p:cNvPr id="172" name="Straight Connector 171">
            <a:extLst>
              <a:ext uri="{FF2B5EF4-FFF2-40B4-BE49-F238E27FC236}">
                <a16:creationId xmlns:a16="http://schemas.microsoft.com/office/drawing/2014/main" id="{1DC32802-A7A4-78A7-A180-4F452F0E757A}"/>
              </a:ext>
            </a:extLst>
          </p:cNvPr>
          <p:cNvCxnSpPr>
            <a:cxnSpLocks/>
            <a:stCxn id="44" idx="2"/>
            <a:endCxn id="169" idx="0"/>
          </p:cNvCxnSpPr>
          <p:nvPr/>
        </p:nvCxnSpPr>
        <p:spPr>
          <a:xfrm>
            <a:off x="6247615" y="3289037"/>
            <a:ext cx="677819" cy="72243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114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3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6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1"/>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7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2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1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4"/>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P spid="31" grpId="0"/>
      <p:bldP spid="32" grpId="0"/>
      <p:bldP spid="33" grpId="0"/>
      <p:bldP spid="34" grpId="0"/>
      <p:bldP spid="35" grpId="0"/>
      <p:bldP spid="36" grpId="0" animBg="1"/>
      <p:bldP spid="37" grpId="0" animBg="1"/>
      <p:bldP spid="38" grpId="0" animBg="1"/>
      <p:bldP spid="40" grpId="0"/>
      <p:bldP spid="41" grpId="0"/>
      <p:bldP spid="42" grpId="0"/>
      <p:bldP spid="43" grpId="0"/>
      <p:bldP spid="44" grpId="0"/>
      <p:bldP spid="45" grpId="0"/>
      <p:bldP spid="46" grpId="0"/>
      <p:bldP spid="47" grpId="0"/>
      <p:bldP spid="48" grpId="0" animBg="1"/>
      <p:bldP spid="49" grpId="0" animBg="1"/>
      <p:bldP spid="52" grpId="0"/>
      <p:bldP spid="53" grpId="0"/>
      <p:bldP spid="64" grpId="0" animBg="1"/>
      <p:bldP spid="65" grpId="0" animBg="1"/>
      <p:bldP spid="66" grpId="0"/>
      <p:bldP spid="70" grpId="0"/>
      <p:bldP spid="71" grpId="0" animBg="1"/>
      <p:bldP spid="72" grpId="0" animBg="1"/>
      <p:bldP spid="73" grpId="0" animBg="1"/>
      <p:bldP spid="74" grpId="0" animBg="1"/>
      <p:bldP spid="75" grpId="0"/>
      <p:bldP spid="82" grpId="0"/>
      <p:bldP spid="83" grpId="0"/>
      <p:bldP spid="84" grpId="0" animBg="1"/>
      <p:bldP spid="85" grpId="0"/>
      <p:bldP spid="86" grpId="0" animBg="1"/>
      <p:bldP spid="87" grpId="0" animBg="1"/>
      <p:bldP spid="137" grpId="0"/>
      <p:bldP spid="138" grpId="0"/>
      <p:bldP spid="169" grpId="0" animBg="1"/>
      <p:bldP spid="170" grpId="0" animBg="1"/>
      <p:bldP spid="17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4537BFB-8C50-11D6-762B-095C366421FB}"/>
              </a:ext>
            </a:extLst>
          </p:cNvPr>
          <p:cNvSpPr txBox="1">
            <a:spLocks/>
          </p:cNvSpPr>
          <p:nvPr/>
        </p:nvSpPr>
        <p:spPr>
          <a:xfrm>
            <a:off x="471489" y="69597"/>
            <a:ext cx="2429653" cy="1069247"/>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r>
              <a:rPr lang="en-US" sz="3600" b="0" i="0" dirty="0">
                <a:latin typeface="+mj-lt"/>
              </a:rPr>
              <a:t>Minimax</a:t>
            </a:r>
          </a:p>
          <a:p>
            <a:r>
              <a:rPr lang="en-US" sz="3600" dirty="0"/>
              <a:t>A</a:t>
            </a:r>
            <a:r>
              <a:rPr lang="en-US" sz="3600" b="0" i="0" dirty="0">
                <a:latin typeface="+mj-lt"/>
              </a:rPr>
              <a:t>lgorithm</a:t>
            </a:r>
            <a:endParaRPr lang="en-US" sz="3600" dirty="0"/>
          </a:p>
        </p:txBody>
      </p:sp>
      <p:pic>
        <p:nvPicPr>
          <p:cNvPr id="6" name="Picture 5">
            <a:extLst>
              <a:ext uri="{FF2B5EF4-FFF2-40B4-BE49-F238E27FC236}">
                <a16:creationId xmlns:a16="http://schemas.microsoft.com/office/drawing/2014/main" id="{FAA8D1EF-C6EA-A525-2D54-3A5A077E48D8}"/>
              </a:ext>
            </a:extLst>
          </p:cNvPr>
          <p:cNvPicPr>
            <a:picLocks noChangeAspect="1"/>
          </p:cNvPicPr>
          <p:nvPr/>
        </p:nvPicPr>
        <p:blipFill>
          <a:blip r:embed="rId2"/>
          <a:stretch>
            <a:fillRect/>
          </a:stretch>
        </p:blipFill>
        <p:spPr>
          <a:xfrm>
            <a:off x="3327736" y="263498"/>
            <a:ext cx="8667530" cy="6331004"/>
          </a:xfrm>
          <a:prstGeom prst="rect">
            <a:avLst/>
          </a:prstGeom>
        </p:spPr>
      </p:pic>
      <p:sp>
        <p:nvSpPr>
          <p:cNvPr id="8" name="TextBox 7">
            <a:extLst>
              <a:ext uri="{FF2B5EF4-FFF2-40B4-BE49-F238E27FC236}">
                <a16:creationId xmlns:a16="http://schemas.microsoft.com/office/drawing/2014/main" id="{C8FE5C68-D8B7-9FDE-E56E-A90D707C92B1}"/>
              </a:ext>
            </a:extLst>
          </p:cNvPr>
          <p:cNvSpPr txBox="1"/>
          <p:nvPr/>
        </p:nvSpPr>
        <p:spPr>
          <a:xfrm>
            <a:off x="471490" y="2797233"/>
            <a:ext cx="2072206" cy="369332"/>
          </a:xfrm>
          <a:prstGeom prst="rect">
            <a:avLst/>
          </a:prstGeom>
          <a:noFill/>
          <a:ln>
            <a:noFill/>
          </a:ln>
        </p:spPr>
        <p:txBody>
          <a:bodyPr wrap="square">
            <a:spAutoFit/>
          </a:bodyPr>
          <a:lstStyle/>
          <a:p>
            <a:pPr marL="0" indent="0" algn="ctr">
              <a:buNone/>
            </a:pPr>
            <a:r>
              <a:rPr lang="en-US" b="1" dirty="0"/>
              <a:t>Complexity</a:t>
            </a:r>
          </a:p>
        </p:txBody>
      </p:sp>
      <p:sp>
        <p:nvSpPr>
          <p:cNvPr id="9" name="TextBox 8">
            <a:extLst>
              <a:ext uri="{FF2B5EF4-FFF2-40B4-BE49-F238E27FC236}">
                <a16:creationId xmlns:a16="http://schemas.microsoft.com/office/drawing/2014/main" id="{17508729-49FE-B47C-1E74-5F858D2AB6DF}"/>
              </a:ext>
            </a:extLst>
          </p:cNvPr>
          <p:cNvSpPr txBox="1"/>
          <p:nvPr/>
        </p:nvSpPr>
        <p:spPr>
          <a:xfrm>
            <a:off x="10332720" y="1415257"/>
            <a:ext cx="1487978" cy="338554"/>
          </a:xfrm>
          <a:prstGeom prst="rect">
            <a:avLst/>
          </a:prstGeom>
          <a:noFill/>
          <a:ln w="19050">
            <a:solidFill>
              <a:srgbClr val="00B050"/>
            </a:solidFill>
          </a:ln>
        </p:spPr>
        <p:txBody>
          <a:bodyPr wrap="square">
            <a:noAutofit/>
          </a:bodyPr>
          <a:lstStyle/>
          <a:p>
            <a:r>
              <a:rPr lang="en-US" sz="1600" dirty="0"/>
              <a:t>Payoff Function</a:t>
            </a:r>
          </a:p>
        </p:txBody>
      </p:sp>
      <p:sp>
        <p:nvSpPr>
          <p:cNvPr id="10" name="TextBox 9">
            <a:extLst>
              <a:ext uri="{FF2B5EF4-FFF2-40B4-BE49-F238E27FC236}">
                <a16:creationId xmlns:a16="http://schemas.microsoft.com/office/drawing/2014/main" id="{9ECF056D-E77D-1603-CDC5-BA57E2A87C7B}"/>
              </a:ext>
            </a:extLst>
          </p:cNvPr>
          <p:cNvSpPr txBox="1"/>
          <p:nvPr/>
        </p:nvSpPr>
        <p:spPr>
          <a:xfrm>
            <a:off x="7226134" y="1462486"/>
            <a:ext cx="1410790" cy="274874"/>
          </a:xfrm>
          <a:prstGeom prst="rect">
            <a:avLst/>
          </a:prstGeom>
          <a:noFill/>
          <a:ln w="19050">
            <a:solidFill>
              <a:srgbClr val="00B050"/>
            </a:solidFill>
          </a:ln>
        </p:spPr>
        <p:txBody>
          <a:bodyPr wrap="square">
            <a:noAutofit/>
          </a:bodyPr>
          <a:lstStyle/>
          <a:p>
            <a:endParaRPr lang="en-US" dirty="0">
              <a:solidFill>
                <a:srgbClr val="1306BA"/>
              </a:solidFill>
            </a:endParaRPr>
          </a:p>
        </p:txBody>
      </p:sp>
      <p:sp>
        <p:nvSpPr>
          <p:cNvPr id="11" name="TextBox 10">
            <a:extLst>
              <a:ext uri="{FF2B5EF4-FFF2-40B4-BE49-F238E27FC236}">
                <a16:creationId xmlns:a16="http://schemas.microsoft.com/office/drawing/2014/main" id="{B19AF4E8-E7FA-16B1-BE6F-9568A4889E83}"/>
              </a:ext>
            </a:extLst>
          </p:cNvPr>
          <p:cNvSpPr txBox="1"/>
          <p:nvPr/>
        </p:nvSpPr>
        <p:spPr>
          <a:xfrm>
            <a:off x="684880" y="4384964"/>
            <a:ext cx="775421" cy="369332"/>
          </a:xfrm>
          <a:prstGeom prst="rect">
            <a:avLst/>
          </a:prstGeom>
          <a:noFill/>
          <a:ln>
            <a:noFill/>
          </a:ln>
        </p:spPr>
        <p:txBody>
          <a:bodyPr wrap="square">
            <a:spAutoFit/>
          </a:bodyPr>
          <a:lstStyle/>
          <a:p>
            <a:pPr marL="0" indent="0">
              <a:buNone/>
            </a:pPr>
            <a:r>
              <a:rPr lang="en-US" b="1" dirty="0"/>
              <a:t>Time:</a:t>
            </a:r>
            <a:endParaRPr lang="en-US" dirty="0"/>
          </a:p>
        </p:txBody>
      </p:sp>
      <p:sp>
        <p:nvSpPr>
          <p:cNvPr id="12" name="TextBox 11">
            <a:extLst>
              <a:ext uri="{FF2B5EF4-FFF2-40B4-BE49-F238E27FC236}">
                <a16:creationId xmlns:a16="http://schemas.microsoft.com/office/drawing/2014/main" id="{46136149-7279-A713-B6DB-9A724C3757E5}"/>
              </a:ext>
            </a:extLst>
          </p:cNvPr>
          <p:cNvSpPr txBox="1"/>
          <p:nvPr/>
        </p:nvSpPr>
        <p:spPr>
          <a:xfrm>
            <a:off x="684881" y="4991793"/>
            <a:ext cx="833610" cy="369332"/>
          </a:xfrm>
          <a:prstGeom prst="rect">
            <a:avLst/>
          </a:prstGeom>
          <a:noFill/>
          <a:ln>
            <a:noFill/>
          </a:ln>
        </p:spPr>
        <p:txBody>
          <a:bodyPr wrap="square">
            <a:spAutoFit/>
          </a:bodyPr>
          <a:lstStyle/>
          <a:p>
            <a:pPr marL="0" indent="0">
              <a:buNone/>
            </a:pPr>
            <a:r>
              <a:rPr lang="en-US" b="1" dirty="0"/>
              <a:t>Space:</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084572-601E-296F-B74C-38A115B13EBF}"/>
                  </a:ext>
                </a:extLst>
              </p:cNvPr>
              <p:cNvSpPr txBox="1"/>
              <p:nvPr/>
            </p:nvSpPr>
            <p:spPr>
              <a:xfrm>
                <a:off x="471490" y="3314099"/>
                <a:ext cx="2072206" cy="923330"/>
              </a:xfrm>
              <a:prstGeom prst="rect">
                <a:avLst/>
              </a:prstGeom>
              <a:noFill/>
              <a:ln>
                <a:noFill/>
              </a:ln>
            </p:spPr>
            <p:txBody>
              <a:bodyPr wrap="square">
                <a:spAutoFit/>
              </a:bodyPr>
              <a:lstStyle/>
              <a:p>
                <a:pPr marL="0" indent="0">
                  <a:buNone/>
                </a:pPr>
                <a:r>
                  <a:rPr lang="en-US" dirty="0"/>
                  <a:t>Let </a:t>
                </a:r>
                <a14:m>
                  <m:oMath xmlns:m="http://schemas.openxmlformats.org/officeDocument/2006/math">
                    <m:r>
                      <a:rPr lang="en-US" i="1" dirty="0" smtClean="0">
                        <a:latin typeface="Cambria Math" panose="02040503050406030204" pitchFamily="18" charset="0"/>
                      </a:rPr>
                      <m:t>𝑏</m:t>
                    </m:r>
                  </m:oMath>
                </a14:m>
                <a:r>
                  <a:rPr lang="en-US" dirty="0"/>
                  <a:t> be branching factor and </a:t>
                </a:r>
                <a14:m>
                  <m:oMath xmlns:m="http://schemas.openxmlformats.org/officeDocument/2006/math">
                    <m:r>
                      <a:rPr lang="en-US" i="1" dirty="0" smtClean="0">
                        <a:latin typeface="Cambria Math" panose="02040503050406030204" pitchFamily="18" charset="0"/>
                      </a:rPr>
                      <m:t>𝑚</m:t>
                    </m:r>
                  </m:oMath>
                </a14:m>
                <a:r>
                  <a:rPr lang="en-US" dirty="0"/>
                  <a:t> be the maximum depth.</a:t>
                </a:r>
              </a:p>
            </p:txBody>
          </p:sp>
        </mc:Choice>
        <mc:Fallback xmlns="">
          <p:sp>
            <p:nvSpPr>
              <p:cNvPr id="13" name="TextBox 12">
                <a:extLst>
                  <a:ext uri="{FF2B5EF4-FFF2-40B4-BE49-F238E27FC236}">
                    <a16:creationId xmlns:a16="http://schemas.microsoft.com/office/drawing/2014/main" id="{A0084572-601E-296F-B74C-38A115B13EBF}"/>
                  </a:ext>
                </a:extLst>
              </p:cNvPr>
              <p:cNvSpPr txBox="1">
                <a:spLocks noRot="1" noChangeAspect="1" noMove="1" noResize="1" noEditPoints="1" noAdjustHandles="1" noChangeArrowheads="1" noChangeShapeType="1" noTextEdit="1"/>
              </p:cNvSpPr>
              <p:nvPr/>
            </p:nvSpPr>
            <p:spPr>
              <a:xfrm>
                <a:off x="471490" y="3314099"/>
                <a:ext cx="2072206" cy="923330"/>
              </a:xfrm>
              <a:prstGeom prst="rect">
                <a:avLst/>
              </a:prstGeom>
              <a:blipFill>
                <a:blip r:embed="rId3"/>
                <a:stretch>
                  <a:fillRect l="-2353" t="-3974" r="-3235" b="-993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B2253B4-83E8-3258-E43A-6598D8C88038}"/>
                  </a:ext>
                </a:extLst>
              </p:cNvPr>
              <p:cNvSpPr txBox="1"/>
              <p:nvPr/>
            </p:nvSpPr>
            <p:spPr>
              <a:xfrm>
                <a:off x="1585300" y="4384964"/>
                <a:ext cx="889153" cy="369332"/>
              </a:xfrm>
              <a:prstGeom prst="rect">
                <a:avLst/>
              </a:prstGeom>
              <a:noFill/>
              <a:ln>
                <a:noFill/>
              </a:ln>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𝑚</m:t>
                              </m:r>
                            </m:sup>
                          </m:sSup>
                        </m:e>
                      </m:d>
                    </m:oMath>
                  </m:oMathPara>
                </a14:m>
                <a:endParaRPr lang="en-US" dirty="0"/>
              </a:p>
            </p:txBody>
          </p:sp>
        </mc:Choice>
        <mc:Fallback xmlns="">
          <p:sp>
            <p:nvSpPr>
              <p:cNvPr id="14" name="TextBox 13">
                <a:extLst>
                  <a:ext uri="{FF2B5EF4-FFF2-40B4-BE49-F238E27FC236}">
                    <a16:creationId xmlns:a16="http://schemas.microsoft.com/office/drawing/2014/main" id="{DB2253B4-83E8-3258-E43A-6598D8C88038}"/>
                  </a:ext>
                </a:extLst>
              </p:cNvPr>
              <p:cNvSpPr txBox="1">
                <a:spLocks noRot="1" noChangeAspect="1" noMove="1" noResize="1" noEditPoints="1" noAdjustHandles="1" noChangeArrowheads="1" noChangeShapeType="1" noTextEdit="1"/>
              </p:cNvSpPr>
              <p:nvPr/>
            </p:nvSpPr>
            <p:spPr>
              <a:xfrm>
                <a:off x="1585300" y="4384964"/>
                <a:ext cx="889153" cy="36933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E7F3BE-A56E-403F-07ED-5B897E248332}"/>
                  </a:ext>
                </a:extLst>
              </p:cNvPr>
              <p:cNvSpPr txBox="1"/>
              <p:nvPr/>
            </p:nvSpPr>
            <p:spPr>
              <a:xfrm>
                <a:off x="1639179" y="4991793"/>
                <a:ext cx="889153" cy="369332"/>
              </a:xfrm>
              <a:prstGeom prst="rect">
                <a:avLst/>
              </a:prstGeom>
              <a:noFill/>
              <a:ln>
                <a:noFill/>
              </a:ln>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𝑏𝑚</m:t>
                          </m:r>
                        </m:e>
                      </m:d>
                    </m:oMath>
                  </m:oMathPara>
                </a14:m>
                <a:endParaRPr lang="en-US" dirty="0"/>
              </a:p>
            </p:txBody>
          </p:sp>
        </mc:Choice>
        <mc:Fallback xmlns="">
          <p:sp>
            <p:nvSpPr>
              <p:cNvPr id="15" name="TextBox 14">
                <a:extLst>
                  <a:ext uri="{FF2B5EF4-FFF2-40B4-BE49-F238E27FC236}">
                    <a16:creationId xmlns:a16="http://schemas.microsoft.com/office/drawing/2014/main" id="{08E7F3BE-A56E-403F-07ED-5B897E248332}"/>
                  </a:ext>
                </a:extLst>
              </p:cNvPr>
              <p:cNvSpPr txBox="1">
                <a:spLocks noRot="1" noChangeAspect="1" noMove="1" noResize="1" noEditPoints="1" noAdjustHandles="1" noChangeArrowheads="1" noChangeShapeType="1" noTextEdit="1"/>
              </p:cNvSpPr>
              <p:nvPr/>
            </p:nvSpPr>
            <p:spPr>
              <a:xfrm>
                <a:off x="1639179" y="4991793"/>
                <a:ext cx="889153" cy="369332"/>
              </a:xfrm>
              <a:prstGeom prst="rect">
                <a:avLst/>
              </a:prstGeom>
              <a:blipFill>
                <a:blip r:embed="rId5"/>
                <a:stretch>
                  <a:fillRect/>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10B18F2A-4794-C6E4-16D6-6681C0EF2C87}"/>
              </a:ext>
            </a:extLst>
          </p:cNvPr>
          <p:cNvSpPr txBox="1"/>
          <p:nvPr/>
        </p:nvSpPr>
        <p:spPr>
          <a:xfrm>
            <a:off x="1436839" y="5323994"/>
            <a:ext cx="1417166" cy="369332"/>
          </a:xfrm>
          <a:prstGeom prst="rect">
            <a:avLst/>
          </a:prstGeom>
          <a:noFill/>
          <a:ln>
            <a:noFill/>
          </a:ln>
        </p:spPr>
        <p:txBody>
          <a:bodyPr wrap="square">
            <a:spAutoFit/>
          </a:bodyPr>
          <a:lstStyle/>
          <a:p>
            <a:pPr marL="0" indent="0">
              <a:buNone/>
            </a:pPr>
            <a:r>
              <a:rPr lang="en-US" dirty="0"/>
              <a:t>(depth-first)</a:t>
            </a:r>
          </a:p>
        </p:txBody>
      </p:sp>
      <p:sp>
        <p:nvSpPr>
          <p:cNvPr id="17" name="TextBox 16">
            <a:extLst>
              <a:ext uri="{FF2B5EF4-FFF2-40B4-BE49-F238E27FC236}">
                <a16:creationId xmlns:a16="http://schemas.microsoft.com/office/drawing/2014/main" id="{57965BB3-D173-3E82-1D6D-7610F6CF0C2A}"/>
              </a:ext>
            </a:extLst>
          </p:cNvPr>
          <p:cNvSpPr txBox="1"/>
          <p:nvPr/>
        </p:nvSpPr>
        <p:spPr>
          <a:xfrm>
            <a:off x="8445731" y="3967265"/>
            <a:ext cx="3374967" cy="322103"/>
          </a:xfrm>
          <a:prstGeom prst="rect">
            <a:avLst/>
          </a:prstGeom>
          <a:noFill/>
          <a:ln w="19050">
            <a:solidFill>
              <a:srgbClr val="FF0000"/>
            </a:solidFill>
          </a:ln>
        </p:spPr>
        <p:txBody>
          <a:bodyPr wrap="square">
            <a:noAutofit/>
          </a:bodyPr>
          <a:lstStyle/>
          <a:p>
            <a:r>
              <a:rPr lang="en-US" sz="1600" dirty="0"/>
              <a:t>Track </a:t>
            </a:r>
            <a:r>
              <a:rPr lang="en-US" sz="1600" b="1" dirty="0">
                <a:solidFill>
                  <a:srgbClr val="FF0000"/>
                </a:solidFill>
              </a:rPr>
              <a:t>Min</a:t>
            </a:r>
            <a:r>
              <a:rPr lang="en-US" sz="1600" dirty="0"/>
              <a:t>'s best choice (lowest score)</a:t>
            </a:r>
          </a:p>
        </p:txBody>
      </p:sp>
      <p:sp>
        <p:nvSpPr>
          <p:cNvPr id="18" name="TextBox 17">
            <a:extLst>
              <a:ext uri="{FF2B5EF4-FFF2-40B4-BE49-F238E27FC236}">
                <a16:creationId xmlns:a16="http://schemas.microsoft.com/office/drawing/2014/main" id="{DE0129FF-AC35-BB56-B786-A35467EC3C9D}"/>
              </a:ext>
            </a:extLst>
          </p:cNvPr>
          <p:cNvSpPr txBox="1"/>
          <p:nvPr/>
        </p:nvSpPr>
        <p:spPr>
          <a:xfrm>
            <a:off x="3956858" y="4014494"/>
            <a:ext cx="3782291" cy="274874"/>
          </a:xfrm>
          <a:prstGeom prst="rect">
            <a:avLst/>
          </a:prstGeom>
          <a:noFill/>
          <a:ln w="19050">
            <a:solidFill>
              <a:srgbClr val="FF0000"/>
            </a:solidFill>
          </a:ln>
        </p:spPr>
        <p:txBody>
          <a:bodyPr wrap="square">
            <a:noAutofit/>
          </a:bodyPr>
          <a:lstStyle/>
          <a:p>
            <a:endParaRPr lang="en-US" dirty="0">
              <a:solidFill>
                <a:srgbClr val="1306BA"/>
              </a:solidFill>
            </a:endParaRPr>
          </a:p>
        </p:txBody>
      </p:sp>
      <p:sp>
        <p:nvSpPr>
          <p:cNvPr id="19" name="TextBox 18">
            <a:extLst>
              <a:ext uri="{FF2B5EF4-FFF2-40B4-BE49-F238E27FC236}">
                <a16:creationId xmlns:a16="http://schemas.microsoft.com/office/drawing/2014/main" id="{86249AF7-E64A-AC42-E544-57DC17493264}"/>
              </a:ext>
            </a:extLst>
          </p:cNvPr>
          <p:cNvSpPr txBox="1"/>
          <p:nvPr/>
        </p:nvSpPr>
        <p:spPr>
          <a:xfrm>
            <a:off x="9451571" y="2190266"/>
            <a:ext cx="2369127" cy="584775"/>
          </a:xfrm>
          <a:prstGeom prst="rect">
            <a:avLst/>
          </a:prstGeom>
          <a:noFill/>
          <a:ln w="19050">
            <a:solidFill>
              <a:srgbClr val="1306BA"/>
            </a:solidFill>
          </a:ln>
        </p:spPr>
        <p:txBody>
          <a:bodyPr wrap="square">
            <a:noAutofit/>
          </a:bodyPr>
          <a:lstStyle/>
          <a:p>
            <a:r>
              <a:rPr lang="en-US" sz="1600" dirty="0"/>
              <a:t>Compare current best with this move's outcome</a:t>
            </a:r>
          </a:p>
        </p:txBody>
      </p:sp>
      <p:sp>
        <p:nvSpPr>
          <p:cNvPr id="20" name="TextBox 19">
            <a:extLst>
              <a:ext uri="{FF2B5EF4-FFF2-40B4-BE49-F238E27FC236}">
                <a16:creationId xmlns:a16="http://schemas.microsoft.com/office/drawing/2014/main" id="{D1E4485F-369B-BD68-3C2E-EBCCD22AED3C}"/>
              </a:ext>
            </a:extLst>
          </p:cNvPr>
          <p:cNvSpPr txBox="1"/>
          <p:nvPr/>
        </p:nvSpPr>
        <p:spPr>
          <a:xfrm>
            <a:off x="3956858" y="2237495"/>
            <a:ext cx="3782291" cy="274874"/>
          </a:xfrm>
          <a:prstGeom prst="rect">
            <a:avLst/>
          </a:prstGeom>
          <a:noFill/>
          <a:ln w="19050">
            <a:solidFill>
              <a:srgbClr val="1306BA"/>
            </a:solidFill>
          </a:ln>
        </p:spPr>
        <p:txBody>
          <a:bodyPr wrap="square">
            <a:noAutofit/>
          </a:bodyPr>
          <a:lstStyle/>
          <a:p>
            <a:endParaRPr lang="en-US" dirty="0">
              <a:solidFill>
                <a:srgbClr val="1306BA"/>
              </a:solidFill>
            </a:endParaRPr>
          </a:p>
        </p:txBody>
      </p:sp>
    </p:spTree>
    <p:extLst>
      <p:ext uri="{BB962C8B-B14F-4D97-AF65-F5344CB8AC3E}">
        <p14:creationId xmlns:p14="http://schemas.microsoft.com/office/powerpoint/2010/main" val="372536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p:bldP spid="12" grpId="0"/>
      <p:bldP spid="13" grpId="0"/>
      <p:bldP spid="14" grpId="0"/>
      <p:bldP spid="15" grpId="0"/>
      <p:bldP spid="16" grpId="0"/>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7E0F0-0415-DE0F-0416-7C3C2187D8A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A6F44085-36E2-70FD-B780-BE30D6D3B02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Simple Example</a:t>
            </a:r>
            <a:endParaRPr lang="en-US" sz="3600" dirty="0"/>
          </a:p>
        </p:txBody>
      </p:sp>
      <p:sp>
        <p:nvSpPr>
          <p:cNvPr id="24" name="Oval 23">
            <a:extLst>
              <a:ext uri="{FF2B5EF4-FFF2-40B4-BE49-F238E27FC236}">
                <a16:creationId xmlns:a16="http://schemas.microsoft.com/office/drawing/2014/main" id="{A954384F-B1C3-B054-A90F-7A6CE7B770B0}"/>
              </a:ext>
            </a:extLst>
          </p:cNvPr>
          <p:cNvSpPr/>
          <p:nvPr/>
        </p:nvSpPr>
        <p:spPr>
          <a:xfrm>
            <a:off x="5758441" y="2643593"/>
            <a:ext cx="675118" cy="675118"/>
          </a:xfrm>
          <a:prstGeom prst="ellipse">
            <a:avLst/>
          </a:prstGeom>
          <a:solidFill>
            <a:srgbClr val="1306BA">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5" name="TextBox 24">
            <a:extLst>
              <a:ext uri="{FF2B5EF4-FFF2-40B4-BE49-F238E27FC236}">
                <a16:creationId xmlns:a16="http://schemas.microsoft.com/office/drawing/2014/main" id="{8A2699EC-1EBB-67AD-5D8C-04ED0DF2E5C3}"/>
              </a:ext>
            </a:extLst>
          </p:cNvPr>
          <p:cNvSpPr txBox="1"/>
          <p:nvPr/>
        </p:nvSpPr>
        <p:spPr>
          <a:xfrm>
            <a:off x="8588896" y="3059158"/>
            <a:ext cx="675117" cy="369332"/>
          </a:xfrm>
          <a:prstGeom prst="rect">
            <a:avLst/>
          </a:prstGeom>
          <a:noFill/>
          <a:ln>
            <a:noFill/>
          </a:ln>
        </p:spPr>
        <p:txBody>
          <a:bodyPr wrap="square" rtlCol="0" anchor="ctr" anchorCtr="1">
            <a:spAutoFit/>
          </a:bodyPr>
          <a:lstStyle/>
          <a:p>
            <a:r>
              <a:rPr lang="en-US" dirty="0"/>
              <a:t>MAX</a:t>
            </a:r>
          </a:p>
        </p:txBody>
      </p:sp>
      <p:sp>
        <p:nvSpPr>
          <p:cNvPr id="26" name="Oval 25">
            <a:extLst>
              <a:ext uri="{FF2B5EF4-FFF2-40B4-BE49-F238E27FC236}">
                <a16:creationId xmlns:a16="http://schemas.microsoft.com/office/drawing/2014/main" id="{B604EBFF-4739-E2A1-845C-F0FD0ABFEA8C}"/>
              </a:ext>
            </a:extLst>
          </p:cNvPr>
          <p:cNvSpPr/>
          <p:nvPr/>
        </p:nvSpPr>
        <p:spPr>
          <a:xfrm>
            <a:off x="4297582" y="3829283"/>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7" name="TextBox 26">
            <a:extLst>
              <a:ext uri="{FF2B5EF4-FFF2-40B4-BE49-F238E27FC236}">
                <a16:creationId xmlns:a16="http://schemas.microsoft.com/office/drawing/2014/main" id="{961FA2AF-8A7E-9073-2C31-B3D4B5E8E6BF}"/>
              </a:ext>
            </a:extLst>
          </p:cNvPr>
          <p:cNvSpPr txBox="1"/>
          <p:nvPr/>
        </p:nvSpPr>
        <p:spPr>
          <a:xfrm>
            <a:off x="8588896" y="4004886"/>
            <a:ext cx="675117" cy="369332"/>
          </a:xfrm>
          <a:prstGeom prst="rect">
            <a:avLst/>
          </a:prstGeom>
          <a:noFill/>
          <a:ln>
            <a:noFill/>
          </a:ln>
        </p:spPr>
        <p:txBody>
          <a:bodyPr wrap="square" rtlCol="0" anchor="ctr" anchorCtr="1">
            <a:spAutoFit/>
          </a:bodyPr>
          <a:lstStyle/>
          <a:p>
            <a:r>
              <a:rPr lang="en-US" dirty="0"/>
              <a:t>MIN</a:t>
            </a:r>
          </a:p>
        </p:txBody>
      </p:sp>
      <p:sp>
        <p:nvSpPr>
          <p:cNvPr id="31" name="Oval 30">
            <a:extLst>
              <a:ext uri="{FF2B5EF4-FFF2-40B4-BE49-F238E27FC236}">
                <a16:creationId xmlns:a16="http://schemas.microsoft.com/office/drawing/2014/main" id="{1AE0C6E5-8BD0-EDDB-15A7-5B4E7B22E3CF}"/>
              </a:ext>
            </a:extLst>
          </p:cNvPr>
          <p:cNvSpPr/>
          <p:nvPr/>
        </p:nvSpPr>
        <p:spPr>
          <a:xfrm>
            <a:off x="5751225" y="3829283"/>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33" name="Straight Connector 32">
            <a:extLst>
              <a:ext uri="{FF2B5EF4-FFF2-40B4-BE49-F238E27FC236}">
                <a16:creationId xmlns:a16="http://schemas.microsoft.com/office/drawing/2014/main" id="{587553DE-BCD8-3B43-C5B0-F1B9AD4A61A7}"/>
              </a:ext>
            </a:extLst>
          </p:cNvPr>
          <p:cNvCxnSpPr>
            <a:cxnSpLocks/>
            <a:stCxn id="24" idx="3"/>
            <a:endCxn id="26" idx="0"/>
          </p:cNvCxnSpPr>
          <p:nvPr/>
        </p:nvCxnSpPr>
        <p:spPr>
          <a:xfrm flipH="1">
            <a:off x="4635141" y="3219842"/>
            <a:ext cx="1222169"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61FD867-7990-C501-F912-ECF18F1F8F8F}"/>
              </a:ext>
            </a:extLst>
          </p:cNvPr>
          <p:cNvCxnSpPr>
            <a:cxnSpLocks/>
            <a:stCxn id="24" idx="4"/>
            <a:endCxn id="31" idx="0"/>
          </p:cNvCxnSpPr>
          <p:nvPr/>
        </p:nvCxnSpPr>
        <p:spPr>
          <a:xfrm flipH="1">
            <a:off x="6088784" y="3318711"/>
            <a:ext cx="7216" cy="510572"/>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189B6AC1-3108-6928-58BD-8D53ECCDED9F}"/>
              </a:ext>
            </a:extLst>
          </p:cNvPr>
          <p:cNvCxnSpPr>
            <a:cxnSpLocks/>
            <a:stCxn id="26" idx="3"/>
            <a:endCxn id="53" idx="0"/>
          </p:cNvCxnSpPr>
          <p:nvPr/>
        </p:nvCxnSpPr>
        <p:spPr>
          <a:xfrm flipH="1">
            <a:off x="4183192" y="4405532"/>
            <a:ext cx="213259"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38589281-F734-0346-3DC0-EB5DB96ED907}"/>
              </a:ext>
            </a:extLst>
          </p:cNvPr>
          <p:cNvCxnSpPr>
            <a:cxnSpLocks/>
            <a:stCxn id="26" idx="5"/>
            <a:endCxn id="54" idx="0"/>
          </p:cNvCxnSpPr>
          <p:nvPr/>
        </p:nvCxnSpPr>
        <p:spPr>
          <a:xfrm>
            <a:off x="4873831" y="4405532"/>
            <a:ext cx="251146"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3" name="TextBox 52">
            <a:extLst>
              <a:ext uri="{FF2B5EF4-FFF2-40B4-BE49-F238E27FC236}">
                <a16:creationId xmlns:a16="http://schemas.microsoft.com/office/drawing/2014/main" id="{403FB412-6B85-5720-4379-0265C2059C75}"/>
              </a:ext>
            </a:extLst>
          </p:cNvPr>
          <p:cNvSpPr txBox="1"/>
          <p:nvPr/>
        </p:nvSpPr>
        <p:spPr>
          <a:xfrm>
            <a:off x="3961329" y="4908268"/>
            <a:ext cx="443726" cy="369332"/>
          </a:xfrm>
          <a:prstGeom prst="rect">
            <a:avLst/>
          </a:prstGeom>
          <a:noFill/>
          <a:ln w="25400">
            <a:noFill/>
          </a:ln>
        </p:spPr>
        <p:txBody>
          <a:bodyPr wrap="square">
            <a:spAutoFit/>
          </a:bodyPr>
          <a:lstStyle/>
          <a:p>
            <a:r>
              <a:rPr lang="en-US" dirty="0"/>
              <a:t>12</a:t>
            </a:r>
          </a:p>
        </p:txBody>
      </p:sp>
      <p:sp>
        <p:nvSpPr>
          <p:cNvPr id="54" name="TextBox 53">
            <a:extLst>
              <a:ext uri="{FF2B5EF4-FFF2-40B4-BE49-F238E27FC236}">
                <a16:creationId xmlns:a16="http://schemas.microsoft.com/office/drawing/2014/main" id="{5FD99C2A-5187-90A8-9923-F1504F074825}"/>
              </a:ext>
            </a:extLst>
          </p:cNvPr>
          <p:cNvSpPr txBox="1"/>
          <p:nvPr/>
        </p:nvSpPr>
        <p:spPr>
          <a:xfrm>
            <a:off x="4973363" y="4908268"/>
            <a:ext cx="303228" cy="369332"/>
          </a:xfrm>
          <a:prstGeom prst="rect">
            <a:avLst/>
          </a:prstGeom>
          <a:noFill/>
          <a:ln w="25400">
            <a:noFill/>
          </a:ln>
        </p:spPr>
        <p:txBody>
          <a:bodyPr wrap="square">
            <a:spAutoFit/>
          </a:bodyPr>
          <a:lstStyle/>
          <a:p>
            <a:r>
              <a:rPr lang="en-US" dirty="0"/>
              <a:t>3</a:t>
            </a:r>
          </a:p>
        </p:txBody>
      </p:sp>
      <p:sp>
        <p:nvSpPr>
          <p:cNvPr id="55" name="TextBox 54">
            <a:extLst>
              <a:ext uri="{FF2B5EF4-FFF2-40B4-BE49-F238E27FC236}">
                <a16:creationId xmlns:a16="http://schemas.microsoft.com/office/drawing/2014/main" id="{3EC7ED6E-B23A-F263-AEFD-547E4F22D351}"/>
              </a:ext>
            </a:extLst>
          </p:cNvPr>
          <p:cNvSpPr txBox="1"/>
          <p:nvPr/>
        </p:nvSpPr>
        <p:spPr>
          <a:xfrm>
            <a:off x="5400728" y="4908268"/>
            <a:ext cx="391628" cy="369332"/>
          </a:xfrm>
          <a:prstGeom prst="rect">
            <a:avLst/>
          </a:prstGeom>
          <a:noFill/>
          <a:ln w="25400">
            <a:noFill/>
          </a:ln>
        </p:spPr>
        <p:txBody>
          <a:bodyPr wrap="square">
            <a:spAutoFit/>
          </a:bodyPr>
          <a:lstStyle/>
          <a:p>
            <a:r>
              <a:rPr lang="en-US" dirty="0"/>
              <a:t>8</a:t>
            </a:r>
          </a:p>
        </p:txBody>
      </p:sp>
      <p:cxnSp>
        <p:nvCxnSpPr>
          <p:cNvPr id="56" name="Straight Connector 55">
            <a:extLst>
              <a:ext uri="{FF2B5EF4-FFF2-40B4-BE49-F238E27FC236}">
                <a16:creationId xmlns:a16="http://schemas.microsoft.com/office/drawing/2014/main" id="{B0FA1D18-521B-9866-6EE0-F355DAE78810}"/>
              </a:ext>
            </a:extLst>
          </p:cNvPr>
          <p:cNvCxnSpPr>
            <a:cxnSpLocks/>
            <a:stCxn id="31" idx="3"/>
            <a:endCxn id="55" idx="0"/>
          </p:cNvCxnSpPr>
          <p:nvPr/>
        </p:nvCxnSpPr>
        <p:spPr>
          <a:xfrm flipH="1">
            <a:off x="5596542" y="4405532"/>
            <a:ext cx="253552"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8" name="TextBox 57">
            <a:extLst>
              <a:ext uri="{FF2B5EF4-FFF2-40B4-BE49-F238E27FC236}">
                <a16:creationId xmlns:a16="http://schemas.microsoft.com/office/drawing/2014/main" id="{45EDF26B-C759-8E3B-FB41-AB6A3EC98D55}"/>
              </a:ext>
            </a:extLst>
          </p:cNvPr>
          <p:cNvSpPr txBox="1"/>
          <p:nvPr/>
        </p:nvSpPr>
        <p:spPr>
          <a:xfrm>
            <a:off x="6570881" y="4908268"/>
            <a:ext cx="253553" cy="369332"/>
          </a:xfrm>
          <a:prstGeom prst="rect">
            <a:avLst/>
          </a:prstGeom>
          <a:noFill/>
          <a:ln w="25400">
            <a:noFill/>
          </a:ln>
        </p:spPr>
        <p:txBody>
          <a:bodyPr wrap="square">
            <a:spAutoFit/>
          </a:bodyPr>
          <a:lstStyle/>
          <a:p>
            <a:r>
              <a:rPr lang="en-US" dirty="0"/>
              <a:t>2</a:t>
            </a:r>
          </a:p>
        </p:txBody>
      </p:sp>
      <p:cxnSp>
        <p:nvCxnSpPr>
          <p:cNvPr id="59" name="Straight Connector 58">
            <a:extLst>
              <a:ext uri="{FF2B5EF4-FFF2-40B4-BE49-F238E27FC236}">
                <a16:creationId xmlns:a16="http://schemas.microsoft.com/office/drawing/2014/main" id="{3A2F6397-20D7-415C-9E99-66565050164A}"/>
              </a:ext>
            </a:extLst>
          </p:cNvPr>
          <p:cNvCxnSpPr>
            <a:cxnSpLocks/>
            <a:stCxn id="31" idx="5"/>
            <a:endCxn id="58" idx="0"/>
          </p:cNvCxnSpPr>
          <p:nvPr/>
        </p:nvCxnSpPr>
        <p:spPr>
          <a:xfrm>
            <a:off x="6327474" y="4405532"/>
            <a:ext cx="370184"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71" name="TextBox 70">
            <a:extLst>
              <a:ext uri="{FF2B5EF4-FFF2-40B4-BE49-F238E27FC236}">
                <a16:creationId xmlns:a16="http://schemas.microsoft.com/office/drawing/2014/main" id="{03FD2A16-F217-3F43-79E8-4F8FFC3F51EC}"/>
              </a:ext>
            </a:extLst>
          </p:cNvPr>
          <p:cNvSpPr txBox="1"/>
          <p:nvPr/>
        </p:nvSpPr>
        <p:spPr>
          <a:xfrm>
            <a:off x="4476057" y="4004886"/>
            <a:ext cx="366583" cy="369332"/>
          </a:xfrm>
          <a:prstGeom prst="rect">
            <a:avLst/>
          </a:prstGeom>
          <a:noFill/>
          <a:ln w="25400">
            <a:noFill/>
          </a:ln>
        </p:spPr>
        <p:txBody>
          <a:bodyPr wrap="square">
            <a:spAutoFit/>
          </a:bodyPr>
          <a:lstStyle/>
          <a:p>
            <a:r>
              <a:rPr lang="en-US" dirty="0"/>
              <a:t>3</a:t>
            </a:r>
          </a:p>
        </p:txBody>
      </p:sp>
      <p:sp>
        <p:nvSpPr>
          <p:cNvPr id="2" name="Content Placeholder 2">
            <a:extLst>
              <a:ext uri="{FF2B5EF4-FFF2-40B4-BE49-F238E27FC236}">
                <a16:creationId xmlns:a16="http://schemas.microsoft.com/office/drawing/2014/main" id="{B8000086-FB8A-F823-FA6A-4B175AEF150E}"/>
              </a:ext>
            </a:extLst>
          </p:cNvPr>
          <p:cNvSpPr>
            <a:spLocks noGrp="1"/>
          </p:cNvSpPr>
          <p:nvPr>
            <p:ph idx="1"/>
          </p:nvPr>
        </p:nvSpPr>
        <p:spPr>
          <a:xfrm>
            <a:off x="7290744" y="6203852"/>
            <a:ext cx="4711652" cy="369333"/>
          </a:xfrm>
        </p:spPr>
        <p:txBody>
          <a:bodyPr>
            <a:normAutofit lnSpcReduction="10000"/>
          </a:bodyPr>
          <a:lstStyle/>
          <a:p>
            <a:pPr marL="0" indent="0">
              <a:buNone/>
            </a:pPr>
            <a:r>
              <a:rPr sz="2200" b="1" dirty="0"/>
              <a:t>Result:</a:t>
            </a:r>
            <a:r>
              <a:rPr sz="2200" dirty="0"/>
              <a:t> Optimal play leads to value of </a:t>
            </a:r>
            <a:r>
              <a:rPr lang="en-US" sz="2200" dirty="0"/>
              <a:t>4.</a:t>
            </a:r>
            <a:endParaRPr sz="2200" dirty="0"/>
          </a:p>
        </p:txBody>
      </p:sp>
      <p:sp>
        <p:nvSpPr>
          <p:cNvPr id="22" name="TextBox 21">
            <a:extLst>
              <a:ext uri="{FF2B5EF4-FFF2-40B4-BE49-F238E27FC236}">
                <a16:creationId xmlns:a16="http://schemas.microsoft.com/office/drawing/2014/main" id="{78F0762B-6B9E-C868-6F5E-038A4A11913A}"/>
              </a:ext>
            </a:extLst>
          </p:cNvPr>
          <p:cNvSpPr txBox="1"/>
          <p:nvPr/>
        </p:nvSpPr>
        <p:spPr>
          <a:xfrm>
            <a:off x="5960891" y="4004886"/>
            <a:ext cx="366583" cy="369332"/>
          </a:xfrm>
          <a:prstGeom prst="rect">
            <a:avLst/>
          </a:prstGeom>
          <a:noFill/>
          <a:ln w="25400">
            <a:noFill/>
          </a:ln>
        </p:spPr>
        <p:txBody>
          <a:bodyPr wrap="square">
            <a:spAutoFit/>
          </a:bodyPr>
          <a:lstStyle/>
          <a:p>
            <a:r>
              <a:rPr lang="en-US" dirty="0"/>
              <a:t>2</a:t>
            </a:r>
          </a:p>
        </p:txBody>
      </p:sp>
      <p:sp>
        <p:nvSpPr>
          <p:cNvPr id="23" name="TextBox 22">
            <a:extLst>
              <a:ext uri="{FF2B5EF4-FFF2-40B4-BE49-F238E27FC236}">
                <a16:creationId xmlns:a16="http://schemas.microsoft.com/office/drawing/2014/main" id="{F731ACB4-352A-F1F7-F216-7D44313C75A8}"/>
              </a:ext>
            </a:extLst>
          </p:cNvPr>
          <p:cNvSpPr txBox="1"/>
          <p:nvPr/>
        </p:nvSpPr>
        <p:spPr>
          <a:xfrm>
            <a:off x="5960891" y="2807099"/>
            <a:ext cx="366583" cy="369332"/>
          </a:xfrm>
          <a:prstGeom prst="rect">
            <a:avLst/>
          </a:prstGeom>
          <a:noFill/>
          <a:ln w="25400">
            <a:noFill/>
          </a:ln>
        </p:spPr>
        <p:txBody>
          <a:bodyPr wrap="square">
            <a:spAutoFit/>
          </a:bodyPr>
          <a:lstStyle/>
          <a:p>
            <a:r>
              <a:rPr lang="en-US" dirty="0"/>
              <a:t>4</a:t>
            </a:r>
          </a:p>
        </p:txBody>
      </p:sp>
      <p:sp>
        <p:nvSpPr>
          <p:cNvPr id="28" name="Content Placeholder 2">
            <a:extLst>
              <a:ext uri="{FF2B5EF4-FFF2-40B4-BE49-F238E27FC236}">
                <a16:creationId xmlns:a16="http://schemas.microsoft.com/office/drawing/2014/main" id="{6FF9640B-8B3B-9ED4-6E63-FC5431CF5E4B}"/>
              </a:ext>
            </a:extLst>
          </p:cNvPr>
          <p:cNvSpPr txBox="1">
            <a:spLocks/>
          </p:cNvSpPr>
          <p:nvPr/>
        </p:nvSpPr>
        <p:spPr>
          <a:xfrm>
            <a:off x="315857" y="1221503"/>
            <a:ext cx="5652250" cy="5027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Visit is via DFS and values propagate bottom-up:</a:t>
            </a:r>
          </a:p>
        </p:txBody>
      </p:sp>
      <p:sp>
        <p:nvSpPr>
          <p:cNvPr id="35" name="Oval 34">
            <a:extLst>
              <a:ext uri="{FF2B5EF4-FFF2-40B4-BE49-F238E27FC236}">
                <a16:creationId xmlns:a16="http://schemas.microsoft.com/office/drawing/2014/main" id="{2C26F973-CBA0-9D23-BBF6-FAAFC64DE483}"/>
              </a:ext>
            </a:extLst>
          </p:cNvPr>
          <p:cNvSpPr/>
          <p:nvPr/>
        </p:nvSpPr>
        <p:spPr>
          <a:xfrm>
            <a:off x="7318651" y="3829283"/>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7" name="TextBox 36">
            <a:extLst>
              <a:ext uri="{FF2B5EF4-FFF2-40B4-BE49-F238E27FC236}">
                <a16:creationId xmlns:a16="http://schemas.microsoft.com/office/drawing/2014/main" id="{44D74DDA-4DDB-C12F-8B09-3E367BD951B0}"/>
              </a:ext>
            </a:extLst>
          </p:cNvPr>
          <p:cNvSpPr txBox="1"/>
          <p:nvPr/>
        </p:nvSpPr>
        <p:spPr>
          <a:xfrm>
            <a:off x="6968154" y="4908268"/>
            <a:ext cx="391628" cy="369332"/>
          </a:xfrm>
          <a:prstGeom prst="rect">
            <a:avLst/>
          </a:prstGeom>
          <a:noFill/>
          <a:ln w="25400">
            <a:noFill/>
          </a:ln>
        </p:spPr>
        <p:txBody>
          <a:bodyPr wrap="square">
            <a:spAutoFit/>
          </a:bodyPr>
          <a:lstStyle/>
          <a:p>
            <a:r>
              <a:rPr lang="en-US" dirty="0"/>
              <a:t>4</a:t>
            </a:r>
          </a:p>
        </p:txBody>
      </p:sp>
      <p:cxnSp>
        <p:nvCxnSpPr>
          <p:cNvPr id="38" name="Straight Connector 37">
            <a:extLst>
              <a:ext uri="{FF2B5EF4-FFF2-40B4-BE49-F238E27FC236}">
                <a16:creationId xmlns:a16="http://schemas.microsoft.com/office/drawing/2014/main" id="{7E5CC4B4-528B-C02A-0310-4E909620DB43}"/>
              </a:ext>
            </a:extLst>
          </p:cNvPr>
          <p:cNvCxnSpPr>
            <a:cxnSpLocks/>
            <a:stCxn id="35" idx="3"/>
            <a:endCxn id="37" idx="0"/>
          </p:cNvCxnSpPr>
          <p:nvPr/>
        </p:nvCxnSpPr>
        <p:spPr>
          <a:xfrm flipH="1">
            <a:off x="7163968" y="4405532"/>
            <a:ext cx="253552"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E95715C0-D10E-9A42-3E8E-6B4ECE90C1B5}"/>
              </a:ext>
            </a:extLst>
          </p:cNvPr>
          <p:cNvSpPr txBox="1"/>
          <p:nvPr/>
        </p:nvSpPr>
        <p:spPr>
          <a:xfrm>
            <a:off x="8138307" y="4908268"/>
            <a:ext cx="253553" cy="369332"/>
          </a:xfrm>
          <a:prstGeom prst="rect">
            <a:avLst/>
          </a:prstGeom>
          <a:noFill/>
          <a:ln w="25400">
            <a:noFill/>
          </a:ln>
        </p:spPr>
        <p:txBody>
          <a:bodyPr wrap="square">
            <a:spAutoFit/>
          </a:bodyPr>
          <a:lstStyle/>
          <a:p>
            <a:r>
              <a:rPr lang="en-US" dirty="0"/>
              <a:t>5</a:t>
            </a:r>
          </a:p>
        </p:txBody>
      </p:sp>
      <p:cxnSp>
        <p:nvCxnSpPr>
          <p:cNvPr id="40" name="Straight Connector 39">
            <a:extLst>
              <a:ext uri="{FF2B5EF4-FFF2-40B4-BE49-F238E27FC236}">
                <a16:creationId xmlns:a16="http://schemas.microsoft.com/office/drawing/2014/main" id="{F43C928D-AACA-B2EA-621C-0365708D7C69}"/>
              </a:ext>
            </a:extLst>
          </p:cNvPr>
          <p:cNvCxnSpPr>
            <a:cxnSpLocks/>
            <a:stCxn id="35" idx="5"/>
            <a:endCxn id="39" idx="0"/>
          </p:cNvCxnSpPr>
          <p:nvPr/>
        </p:nvCxnSpPr>
        <p:spPr>
          <a:xfrm>
            <a:off x="7894900" y="4405532"/>
            <a:ext cx="370184"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7FDD3A1B-D821-E1DC-56A1-BB10766FC608}"/>
              </a:ext>
            </a:extLst>
          </p:cNvPr>
          <p:cNvSpPr txBox="1"/>
          <p:nvPr/>
        </p:nvSpPr>
        <p:spPr>
          <a:xfrm>
            <a:off x="7528317" y="4004886"/>
            <a:ext cx="366583" cy="369332"/>
          </a:xfrm>
          <a:prstGeom prst="rect">
            <a:avLst/>
          </a:prstGeom>
          <a:noFill/>
          <a:ln w="25400">
            <a:noFill/>
          </a:ln>
        </p:spPr>
        <p:txBody>
          <a:bodyPr wrap="square">
            <a:spAutoFit/>
          </a:bodyPr>
          <a:lstStyle/>
          <a:p>
            <a:r>
              <a:rPr lang="en-US" dirty="0"/>
              <a:t>4</a:t>
            </a:r>
          </a:p>
        </p:txBody>
      </p:sp>
      <p:cxnSp>
        <p:nvCxnSpPr>
          <p:cNvPr id="51" name="Straight Connector 50">
            <a:extLst>
              <a:ext uri="{FF2B5EF4-FFF2-40B4-BE49-F238E27FC236}">
                <a16:creationId xmlns:a16="http://schemas.microsoft.com/office/drawing/2014/main" id="{F34A4372-E53B-9DBF-08BD-C3E349AB9A8C}"/>
              </a:ext>
            </a:extLst>
          </p:cNvPr>
          <p:cNvCxnSpPr>
            <a:cxnSpLocks/>
            <a:stCxn id="24" idx="5"/>
            <a:endCxn id="35" idx="0"/>
          </p:cNvCxnSpPr>
          <p:nvPr/>
        </p:nvCxnSpPr>
        <p:spPr>
          <a:xfrm>
            <a:off x="6334690" y="3219842"/>
            <a:ext cx="1321520"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62" name="Content Placeholder 2">
            <a:extLst>
              <a:ext uri="{FF2B5EF4-FFF2-40B4-BE49-F238E27FC236}">
                <a16:creationId xmlns:a16="http://schemas.microsoft.com/office/drawing/2014/main" id="{AD6D2E84-A6B8-C78C-6BBE-45DC1A2FCE84}"/>
              </a:ext>
            </a:extLst>
          </p:cNvPr>
          <p:cNvSpPr txBox="1">
            <a:spLocks/>
          </p:cNvSpPr>
          <p:nvPr/>
        </p:nvSpPr>
        <p:spPr>
          <a:xfrm>
            <a:off x="10008973" y="4723601"/>
            <a:ext cx="2054281" cy="553999"/>
          </a:xfrm>
          <a:prstGeom prst="rect">
            <a:avLst/>
          </a:prstGeom>
          <a:ln w="38100">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Do we need to evaluate this node?</a:t>
            </a:r>
          </a:p>
        </p:txBody>
      </p:sp>
      <p:sp>
        <p:nvSpPr>
          <p:cNvPr id="64" name="Rectangle 63">
            <a:extLst>
              <a:ext uri="{FF2B5EF4-FFF2-40B4-BE49-F238E27FC236}">
                <a16:creationId xmlns:a16="http://schemas.microsoft.com/office/drawing/2014/main" id="{193A6BFF-7906-E400-607D-5BF7473134E1}"/>
              </a:ext>
            </a:extLst>
          </p:cNvPr>
          <p:cNvSpPr/>
          <p:nvPr/>
        </p:nvSpPr>
        <p:spPr>
          <a:xfrm>
            <a:off x="7796722" y="4332252"/>
            <a:ext cx="675118" cy="945347"/>
          </a:xfrm>
          <a:prstGeom prst="rect">
            <a:avLst/>
          </a:prstGeom>
          <a:noFill/>
          <a:ln w="38100">
            <a:solidFill>
              <a:schemeClr val="accent4"/>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874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8" grpId="0"/>
      <p:bldP spid="71" grpId="0"/>
      <p:bldP spid="2" grpId="0" build="p"/>
      <p:bldP spid="22" grpId="0"/>
      <p:bldP spid="23" grpId="0"/>
      <p:bldP spid="37" grpId="0"/>
      <p:bldP spid="39" grpId="0"/>
      <p:bldP spid="44" grpId="0"/>
      <p:bldP spid="62" grpId="0" animBg="1"/>
      <p:bldP spid="6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57B66-748D-DA53-8DCA-DBBF83A99C3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7726237F-472B-9014-56C4-8EB3FCC354CA}"/>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r>
              <a:rPr lang="en-US" sz="3600" b="0" i="0" dirty="0">
                <a:latin typeface="+mj-lt"/>
              </a:rPr>
              <a:t>2-Nim Game Tree</a:t>
            </a:r>
            <a:endParaRPr lang="en-US" sz="3600" dirty="0"/>
          </a:p>
        </p:txBody>
      </p:sp>
      <p:sp>
        <p:nvSpPr>
          <p:cNvPr id="2" name="TextBox 1">
            <a:extLst>
              <a:ext uri="{FF2B5EF4-FFF2-40B4-BE49-F238E27FC236}">
                <a16:creationId xmlns:a16="http://schemas.microsoft.com/office/drawing/2014/main" id="{6A0A7760-44AB-6144-35D5-B1A8A13C29BF}"/>
              </a:ext>
            </a:extLst>
          </p:cNvPr>
          <p:cNvSpPr txBox="1"/>
          <p:nvPr/>
        </p:nvSpPr>
        <p:spPr>
          <a:xfrm>
            <a:off x="5859358" y="770434"/>
            <a:ext cx="1099037" cy="369332"/>
          </a:xfrm>
          <a:prstGeom prst="rect">
            <a:avLst/>
          </a:prstGeom>
          <a:noFill/>
          <a:ln>
            <a:noFill/>
          </a:ln>
        </p:spPr>
        <p:txBody>
          <a:bodyPr wrap="square">
            <a:spAutoFit/>
          </a:bodyPr>
          <a:lstStyle/>
          <a:p>
            <a:r>
              <a:rPr lang="en-US" sz="1800" dirty="0">
                <a:latin typeface="Consolas" panose="020B0609020204030204" pitchFamily="49" charset="0"/>
              </a:rPr>
              <a:t>|| , ||	</a:t>
            </a:r>
            <a:endParaRPr lang="en-US" dirty="0"/>
          </a:p>
        </p:txBody>
      </p:sp>
      <p:sp>
        <p:nvSpPr>
          <p:cNvPr id="3" name="TextBox 2">
            <a:extLst>
              <a:ext uri="{FF2B5EF4-FFF2-40B4-BE49-F238E27FC236}">
                <a16:creationId xmlns:a16="http://schemas.microsoft.com/office/drawing/2014/main" id="{46450B79-967C-F650-05AD-5ABF293EBCA1}"/>
              </a:ext>
            </a:extLst>
          </p:cNvPr>
          <p:cNvSpPr txBox="1"/>
          <p:nvPr/>
        </p:nvSpPr>
        <p:spPr>
          <a:xfrm>
            <a:off x="6887323" y="770434"/>
            <a:ext cx="681878" cy="369332"/>
          </a:xfrm>
          <a:prstGeom prst="rect">
            <a:avLst/>
          </a:prstGeom>
          <a:noFill/>
          <a:ln>
            <a:noFill/>
          </a:ln>
        </p:spPr>
        <p:txBody>
          <a:bodyPr wrap="square">
            <a:spAutoFit/>
          </a:bodyPr>
          <a:lstStyle/>
          <a:p>
            <a:r>
              <a:rPr lang="en-US" sz="1800" b="1" dirty="0">
                <a:solidFill>
                  <a:srgbClr val="1306BA"/>
                </a:solidFill>
              </a:rPr>
              <a:t>Max</a:t>
            </a:r>
            <a:endParaRPr lang="en-US"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BB5BE74-5287-DAEA-3FBA-121CF03B6E6E}"/>
                  </a:ext>
                </a:extLst>
              </p:cNvPr>
              <p:cNvSpPr txBox="1"/>
              <p:nvPr/>
            </p:nvSpPr>
            <p:spPr>
              <a:xfrm>
                <a:off x="9694223" y="3289037"/>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m:t>
                      </m:r>
                      <m:r>
                        <a:rPr lang="en-US"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26" name="TextBox 25">
                <a:extLst>
                  <a:ext uri="{FF2B5EF4-FFF2-40B4-BE49-F238E27FC236}">
                    <a16:creationId xmlns:a16="http://schemas.microsoft.com/office/drawing/2014/main" id="{0BB5BE74-5287-DAEA-3FBA-121CF03B6E6E}"/>
                  </a:ext>
                </a:extLst>
              </p:cNvPr>
              <p:cNvSpPr txBox="1">
                <a:spLocks noRot="1" noChangeAspect="1" noMove="1" noResize="1" noEditPoints="1" noAdjustHandles="1" noChangeArrowheads="1" noChangeShapeType="1" noTextEdit="1"/>
              </p:cNvSpPr>
              <p:nvPr/>
            </p:nvSpPr>
            <p:spPr>
              <a:xfrm>
                <a:off x="9694223" y="3289037"/>
                <a:ext cx="796239" cy="369332"/>
              </a:xfrm>
              <a:prstGeom prst="rect">
                <a:avLst/>
              </a:prstGeom>
              <a:blipFill>
                <a:blip r:embed="rId2"/>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987D9564-D0D4-25A0-3260-F30F94D7BB52}"/>
              </a:ext>
            </a:extLst>
          </p:cNvPr>
          <p:cNvSpPr txBox="1"/>
          <p:nvPr/>
        </p:nvSpPr>
        <p:spPr>
          <a:xfrm>
            <a:off x="4152669" y="1746003"/>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 |</a:t>
            </a:r>
            <a:endParaRPr lang="en-US" dirty="0"/>
          </a:p>
        </p:txBody>
      </p:sp>
      <p:sp>
        <p:nvSpPr>
          <p:cNvPr id="29" name="TextBox 28">
            <a:extLst>
              <a:ext uri="{FF2B5EF4-FFF2-40B4-BE49-F238E27FC236}">
                <a16:creationId xmlns:a16="http://schemas.microsoft.com/office/drawing/2014/main" id="{CBCA305C-0EF0-2900-9571-67B2596E18A4}"/>
              </a:ext>
            </a:extLst>
          </p:cNvPr>
          <p:cNvSpPr txBox="1"/>
          <p:nvPr/>
        </p:nvSpPr>
        <p:spPr>
          <a:xfrm>
            <a:off x="5023285" y="1746003"/>
            <a:ext cx="681878" cy="369332"/>
          </a:xfrm>
          <a:prstGeom prst="rect">
            <a:avLst/>
          </a:prstGeom>
          <a:noFill/>
          <a:ln>
            <a:noFill/>
          </a:ln>
        </p:spPr>
        <p:txBody>
          <a:bodyPr wrap="square">
            <a:spAutoFit/>
          </a:bodyPr>
          <a:lstStyle/>
          <a:p>
            <a:r>
              <a:rPr lang="en-US" sz="1800" b="1" dirty="0">
                <a:solidFill>
                  <a:srgbClr val="FF0000"/>
                </a:solidFill>
              </a:rPr>
              <a:t>Min</a:t>
            </a:r>
            <a:endParaRPr lang="en-US" dirty="0">
              <a:solidFill>
                <a:srgbClr val="FF0000"/>
              </a:solidFill>
            </a:endParaRPr>
          </a:p>
        </p:txBody>
      </p:sp>
      <p:sp>
        <p:nvSpPr>
          <p:cNvPr id="30" name="TextBox 29">
            <a:extLst>
              <a:ext uri="{FF2B5EF4-FFF2-40B4-BE49-F238E27FC236}">
                <a16:creationId xmlns:a16="http://schemas.microsoft.com/office/drawing/2014/main" id="{17928BD5-A2BE-B37A-1097-379108080887}"/>
              </a:ext>
            </a:extLst>
          </p:cNvPr>
          <p:cNvSpPr txBox="1"/>
          <p:nvPr/>
        </p:nvSpPr>
        <p:spPr>
          <a:xfrm>
            <a:off x="7322589" y="1746003"/>
            <a:ext cx="941688" cy="369332"/>
          </a:xfrm>
          <a:prstGeom prst="rect">
            <a:avLst/>
          </a:prstGeom>
          <a:noFill/>
          <a:ln>
            <a:noFill/>
          </a:ln>
        </p:spPr>
        <p:txBody>
          <a:bodyPr wrap="square">
            <a:spAutoFit/>
          </a:bodyPr>
          <a:lstStyle/>
          <a:p>
            <a:r>
              <a:rPr lang="en-US" sz="1800" dirty="0">
                <a:latin typeface="Consolas" panose="020B0609020204030204" pitchFamily="49" charset="0"/>
              </a:rPr>
              <a:t> , ||</a:t>
            </a:r>
            <a:endParaRPr lang="en-US" dirty="0"/>
          </a:p>
        </p:txBody>
      </p:sp>
      <p:sp>
        <p:nvSpPr>
          <p:cNvPr id="31" name="TextBox 30">
            <a:extLst>
              <a:ext uri="{FF2B5EF4-FFF2-40B4-BE49-F238E27FC236}">
                <a16:creationId xmlns:a16="http://schemas.microsoft.com/office/drawing/2014/main" id="{2B7BF7B0-A7B5-78D2-5529-D664AAAB1790}"/>
              </a:ext>
            </a:extLst>
          </p:cNvPr>
          <p:cNvSpPr txBox="1"/>
          <p:nvPr/>
        </p:nvSpPr>
        <p:spPr>
          <a:xfrm>
            <a:off x="8193205" y="1746003"/>
            <a:ext cx="681878" cy="369332"/>
          </a:xfrm>
          <a:prstGeom prst="rect">
            <a:avLst/>
          </a:prstGeom>
          <a:noFill/>
          <a:ln>
            <a:noFill/>
          </a:ln>
        </p:spPr>
        <p:txBody>
          <a:bodyPr wrap="square">
            <a:spAutoFit/>
          </a:bodyPr>
          <a:lstStyle/>
          <a:p>
            <a:r>
              <a:rPr lang="en-US" sz="1800" b="1" dirty="0">
                <a:solidFill>
                  <a:srgbClr val="FF0000"/>
                </a:solidFill>
              </a:rPr>
              <a:t>Min</a:t>
            </a:r>
            <a:endParaRPr lang="en-US" dirty="0">
              <a:solidFill>
                <a:srgbClr val="FF0000"/>
              </a:solidFill>
            </a:endParaRPr>
          </a:p>
        </p:txBody>
      </p:sp>
      <p:sp>
        <p:nvSpPr>
          <p:cNvPr id="32" name="TextBox 31">
            <a:extLst>
              <a:ext uri="{FF2B5EF4-FFF2-40B4-BE49-F238E27FC236}">
                <a16:creationId xmlns:a16="http://schemas.microsoft.com/office/drawing/2014/main" id="{2FA1FB52-D182-4EAC-FC22-B64AD670B0DC}"/>
              </a:ext>
            </a:extLst>
          </p:cNvPr>
          <p:cNvSpPr txBox="1"/>
          <p:nvPr/>
        </p:nvSpPr>
        <p:spPr>
          <a:xfrm>
            <a:off x="2444403" y="1746003"/>
            <a:ext cx="941688" cy="369332"/>
          </a:xfrm>
          <a:prstGeom prst="rect">
            <a:avLst/>
          </a:prstGeom>
          <a:noFill/>
          <a:ln>
            <a:noFill/>
          </a:ln>
        </p:spPr>
        <p:txBody>
          <a:bodyPr wrap="square">
            <a:spAutoFit/>
          </a:bodyPr>
          <a:lstStyle/>
          <a:p>
            <a:r>
              <a:rPr lang="en-US" sz="1800" dirty="0">
                <a:latin typeface="Consolas" panose="020B0609020204030204" pitchFamily="49" charset="0"/>
              </a:rPr>
              <a:t>| , ||</a:t>
            </a:r>
            <a:endParaRPr lang="en-US" dirty="0"/>
          </a:p>
        </p:txBody>
      </p:sp>
      <p:sp>
        <p:nvSpPr>
          <p:cNvPr id="33" name="TextBox 32">
            <a:extLst>
              <a:ext uri="{FF2B5EF4-FFF2-40B4-BE49-F238E27FC236}">
                <a16:creationId xmlns:a16="http://schemas.microsoft.com/office/drawing/2014/main" id="{7C2B7CCD-7841-0684-E0F6-26BDE984DC24}"/>
              </a:ext>
            </a:extLst>
          </p:cNvPr>
          <p:cNvSpPr txBox="1"/>
          <p:nvPr/>
        </p:nvSpPr>
        <p:spPr>
          <a:xfrm>
            <a:off x="3315019" y="1746003"/>
            <a:ext cx="681878" cy="369332"/>
          </a:xfrm>
          <a:prstGeom prst="rect">
            <a:avLst/>
          </a:prstGeom>
          <a:noFill/>
          <a:ln>
            <a:noFill/>
          </a:ln>
        </p:spPr>
        <p:txBody>
          <a:bodyPr wrap="square">
            <a:spAutoFit/>
          </a:bodyPr>
          <a:lstStyle/>
          <a:p>
            <a:r>
              <a:rPr lang="en-US" sz="1800" b="1" dirty="0">
                <a:solidFill>
                  <a:srgbClr val="FF0000"/>
                </a:solidFill>
              </a:rPr>
              <a:t>Min</a:t>
            </a:r>
            <a:endParaRPr lang="en-US" dirty="0">
              <a:solidFill>
                <a:srgbClr val="FF0000"/>
              </a:solidFill>
            </a:endParaRPr>
          </a:p>
        </p:txBody>
      </p:sp>
      <p:sp>
        <p:nvSpPr>
          <p:cNvPr id="34" name="TextBox 33">
            <a:extLst>
              <a:ext uri="{FF2B5EF4-FFF2-40B4-BE49-F238E27FC236}">
                <a16:creationId xmlns:a16="http://schemas.microsoft.com/office/drawing/2014/main" id="{D7AB6F79-58CC-1A32-218A-37B717C53332}"/>
              </a:ext>
            </a:extLst>
          </p:cNvPr>
          <p:cNvSpPr txBox="1"/>
          <p:nvPr/>
        </p:nvSpPr>
        <p:spPr>
          <a:xfrm>
            <a:off x="9216022" y="1746003"/>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 </a:t>
            </a:r>
            <a:endParaRPr lang="en-US" dirty="0"/>
          </a:p>
        </p:txBody>
      </p:sp>
      <p:sp>
        <p:nvSpPr>
          <p:cNvPr id="35" name="TextBox 34">
            <a:extLst>
              <a:ext uri="{FF2B5EF4-FFF2-40B4-BE49-F238E27FC236}">
                <a16:creationId xmlns:a16="http://schemas.microsoft.com/office/drawing/2014/main" id="{B9237BBC-AF05-FE81-CA9E-E5CE12ABC158}"/>
              </a:ext>
            </a:extLst>
          </p:cNvPr>
          <p:cNvSpPr txBox="1"/>
          <p:nvPr/>
        </p:nvSpPr>
        <p:spPr>
          <a:xfrm>
            <a:off x="10086638" y="1746003"/>
            <a:ext cx="681878" cy="369332"/>
          </a:xfrm>
          <a:prstGeom prst="rect">
            <a:avLst/>
          </a:prstGeom>
          <a:noFill/>
          <a:ln>
            <a:noFill/>
          </a:ln>
        </p:spPr>
        <p:txBody>
          <a:bodyPr wrap="square">
            <a:spAutoFit/>
          </a:bodyPr>
          <a:lstStyle/>
          <a:p>
            <a:r>
              <a:rPr lang="en-US" sz="1800" b="1" dirty="0">
                <a:solidFill>
                  <a:srgbClr val="FF0000"/>
                </a:solidFill>
              </a:rPr>
              <a:t>Min</a:t>
            </a:r>
            <a:endParaRPr lang="en-US" dirty="0">
              <a:solidFill>
                <a:srgbClr val="FF0000"/>
              </a:solidFill>
            </a:endParaRPr>
          </a:p>
        </p:txBody>
      </p:sp>
      <p:sp>
        <p:nvSpPr>
          <p:cNvPr id="36" name="Rectangle 35">
            <a:extLst>
              <a:ext uri="{FF2B5EF4-FFF2-40B4-BE49-F238E27FC236}">
                <a16:creationId xmlns:a16="http://schemas.microsoft.com/office/drawing/2014/main" id="{15FF5542-D96A-D962-F530-1FD703BB1586}"/>
              </a:ext>
            </a:extLst>
          </p:cNvPr>
          <p:cNvSpPr/>
          <p:nvPr/>
        </p:nvSpPr>
        <p:spPr>
          <a:xfrm>
            <a:off x="2444403" y="1680984"/>
            <a:ext cx="3357593" cy="507077"/>
          </a:xfrm>
          <a:prstGeom prst="rect">
            <a:avLst/>
          </a:prstGeom>
          <a:noFill/>
          <a:ln w="1270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7A440CA-36B0-9CE5-233F-FE9441C32C4A}"/>
              </a:ext>
            </a:extLst>
          </p:cNvPr>
          <p:cNvSpPr/>
          <p:nvPr/>
        </p:nvSpPr>
        <p:spPr>
          <a:xfrm>
            <a:off x="7410923" y="1680984"/>
            <a:ext cx="3357593" cy="507077"/>
          </a:xfrm>
          <a:prstGeom prst="rect">
            <a:avLst/>
          </a:prstGeom>
          <a:noFill/>
          <a:ln w="1270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9" name="TextBox 38">
            <a:extLst>
              <a:ext uri="{FF2B5EF4-FFF2-40B4-BE49-F238E27FC236}">
                <a16:creationId xmlns:a16="http://schemas.microsoft.com/office/drawing/2014/main" id="{763D70A1-A7D8-E542-9F3E-4A2C55E7D895}"/>
              </a:ext>
            </a:extLst>
          </p:cNvPr>
          <p:cNvSpPr txBox="1"/>
          <p:nvPr/>
        </p:nvSpPr>
        <p:spPr>
          <a:xfrm>
            <a:off x="5601791" y="6029329"/>
            <a:ext cx="6406667" cy="646331"/>
          </a:xfrm>
          <a:prstGeom prst="rect">
            <a:avLst/>
          </a:prstGeom>
          <a:noFill/>
          <a:ln>
            <a:noFill/>
          </a:ln>
        </p:spPr>
        <p:txBody>
          <a:bodyPr wrap="square">
            <a:spAutoFit/>
          </a:bodyPr>
          <a:lstStyle/>
          <a:p>
            <a:r>
              <a:rPr lang="en-US" sz="1800" b="1" dirty="0">
                <a:solidFill>
                  <a:srgbClr val="1306BA"/>
                </a:solidFill>
              </a:rPr>
              <a:t>Max</a:t>
            </a:r>
            <a:r>
              <a:rPr lang="en-US" sz="1800" dirty="0"/>
              <a:t> wants the largest score: on </a:t>
            </a:r>
            <a:r>
              <a:rPr lang="en-US" b="1" dirty="0">
                <a:solidFill>
                  <a:srgbClr val="1306BA"/>
                </a:solidFill>
              </a:rPr>
              <a:t>Max</a:t>
            </a:r>
            <a:r>
              <a:rPr lang="en-US" dirty="0"/>
              <a:t>’s turn, take max of children.</a:t>
            </a:r>
            <a:endParaRPr lang="en-US" sz="1800" dirty="0"/>
          </a:p>
          <a:p>
            <a:r>
              <a:rPr lang="en-US" sz="1800" b="1" dirty="0">
                <a:solidFill>
                  <a:srgbClr val="FF0000"/>
                </a:solidFill>
              </a:rPr>
              <a:t>Min</a:t>
            </a:r>
            <a:r>
              <a:rPr lang="en-US" sz="1800" dirty="0"/>
              <a:t> ‘</a:t>
            </a:r>
            <a:r>
              <a:rPr lang="en-US" dirty="0"/>
              <a:t>wants’ the smallest score: on </a:t>
            </a:r>
            <a:r>
              <a:rPr lang="en-US" b="1" dirty="0">
                <a:solidFill>
                  <a:srgbClr val="FF0000"/>
                </a:solidFill>
              </a:rPr>
              <a:t>Min</a:t>
            </a:r>
            <a:r>
              <a:rPr lang="en-US" dirty="0"/>
              <a:t>’s turn, take min of children.</a:t>
            </a:r>
          </a:p>
        </p:txBody>
      </p:sp>
      <p:sp>
        <p:nvSpPr>
          <p:cNvPr id="40" name="TextBox 39">
            <a:extLst>
              <a:ext uri="{FF2B5EF4-FFF2-40B4-BE49-F238E27FC236}">
                <a16:creationId xmlns:a16="http://schemas.microsoft.com/office/drawing/2014/main" id="{040ABD70-B958-9670-8601-4FA2127C0123}"/>
              </a:ext>
            </a:extLst>
          </p:cNvPr>
          <p:cNvSpPr txBox="1"/>
          <p:nvPr/>
        </p:nvSpPr>
        <p:spPr>
          <a:xfrm>
            <a:off x="2606502" y="2919705"/>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 </a:t>
            </a:r>
            <a:endParaRPr lang="en-US" dirty="0"/>
          </a:p>
        </p:txBody>
      </p:sp>
      <p:sp>
        <p:nvSpPr>
          <p:cNvPr id="41" name="TextBox 40">
            <a:extLst>
              <a:ext uri="{FF2B5EF4-FFF2-40B4-BE49-F238E27FC236}">
                <a16:creationId xmlns:a16="http://schemas.microsoft.com/office/drawing/2014/main" id="{310BCD78-B41D-A347-DAA8-46ABEB1C9B67}"/>
              </a:ext>
            </a:extLst>
          </p:cNvPr>
          <p:cNvSpPr txBox="1"/>
          <p:nvPr/>
        </p:nvSpPr>
        <p:spPr>
          <a:xfrm>
            <a:off x="3386091" y="2919705"/>
            <a:ext cx="681878" cy="369332"/>
          </a:xfrm>
          <a:prstGeom prst="rect">
            <a:avLst/>
          </a:prstGeom>
          <a:no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42" name="TextBox 41">
            <a:extLst>
              <a:ext uri="{FF2B5EF4-FFF2-40B4-BE49-F238E27FC236}">
                <a16:creationId xmlns:a16="http://schemas.microsoft.com/office/drawing/2014/main" id="{1814334E-3C20-F127-2FA4-57BCDAA6B082}"/>
              </a:ext>
            </a:extLst>
          </p:cNvPr>
          <p:cNvSpPr txBox="1"/>
          <p:nvPr/>
        </p:nvSpPr>
        <p:spPr>
          <a:xfrm>
            <a:off x="4418806" y="2919705"/>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a:t>
            </a:r>
            <a:r>
              <a:rPr lang="en-US" dirty="0">
                <a:latin typeface="Consolas" panose="020B0609020204030204" pitchFamily="49" charset="0"/>
              </a:rPr>
              <a:t>|</a:t>
            </a:r>
            <a:endParaRPr lang="en-US" dirty="0"/>
          </a:p>
        </p:txBody>
      </p:sp>
      <p:sp>
        <p:nvSpPr>
          <p:cNvPr id="43" name="TextBox 42">
            <a:extLst>
              <a:ext uri="{FF2B5EF4-FFF2-40B4-BE49-F238E27FC236}">
                <a16:creationId xmlns:a16="http://schemas.microsoft.com/office/drawing/2014/main" id="{2EB753FF-C218-ADF5-1619-D53DA0DC51F6}"/>
              </a:ext>
            </a:extLst>
          </p:cNvPr>
          <p:cNvSpPr txBox="1"/>
          <p:nvPr/>
        </p:nvSpPr>
        <p:spPr>
          <a:xfrm>
            <a:off x="5067433" y="2919705"/>
            <a:ext cx="681878" cy="369332"/>
          </a:xfrm>
          <a:prstGeom prst="rect">
            <a:avLst/>
          </a:prstGeom>
          <a:no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44" name="TextBox 43">
            <a:extLst>
              <a:ext uri="{FF2B5EF4-FFF2-40B4-BE49-F238E27FC236}">
                <a16:creationId xmlns:a16="http://schemas.microsoft.com/office/drawing/2014/main" id="{D645BFCC-8417-B6C9-3253-4833BBCCFF18}"/>
              </a:ext>
            </a:extLst>
          </p:cNvPr>
          <p:cNvSpPr txBox="1"/>
          <p:nvPr/>
        </p:nvSpPr>
        <p:spPr>
          <a:xfrm>
            <a:off x="5776771" y="2919705"/>
            <a:ext cx="941688" cy="369332"/>
          </a:xfrm>
          <a:prstGeom prst="rect">
            <a:avLst/>
          </a:prstGeom>
          <a:noFill/>
          <a:ln>
            <a:noFill/>
          </a:ln>
        </p:spPr>
        <p:txBody>
          <a:bodyPr wrap="square">
            <a:spAutoFit/>
          </a:bodyPr>
          <a:lstStyle/>
          <a:p>
            <a:r>
              <a:rPr lang="en-US" dirty="0">
                <a:latin typeface="Consolas" panose="020B0609020204030204" pitchFamily="49" charset="0"/>
              </a:rPr>
              <a:t> </a:t>
            </a:r>
            <a:r>
              <a:rPr lang="en-US" sz="1800" dirty="0">
                <a:latin typeface="Consolas" panose="020B0609020204030204" pitchFamily="49" charset="0"/>
              </a:rPr>
              <a:t>, </a:t>
            </a:r>
            <a:r>
              <a:rPr lang="en-US" dirty="0">
                <a:latin typeface="Consolas" panose="020B0609020204030204" pitchFamily="49" charset="0"/>
              </a:rPr>
              <a:t>|</a:t>
            </a:r>
            <a:endParaRPr lang="en-US" dirty="0"/>
          </a:p>
        </p:txBody>
      </p:sp>
      <p:sp>
        <p:nvSpPr>
          <p:cNvPr id="45" name="TextBox 44">
            <a:extLst>
              <a:ext uri="{FF2B5EF4-FFF2-40B4-BE49-F238E27FC236}">
                <a16:creationId xmlns:a16="http://schemas.microsoft.com/office/drawing/2014/main" id="{6540F888-2AAF-8050-A7D7-302C999209C1}"/>
              </a:ext>
            </a:extLst>
          </p:cNvPr>
          <p:cNvSpPr txBox="1"/>
          <p:nvPr/>
        </p:nvSpPr>
        <p:spPr>
          <a:xfrm>
            <a:off x="6534516" y="2919705"/>
            <a:ext cx="681878" cy="369332"/>
          </a:xfrm>
          <a:prstGeom prst="rect">
            <a:avLst/>
          </a:prstGeom>
          <a:no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46" name="TextBox 45">
            <a:extLst>
              <a:ext uri="{FF2B5EF4-FFF2-40B4-BE49-F238E27FC236}">
                <a16:creationId xmlns:a16="http://schemas.microsoft.com/office/drawing/2014/main" id="{DBA10874-6B9D-E6F7-9534-3569E1B51B8E}"/>
              </a:ext>
            </a:extLst>
          </p:cNvPr>
          <p:cNvSpPr txBox="1"/>
          <p:nvPr/>
        </p:nvSpPr>
        <p:spPr>
          <a:xfrm>
            <a:off x="7803604" y="2919705"/>
            <a:ext cx="941688" cy="369332"/>
          </a:xfrm>
          <a:prstGeom prst="rect">
            <a:avLst/>
          </a:prstGeom>
          <a:noFill/>
          <a:ln>
            <a:noFill/>
          </a:ln>
        </p:spPr>
        <p:txBody>
          <a:bodyPr wrap="square">
            <a:spAutoFit/>
          </a:bodyPr>
          <a:lstStyle/>
          <a:p>
            <a:r>
              <a:rPr lang="en-US" sz="1800" dirty="0">
                <a:latin typeface="Consolas" panose="020B0609020204030204" pitchFamily="49" charset="0"/>
              </a:rPr>
              <a:t>, </a:t>
            </a:r>
            <a:r>
              <a:rPr lang="en-US" dirty="0">
                <a:latin typeface="Consolas" panose="020B0609020204030204" pitchFamily="49" charset="0"/>
              </a:rPr>
              <a:t>|</a:t>
            </a:r>
            <a:endParaRPr lang="en-US" dirty="0"/>
          </a:p>
        </p:txBody>
      </p:sp>
      <p:sp>
        <p:nvSpPr>
          <p:cNvPr id="47" name="TextBox 46">
            <a:extLst>
              <a:ext uri="{FF2B5EF4-FFF2-40B4-BE49-F238E27FC236}">
                <a16:creationId xmlns:a16="http://schemas.microsoft.com/office/drawing/2014/main" id="{81BCA731-DB3E-EAF2-F551-1FD37F473593}"/>
              </a:ext>
            </a:extLst>
          </p:cNvPr>
          <p:cNvSpPr txBox="1"/>
          <p:nvPr/>
        </p:nvSpPr>
        <p:spPr>
          <a:xfrm>
            <a:off x="8452231" y="2919705"/>
            <a:ext cx="681878" cy="369332"/>
          </a:xfrm>
          <a:prstGeom prst="rect">
            <a:avLst/>
          </a:prstGeom>
          <a:no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48" name="TextBox 47">
            <a:extLst>
              <a:ext uri="{FF2B5EF4-FFF2-40B4-BE49-F238E27FC236}">
                <a16:creationId xmlns:a16="http://schemas.microsoft.com/office/drawing/2014/main" id="{0EF159DE-216B-A63D-DD42-09D9043E82FA}"/>
              </a:ext>
            </a:extLst>
          </p:cNvPr>
          <p:cNvSpPr txBox="1"/>
          <p:nvPr/>
        </p:nvSpPr>
        <p:spPr>
          <a:xfrm>
            <a:off x="9410430" y="2919705"/>
            <a:ext cx="552871" cy="369332"/>
          </a:xfrm>
          <a:prstGeom prst="rect">
            <a:avLst/>
          </a:prstGeom>
          <a:solidFill>
            <a:srgbClr val="1306BA">
              <a:alpha val="25000"/>
            </a:srgbClr>
          </a:solidFill>
          <a:ln>
            <a:noFill/>
          </a:ln>
        </p:spPr>
        <p:txBody>
          <a:bodyPr wrap="square">
            <a:spAutoFit/>
          </a:bodyPr>
          <a:lstStyle/>
          <a:p>
            <a:r>
              <a:rPr lang="en-US" dirty="0">
                <a:latin typeface="Consolas" panose="020B0609020204030204" pitchFamily="49" charset="0"/>
              </a:rPr>
              <a:t> </a:t>
            </a:r>
            <a:r>
              <a:rPr lang="en-US" sz="1800" dirty="0">
                <a:latin typeface="Consolas" panose="020B0609020204030204" pitchFamily="49" charset="0"/>
              </a:rPr>
              <a:t>,</a:t>
            </a:r>
            <a:endParaRPr lang="en-US" dirty="0"/>
          </a:p>
        </p:txBody>
      </p:sp>
      <p:sp>
        <p:nvSpPr>
          <p:cNvPr id="49" name="TextBox 48">
            <a:extLst>
              <a:ext uri="{FF2B5EF4-FFF2-40B4-BE49-F238E27FC236}">
                <a16:creationId xmlns:a16="http://schemas.microsoft.com/office/drawing/2014/main" id="{1E336919-ED61-2287-C0BF-5799E3B2F6AA}"/>
              </a:ext>
            </a:extLst>
          </p:cNvPr>
          <p:cNvSpPr txBox="1"/>
          <p:nvPr/>
        </p:nvSpPr>
        <p:spPr>
          <a:xfrm>
            <a:off x="9963301" y="2919705"/>
            <a:ext cx="681878" cy="369332"/>
          </a:xfrm>
          <a:prstGeom prst="rect">
            <a:avLst/>
          </a:prstGeom>
          <a:solidFill>
            <a:srgbClr val="1306BA">
              <a:alpha val="25000"/>
            </a:srgbClr>
          </a:solid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52" name="TextBox 51">
            <a:extLst>
              <a:ext uri="{FF2B5EF4-FFF2-40B4-BE49-F238E27FC236}">
                <a16:creationId xmlns:a16="http://schemas.microsoft.com/office/drawing/2014/main" id="{B7F4893D-2C2B-442E-2F09-D43EBC88AD0B}"/>
              </a:ext>
            </a:extLst>
          </p:cNvPr>
          <p:cNvSpPr txBox="1"/>
          <p:nvPr/>
        </p:nvSpPr>
        <p:spPr>
          <a:xfrm>
            <a:off x="533686" y="4011467"/>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 </a:t>
            </a:r>
            <a:endParaRPr lang="en-US" dirty="0"/>
          </a:p>
        </p:txBody>
      </p:sp>
      <p:sp>
        <p:nvSpPr>
          <p:cNvPr id="53" name="TextBox 52">
            <a:extLst>
              <a:ext uri="{FF2B5EF4-FFF2-40B4-BE49-F238E27FC236}">
                <a16:creationId xmlns:a16="http://schemas.microsoft.com/office/drawing/2014/main" id="{E275CCCC-49AA-9CDC-80C2-6089FCF4D91D}"/>
              </a:ext>
            </a:extLst>
          </p:cNvPr>
          <p:cNvSpPr txBox="1"/>
          <p:nvPr/>
        </p:nvSpPr>
        <p:spPr>
          <a:xfrm>
            <a:off x="1134435" y="4011467"/>
            <a:ext cx="681878" cy="369332"/>
          </a:xfrm>
          <a:prstGeom prst="rect">
            <a:avLst/>
          </a:prstGeom>
          <a:no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p:sp>
        <p:nvSpPr>
          <p:cNvPr id="64" name="TextBox 63">
            <a:extLst>
              <a:ext uri="{FF2B5EF4-FFF2-40B4-BE49-F238E27FC236}">
                <a16:creationId xmlns:a16="http://schemas.microsoft.com/office/drawing/2014/main" id="{601A04BE-E64E-CE52-EF6E-015C7DBEFC8C}"/>
              </a:ext>
            </a:extLst>
          </p:cNvPr>
          <p:cNvSpPr txBox="1"/>
          <p:nvPr/>
        </p:nvSpPr>
        <p:spPr>
          <a:xfrm>
            <a:off x="2049236" y="4011467"/>
            <a:ext cx="555544" cy="369332"/>
          </a:xfrm>
          <a:prstGeom prst="rect">
            <a:avLst/>
          </a:prstGeom>
          <a:solidFill>
            <a:srgbClr val="FF0000">
              <a:alpha val="25000"/>
            </a:srgbClr>
          </a:solidFill>
          <a:ln>
            <a:noFill/>
          </a:ln>
        </p:spPr>
        <p:txBody>
          <a:bodyPr wrap="square">
            <a:spAutoFit/>
          </a:bodyPr>
          <a:lstStyle/>
          <a:p>
            <a:r>
              <a:rPr lang="en-US" sz="1800" dirty="0">
                <a:latin typeface="Consolas" panose="020B0609020204030204" pitchFamily="49" charset="0"/>
              </a:rPr>
              <a:t> , </a:t>
            </a:r>
            <a:endParaRPr lang="en-US" dirty="0"/>
          </a:p>
        </p:txBody>
      </p:sp>
      <p:sp>
        <p:nvSpPr>
          <p:cNvPr id="65" name="TextBox 64">
            <a:extLst>
              <a:ext uri="{FF2B5EF4-FFF2-40B4-BE49-F238E27FC236}">
                <a16:creationId xmlns:a16="http://schemas.microsoft.com/office/drawing/2014/main" id="{32E2AA8A-60C8-9B71-11F5-1D7C14C0302E}"/>
              </a:ext>
            </a:extLst>
          </p:cNvPr>
          <p:cNvSpPr txBox="1"/>
          <p:nvPr/>
        </p:nvSpPr>
        <p:spPr>
          <a:xfrm>
            <a:off x="2604780" y="4011467"/>
            <a:ext cx="681878" cy="369332"/>
          </a:xfrm>
          <a:prstGeom prst="rect">
            <a:avLst/>
          </a:prstGeom>
          <a:solidFill>
            <a:srgbClr val="FF0000">
              <a:alpha val="25000"/>
            </a:srgbClr>
          </a:solid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C110F9D-C714-016F-7287-9600324BED3D}"/>
                  </a:ext>
                </a:extLst>
              </p:cNvPr>
              <p:cNvSpPr txBox="1"/>
              <p:nvPr/>
            </p:nvSpPr>
            <p:spPr>
              <a:xfrm>
                <a:off x="2149480" y="4376536"/>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66" name="TextBox 65">
                <a:extLst>
                  <a:ext uri="{FF2B5EF4-FFF2-40B4-BE49-F238E27FC236}">
                    <a16:creationId xmlns:a16="http://schemas.microsoft.com/office/drawing/2014/main" id="{EC110F9D-C714-016F-7287-9600324BED3D}"/>
                  </a:ext>
                </a:extLst>
              </p:cNvPr>
              <p:cNvSpPr txBox="1">
                <a:spLocks noRot="1" noChangeAspect="1" noMove="1" noResize="1" noEditPoints="1" noAdjustHandles="1" noChangeArrowheads="1" noChangeShapeType="1" noTextEdit="1"/>
              </p:cNvSpPr>
              <p:nvPr/>
            </p:nvSpPr>
            <p:spPr>
              <a:xfrm>
                <a:off x="2149480" y="4376536"/>
                <a:ext cx="796239" cy="369332"/>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184B1373-B25A-24E5-FF8B-AA54C8E4D458}"/>
                  </a:ext>
                </a:extLst>
              </p:cNvPr>
              <p:cNvSpPr txBox="1"/>
              <p:nvPr/>
            </p:nvSpPr>
            <p:spPr>
              <a:xfrm>
                <a:off x="1000569" y="5522669"/>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m:t>
                      </m:r>
                      <m:r>
                        <a:rPr lang="en-US"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70" name="TextBox 69">
                <a:extLst>
                  <a:ext uri="{FF2B5EF4-FFF2-40B4-BE49-F238E27FC236}">
                    <a16:creationId xmlns:a16="http://schemas.microsoft.com/office/drawing/2014/main" id="{184B1373-B25A-24E5-FF8B-AA54C8E4D458}"/>
                  </a:ext>
                </a:extLst>
              </p:cNvPr>
              <p:cNvSpPr txBox="1">
                <a:spLocks noRot="1" noChangeAspect="1" noMove="1" noResize="1" noEditPoints="1" noAdjustHandles="1" noChangeArrowheads="1" noChangeShapeType="1" noTextEdit="1"/>
              </p:cNvSpPr>
              <p:nvPr/>
            </p:nvSpPr>
            <p:spPr>
              <a:xfrm>
                <a:off x="1000569" y="5522669"/>
                <a:ext cx="796239" cy="369332"/>
              </a:xfrm>
              <a:prstGeom prst="rect">
                <a:avLst/>
              </a:prstGeom>
              <a:blipFill>
                <a:blip r:embed="rId4"/>
                <a:stretch>
                  <a:fillRect/>
                </a:stretch>
              </a:blipFill>
              <a:ln>
                <a:noFill/>
              </a:ln>
            </p:spPr>
            <p:txBody>
              <a:bodyPr/>
              <a:lstStyle/>
              <a:p>
                <a:r>
                  <a:rPr lang="en-US">
                    <a:noFill/>
                  </a:rPr>
                  <a:t> </a:t>
                </a:r>
              </a:p>
            </p:txBody>
          </p:sp>
        </mc:Fallback>
      </mc:AlternateContent>
      <p:sp>
        <p:nvSpPr>
          <p:cNvPr id="71" name="TextBox 70">
            <a:extLst>
              <a:ext uri="{FF2B5EF4-FFF2-40B4-BE49-F238E27FC236}">
                <a16:creationId xmlns:a16="http://schemas.microsoft.com/office/drawing/2014/main" id="{319D3C9F-3904-82E2-3426-5401E0BBDDDA}"/>
              </a:ext>
            </a:extLst>
          </p:cNvPr>
          <p:cNvSpPr txBox="1"/>
          <p:nvPr/>
        </p:nvSpPr>
        <p:spPr>
          <a:xfrm>
            <a:off x="716776" y="5153337"/>
            <a:ext cx="552871" cy="369332"/>
          </a:xfrm>
          <a:prstGeom prst="rect">
            <a:avLst/>
          </a:prstGeom>
          <a:solidFill>
            <a:srgbClr val="1306BA">
              <a:alpha val="25000"/>
            </a:srgbClr>
          </a:solidFill>
          <a:ln>
            <a:noFill/>
          </a:ln>
        </p:spPr>
        <p:txBody>
          <a:bodyPr wrap="square">
            <a:spAutoFit/>
          </a:bodyPr>
          <a:lstStyle/>
          <a:p>
            <a:r>
              <a:rPr lang="en-US" dirty="0">
                <a:latin typeface="Consolas" panose="020B0609020204030204" pitchFamily="49" charset="0"/>
              </a:rPr>
              <a:t> </a:t>
            </a:r>
            <a:r>
              <a:rPr lang="en-US" sz="1800" dirty="0">
                <a:latin typeface="Consolas" panose="020B0609020204030204" pitchFamily="49" charset="0"/>
              </a:rPr>
              <a:t>,</a:t>
            </a:r>
            <a:endParaRPr lang="en-US" dirty="0"/>
          </a:p>
        </p:txBody>
      </p:sp>
      <p:sp>
        <p:nvSpPr>
          <p:cNvPr id="72" name="TextBox 71">
            <a:extLst>
              <a:ext uri="{FF2B5EF4-FFF2-40B4-BE49-F238E27FC236}">
                <a16:creationId xmlns:a16="http://schemas.microsoft.com/office/drawing/2014/main" id="{6BACC919-7CA6-D001-E197-5C59B5F2D62C}"/>
              </a:ext>
            </a:extLst>
          </p:cNvPr>
          <p:cNvSpPr txBox="1"/>
          <p:nvPr/>
        </p:nvSpPr>
        <p:spPr>
          <a:xfrm>
            <a:off x="1269647" y="5153337"/>
            <a:ext cx="681878" cy="369332"/>
          </a:xfrm>
          <a:prstGeom prst="rect">
            <a:avLst/>
          </a:prstGeom>
          <a:solidFill>
            <a:srgbClr val="1306BA">
              <a:alpha val="25000"/>
            </a:srgbClr>
          </a:solidFill>
          <a:ln>
            <a:noFill/>
          </a:ln>
        </p:spPr>
        <p:txBody>
          <a:bodyPr wrap="square">
            <a:spAutoFit/>
          </a:bodyPr>
          <a:lstStyle/>
          <a:p>
            <a:r>
              <a:rPr lang="en-US" sz="1800" b="1" dirty="0">
                <a:solidFill>
                  <a:srgbClr val="1306BA"/>
                </a:solidFill>
              </a:rPr>
              <a:t>Max</a:t>
            </a:r>
            <a:endParaRPr lang="en-US" dirty="0">
              <a:solidFill>
                <a:srgbClr val="1306BA"/>
              </a:solidFill>
            </a:endParaRPr>
          </a:p>
        </p:txBody>
      </p:sp>
      <p:sp>
        <p:nvSpPr>
          <p:cNvPr id="73" name="TextBox 72">
            <a:extLst>
              <a:ext uri="{FF2B5EF4-FFF2-40B4-BE49-F238E27FC236}">
                <a16:creationId xmlns:a16="http://schemas.microsoft.com/office/drawing/2014/main" id="{70E77EFD-0EAF-9197-E0FB-2C7239A2B53D}"/>
              </a:ext>
            </a:extLst>
          </p:cNvPr>
          <p:cNvSpPr txBox="1"/>
          <p:nvPr/>
        </p:nvSpPr>
        <p:spPr>
          <a:xfrm>
            <a:off x="8249581" y="4011467"/>
            <a:ext cx="555544" cy="369332"/>
          </a:xfrm>
          <a:prstGeom prst="rect">
            <a:avLst/>
          </a:prstGeom>
          <a:solidFill>
            <a:srgbClr val="FF0000">
              <a:alpha val="25000"/>
            </a:srgbClr>
          </a:solidFill>
          <a:ln>
            <a:noFill/>
          </a:ln>
        </p:spPr>
        <p:txBody>
          <a:bodyPr wrap="square">
            <a:spAutoFit/>
          </a:bodyPr>
          <a:lstStyle/>
          <a:p>
            <a:r>
              <a:rPr lang="en-US" sz="1800" dirty="0">
                <a:latin typeface="Consolas" panose="020B0609020204030204" pitchFamily="49" charset="0"/>
              </a:rPr>
              <a:t> , </a:t>
            </a:r>
            <a:endParaRPr lang="en-US" dirty="0"/>
          </a:p>
        </p:txBody>
      </p:sp>
      <p:sp>
        <p:nvSpPr>
          <p:cNvPr id="74" name="TextBox 73">
            <a:extLst>
              <a:ext uri="{FF2B5EF4-FFF2-40B4-BE49-F238E27FC236}">
                <a16:creationId xmlns:a16="http://schemas.microsoft.com/office/drawing/2014/main" id="{E86D23A8-FB4A-A214-F0C0-CD4B5A9A4C56}"/>
              </a:ext>
            </a:extLst>
          </p:cNvPr>
          <p:cNvSpPr txBox="1"/>
          <p:nvPr/>
        </p:nvSpPr>
        <p:spPr>
          <a:xfrm>
            <a:off x="8805125" y="4011467"/>
            <a:ext cx="681878" cy="369332"/>
          </a:xfrm>
          <a:prstGeom prst="rect">
            <a:avLst/>
          </a:prstGeom>
          <a:solidFill>
            <a:srgbClr val="FF0000">
              <a:alpha val="25000"/>
            </a:srgbClr>
          </a:solid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9927F52-5593-2435-10D6-82DE6B5011AB}"/>
                  </a:ext>
                </a:extLst>
              </p:cNvPr>
              <p:cNvSpPr txBox="1"/>
              <p:nvPr/>
            </p:nvSpPr>
            <p:spPr>
              <a:xfrm>
                <a:off x="8349825" y="4376536"/>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75" name="TextBox 74">
                <a:extLst>
                  <a:ext uri="{FF2B5EF4-FFF2-40B4-BE49-F238E27FC236}">
                    <a16:creationId xmlns:a16="http://schemas.microsoft.com/office/drawing/2014/main" id="{79927F52-5593-2435-10D6-82DE6B5011AB}"/>
                  </a:ext>
                </a:extLst>
              </p:cNvPr>
              <p:cNvSpPr txBox="1">
                <a:spLocks noRot="1" noChangeAspect="1" noMove="1" noResize="1" noEditPoints="1" noAdjustHandles="1" noChangeArrowheads="1" noChangeShapeType="1" noTextEdit="1"/>
              </p:cNvSpPr>
              <p:nvPr/>
            </p:nvSpPr>
            <p:spPr>
              <a:xfrm>
                <a:off x="8349825" y="4376536"/>
                <a:ext cx="796239" cy="369332"/>
              </a:xfrm>
              <a:prstGeom prst="rect">
                <a:avLst/>
              </a:prstGeom>
              <a:blipFill>
                <a:blip r:embed="rId5"/>
                <a:stretch>
                  <a:fillRect/>
                </a:stretch>
              </a:blipFill>
              <a:ln>
                <a:noFill/>
              </a:ln>
            </p:spPr>
            <p:txBody>
              <a:bodyPr/>
              <a:lstStyle/>
              <a:p>
                <a:r>
                  <a:rPr lang="en-US">
                    <a:noFill/>
                  </a:rPr>
                  <a:t> </a:t>
                </a:r>
              </a:p>
            </p:txBody>
          </p:sp>
        </mc:Fallback>
      </mc:AlternateContent>
      <p:sp>
        <p:nvSpPr>
          <p:cNvPr id="82" name="TextBox 81">
            <a:extLst>
              <a:ext uri="{FF2B5EF4-FFF2-40B4-BE49-F238E27FC236}">
                <a16:creationId xmlns:a16="http://schemas.microsoft.com/office/drawing/2014/main" id="{FBEFA0C0-DE4A-438D-29AB-A2C23A150011}"/>
              </a:ext>
            </a:extLst>
          </p:cNvPr>
          <p:cNvSpPr txBox="1"/>
          <p:nvPr/>
        </p:nvSpPr>
        <p:spPr>
          <a:xfrm>
            <a:off x="3669152" y="4011467"/>
            <a:ext cx="941688" cy="369332"/>
          </a:xfrm>
          <a:prstGeom prst="rect">
            <a:avLst/>
          </a:prstGeom>
          <a:noFill/>
          <a:ln>
            <a:noFill/>
          </a:ln>
        </p:spPr>
        <p:txBody>
          <a:bodyPr wrap="square">
            <a:spAutoFit/>
          </a:bodyPr>
          <a:lstStyle/>
          <a:p>
            <a:r>
              <a:rPr lang="en-US" dirty="0">
                <a:latin typeface="Consolas" panose="020B0609020204030204" pitchFamily="49" charset="0"/>
              </a:rPr>
              <a:t>|</a:t>
            </a:r>
            <a:r>
              <a:rPr lang="en-US" sz="1800" dirty="0">
                <a:latin typeface="Consolas" panose="020B0609020204030204" pitchFamily="49" charset="0"/>
              </a:rPr>
              <a:t> , </a:t>
            </a:r>
            <a:endParaRPr lang="en-US" dirty="0"/>
          </a:p>
        </p:txBody>
      </p:sp>
      <p:sp>
        <p:nvSpPr>
          <p:cNvPr id="83" name="TextBox 82">
            <a:extLst>
              <a:ext uri="{FF2B5EF4-FFF2-40B4-BE49-F238E27FC236}">
                <a16:creationId xmlns:a16="http://schemas.microsoft.com/office/drawing/2014/main" id="{0F1EECF6-457A-72F1-E564-9A5A8F8264E9}"/>
              </a:ext>
            </a:extLst>
          </p:cNvPr>
          <p:cNvSpPr txBox="1"/>
          <p:nvPr/>
        </p:nvSpPr>
        <p:spPr>
          <a:xfrm>
            <a:off x="4269901" y="4011467"/>
            <a:ext cx="681878" cy="369332"/>
          </a:xfrm>
          <a:prstGeom prst="rect">
            <a:avLst/>
          </a:prstGeom>
          <a:no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p:sp>
        <p:nvSpPr>
          <p:cNvPr id="84" name="Rectangle 83">
            <a:extLst>
              <a:ext uri="{FF2B5EF4-FFF2-40B4-BE49-F238E27FC236}">
                <a16:creationId xmlns:a16="http://schemas.microsoft.com/office/drawing/2014/main" id="{954A66FA-FB2B-AE77-CC39-EBC45B92CB1A}"/>
              </a:ext>
            </a:extLst>
          </p:cNvPr>
          <p:cNvSpPr/>
          <p:nvPr/>
        </p:nvSpPr>
        <p:spPr>
          <a:xfrm>
            <a:off x="3651102" y="3948776"/>
            <a:ext cx="2541260" cy="507077"/>
          </a:xfrm>
          <a:prstGeom prst="rect">
            <a:avLst/>
          </a:prstGeom>
          <a:noFill/>
          <a:ln w="1270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634487B0-EBF4-55FC-3C7F-02F34E596EB7}"/>
                  </a:ext>
                </a:extLst>
              </p:cNvPr>
              <p:cNvSpPr txBox="1"/>
              <p:nvPr/>
            </p:nvSpPr>
            <p:spPr>
              <a:xfrm>
                <a:off x="4147353" y="5522669"/>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m:t>
                      </m:r>
                      <m:r>
                        <a:rPr lang="en-US"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85" name="TextBox 84">
                <a:extLst>
                  <a:ext uri="{FF2B5EF4-FFF2-40B4-BE49-F238E27FC236}">
                    <a16:creationId xmlns:a16="http://schemas.microsoft.com/office/drawing/2014/main" id="{634487B0-EBF4-55FC-3C7F-02F34E596EB7}"/>
                  </a:ext>
                </a:extLst>
              </p:cNvPr>
              <p:cNvSpPr txBox="1">
                <a:spLocks noRot="1" noChangeAspect="1" noMove="1" noResize="1" noEditPoints="1" noAdjustHandles="1" noChangeArrowheads="1" noChangeShapeType="1" noTextEdit="1"/>
              </p:cNvSpPr>
              <p:nvPr/>
            </p:nvSpPr>
            <p:spPr>
              <a:xfrm>
                <a:off x="4147353" y="5522669"/>
                <a:ext cx="796239" cy="369332"/>
              </a:xfrm>
              <a:prstGeom prst="rect">
                <a:avLst/>
              </a:prstGeom>
              <a:blipFill>
                <a:blip r:embed="rId6"/>
                <a:stretch>
                  <a:fillRect/>
                </a:stretch>
              </a:blipFill>
              <a:ln>
                <a:no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0C6AAFE0-07B0-16DF-1C49-5E83EF99E395}"/>
              </a:ext>
            </a:extLst>
          </p:cNvPr>
          <p:cNvSpPr txBox="1"/>
          <p:nvPr/>
        </p:nvSpPr>
        <p:spPr>
          <a:xfrm>
            <a:off x="3863560" y="5153337"/>
            <a:ext cx="552871" cy="369332"/>
          </a:xfrm>
          <a:prstGeom prst="rect">
            <a:avLst/>
          </a:prstGeom>
          <a:solidFill>
            <a:srgbClr val="1306BA">
              <a:alpha val="25000"/>
            </a:srgbClr>
          </a:solidFill>
          <a:ln>
            <a:noFill/>
          </a:ln>
        </p:spPr>
        <p:txBody>
          <a:bodyPr wrap="square">
            <a:spAutoFit/>
          </a:bodyPr>
          <a:lstStyle/>
          <a:p>
            <a:r>
              <a:rPr lang="en-US" dirty="0">
                <a:latin typeface="Consolas" panose="020B0609020204030204" pitchFamily="49" charset="0"/>
              </a:rPr>
              <a:t> </a:t>
            </a:r>
            <a:r>
              <a:rPr lang="en-US" sz="1800" dirty="0">
                <a:latin typeface="Consolas" panose="020B0609020204030204" pitchFamily="49" charset="0"/>
              </a:rPr>
              <a:t>,</a:t>
            </a:r>
            <a:endParaRPr lang="en-US" dirty="0"/>
          </a:p>
        </p:txBody>
      </p:sp>
      <p:sp>
        <p:nvSpPr>
          <p:cNvPr id="87" name="TextBox 86">
            <a:extLst>
              <a:ext uri="{FF2B5EF4-FFF2-40B4-BE49-F238E27FC236}">
                <a16:creationId xmlns:a16="http://schemas.microsoft.com/office/drawing/2014/main" id="{06300641-C4C7-882C-EEAA-6E721805D1CE}"/>
              </a:ext>
            </a:extLst>
          </p:cNvPr>
          <p:cNvSpPr txBox="1"/>
          <p:nvPr/>
        </p:nvSpPr>
        <p:spPr>
          <a:xfrm>
            <a:off x="4416431" y="5153337"/>
            <a:ext cx="681878" cy="369332"/>
          </a:xfrm>
          <a:prstGeom prst="rect">
            <a:avLst/>
          </a:prstGeom>
          <a:solidFill>
            <a:srgbClr val="1306BA">
              <a:alpha val="25000"/>
            </a:srgbClr>
          </a:solidFill>
          <a:ln>
            <a:noFill/>
          </a:ln>
        </p:spPr>
        <p:txBody>
          <a:bodyPr wrap="square">
            <a:spAutoFit/>
          </a:bodyPr>
          <a:lstStyle/>
          <a:p>
            <a:r>
              <a:rPr lang="en-US" sz="1800" b="1" dirty="0">
                <a:solidFill>
                  <a:srgbClr val="1306BA"/>
                </a:solidFill>
              </a:rPr>
              <a:t>Max</a:t>
            </a:r>
            <a:endParaRPr lang="en-US" dirty="0">
              <a:solidFill>
                <a:srgbClr val="1306BA"/>
              </a:solidFill>
            </a:endParaRPr>
          </a:p>
        </p:txBody>
      </p:sp>
      <p:cxnSp>
        <p:nvCxnSpPr>
          <p:cNvPr id="89" name="Straight Connector 88">
            <a:extLst>
              <a:ext uri="{FF2B5EF4-FFF2-40B4-BE49-F238E27FC236}">
                <a16:creationId xmlns:a16="http://schemas.microsoft.com/office/drawing/2014/main" id="{29BE2089-65A6-07E1-0D99-07A9C8C74AE2}"/>
              </a:ext>
            </a:extLst>
          </p:cNvPr>
          <p:cNvCxnSpPr>
            <a:cxnSpLocks/>
            <a:stCxn id="2" idx="2"/>
          </p:cNvCxnSpPr>
          <p:nvPr/>
        </p:nvCxnSpPr>
        <p:spPr>
          <a:xfrm flipH="1">
            <a:off x="4623513" y="1139766"/>
            <a:ext cx="1785364" cy="606237"/>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2D76C66B-0999-79DB-E5FA-A26AAAD7D8C1}"/>
              </a:ext>
            </a:extLst>
          </p:cNvPr>
          <p:cNvCxnSpPr>
            <a:cxnSpLocks/>
            <a:stCxn id="2" idx="2"/>
            <a:endCxn id="32" idx="0"/>
          </p:cNvCxnSpPr>
          <p:nvPr/>
        </p:nvCxnSpPr>
        <p:spPr>
          <a:xfrm flipH="1">
            <a:off x="2915247" y="1139766"/>
            <a:ext cx="3493630" cy="606237"/>
          </a:xfrm>
          <a:prstGeom prst="line">
            <a:avLst/>
          </a:prstGeom>
          <a:ln w="1270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F30FAB20-F378-6F37-6BCD-B6C50298BDAA}"/>
              </a:ext>
            </a:extLst>
          </p:cNvPr>
          <p:cNvCxnSpPr>
            <a:cxnSpLocks/>
            <a:stCxn id="2" idx="2"/>
            <a:endCxn id="30" idx="0"/>
          </p:cNvCxnSpPr>
          <p:nvPr/>
        </p:nvCxnSpPr>
        <p:spPr>
          <a:xfrm>
            <a:off x="6408877" y="1139766"/>
            <a:ext cx="1384556" cy="606237"/>
          </a:xfrm>
          <a:prstGeom prst="line">
            <a:avLst/>
          </a:prstGeom>
          <a:ln w="12700"/>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68DC17D4-3987-1005-1EA4-C88BE36FA0F5}"/>
              </a:ext>
            </a:extLst>
          </p:cNvPr>
          <p:cNvCxnSpPr>
            <a:cxnSpLocks/>
            <a:stCxn id="2" idx="2"/>
            <a:endCxn id="34" idx="0"/>
          </p:cNvCxnSpPr>
          <p:nvPr/>
        </p:nvCxnSpPr>
        <p:spPr>
          <a:xfrm>
            <a:off x="6408877" y="1139766"/>
            <a:ext cx="3277989" cy="606237"/>
          </a:xfrm>
          <a:prstGeom prst="line">
            <a:avLst/>
          </a:prstGeom>
          <a:ln w="127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DD8A90A3-31A8-6A36-2E6B-723FA85753BF}"/>
              </a:ext>
            </a:extLst>
          </p:cNvPr>
          <p:cNvCxnSpPr>
            <a:cxnSpLocks/>
            <a:stCxn id="28" idx="2"/>
            <a:endCxn id="40" idx="0"/>
          </p:cNvCxnSpPr>
          <p:nvPr/>
        </p:nvCxnSpPr>
        <p:spPr>
          <a:xfrm flipH="1">
            <a:off x="3077346" y="2115335"/>
            <a:ext cx="1546167" cy="8043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F4AF4212-3100-8D37-4856-D44DF0029EB3}"/>
              </a:ext>
            </a:extLst>
          </p:cNvPr>
          <p:cNvCxnSpPr>
            <a:cxnSpLocks/>
            <a:stCxn id="28" idx="2"/>
            <a:endCxn id="42" idx="0"/>
          </p:cNvCxnSpPr>
          <p:nvPr/>
        </p:nvCxnSpPr>
        <p:spPr>
          <a:xfrm>
            <a:off x="4623513" y="2115335"/>
            <a:ext cx="266137" cy="8043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D284E239-F9A1-A781-2A22-445C10B189B6}"/>
              </a:ext>
            </a:extLst>
          </p:cNvPr>
          <p:cNvCxnSpPr>
            <a:cxnSpLocks/>
            <a:stCxn id="28" idx="2"/>
            <a:endCxn id="44" idx="0"/>
          </p:cNvCxnSpPr>
          <p:nvPr/>
        </p:nvCxnSpPr>
        <p:spPr>
          <a:xfrm>
            <a:off x="4623513" y="2115335"/>
            <a:ext cx="1624102" cy="8043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EDCABFAC-C54B-24AD-CE81-2D348B6162E0}"/>
              </a:ext>
            </a:extLst>
          </p:cNvPr>
          <p:cNvCxnSpPr>
            <a:cxnSpLocks/>
            <a:stCxn id="30" idx="2"/>
            <a:endCxn id="46" idx="0"/>
          </p:cNvCxnSpPr>
          <p:nvPr/>
        </p:nvCxnSpPr>
        <p:spPr>
          <a:xfrm>
            <a:off x="7793433" y="2115335"/>
            <a:ext cx="481015" cy="8043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830DF-987F-51A9-70E2-DFC7533AD539}"/>
              </a:ext>
            </a:extLst>
          </p:cNvPr>
          <p:cNvCxnSpPr>
            <a:cxnSpLocks/>
            <a:stCxn id="30" idx="2"/>
            <a:endCxn id="48" idx="0"/>
          </p:cNvCxnSpPr>
          <p:nvPr/>
        </p:nvCxnSpPr>
        <p:spPr>
          <a:xfrm>
            <a:off x="7793433" y="2115335"/>
            <a:ext cx="1893433" cy="8043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57850DDB-78C7-C05D-CA68-9525F172B824}"/>
              </a:ext>
            </a:extLst>
          </p:cNvPr>
          <p:cNvCxnSpPr>
            <a:cxnSpLocks/>
            <a:stCxn id="40" idx="2"/>
            <a:endCxn id="52" idx="0"/>
          </p:cNvCxnSpPr>
          <p:nvPr/>
        </p:nvCxnSpPr>
        <p:spPr>
          <a:xfrm flipH="1">
            <a:off x="1004530" y="3289037"/>
            <a:ext cx="2072816" cy="722430"/>
          </a:xfrm>
          <a:prstGeom prst="line">
            <a:avLst/>
          </a:prstGeom>
          <a:ln w="1270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743344FC-9ACF-8FEC-263B-A4A7915C537B}"/>
              </a:ext>
            </a:extLst>
          </p:cNvPr>
          <p:cNvCxnSpPr>
            <a:cxnSpLocks/>
            <a:stCxn id="40" idx="2"/>
            <a:endCxn id="64" idx="0"/>
          </p:cNvCxnSpPr>
          <p:nvPr/>
        </p:nvCxnSpPr>
        <p:spPr>
          <a:xfrm flipH="1">
            <a:off x="2327008" y="3289037"/>
            <a:ext cx="750338" cy="722430"/>
          </a:xfrm>
          <a:prstGeom prst="line">
            <a:avLst/>
          </a:prstGeom>
          <a:ln w="12700"/>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D0D999B2-06CA-53E0-01B9-1C0CE71BE0EF}"/>
              </a:ext>
            </a:extLst>
          </p:cNvPr>
          <p:cNvCxnSpPr>
            <a:cxnSpLocks/>
            <a:stCxn id="42" idx="2"/>
            <a:endCxn id="82" idx="0"/>
          </p:cNvCxnSpPr>
          <p:nvPr/>
        </p:nvCxnSpPr>
        <p:spPr>
          <a:xfrm flipH="1">
            <a:off x="4139996" y="3289037"/>
            <a:ext cx="749654" cy="722430"/>
          </a:xfrm>
          <a:prstGeom prst="line">
            <a:avLst/>
          </a:prstGeom>
          <a:ln w="12700"/>
        </p:spPr>
        <p:style>
          <a:lnRef idx="1">
            <a:schemeClr val="dk1"/>
          </a:lnRef>
          <a:fillRef idx="0">
            <a:schemeClr val="dk1"/>
          </a:fillRef>
          <a:effectRef idx="0">
            <a:schemeClr val="dk1"/>
          </a:effectRef>
          <a:fontRef idx="minor">
            <a:schemeClr val="tx1"/>
          </a:fontRef>
        </p:style>
      </p:cxnSp>
      <p:sp>
        <p:nvSpPr>
          <p:cNvPr id="137" name="TextBox 136">
            <a:extLst>
              <a:ext uri="{FF2B5EF4-FFF2-40B4-BE49-F238E27FC236}">
                <a16:creationId xmlns:a16="http://schemas.microsoft.com/office/drawing/2014/main" id="{6AF14731-A894-CEFC-2FA4-C106EE8B069F}"/>
              </a:ext>
            </a:extLst>
          </p:cNvPr>
          <p:cNvSpPr txBox="1"/>
          <p:nvPr/>
        </p:nvSpPr>
        <p:spPr>
          <a:xfrm>
            <a:off x="5002358" y="4011467"/>
            <a:ext cx="600749" cy="369332"/>
          </a:xfrm>
          <a:prstGeom prst="rect">
            <a:avLst/>
          </a:prstGeom>
          <a:noFill/>
          <a:ln>
            <a:noFill/>
          </a:ln>
        </p:spPr>
        <p:txBody>
          <a:bodyPr wrap="square">
            <a:spAutoFit/>
          </a:bodyPr>
          <a:lstStyle/>
          <a:p>
            <a:r>
              <a:rPr lang="en-US" sz="1800" dirty="0">
                <a:latin typeface="Consolas" panose="020B0609020204030204" pitchFamily="49" charset="0"/>
              </a:rPr>
              <a:t>,</a:t>
            </a:r>
            <a:r>
              <a:rPr lang="en-US" dirty="0">
                <a:latin typeface="Consolas" panose="020B0609020204030204" pitchFamily="49" charset="0"/>
              </a:rPr>
              <a:t> |</a:t>
            </a:r>
            <a:r>
              <a:rPr lang="en-US" sz="1800" dirty="0">
                <a:latin typeface="Consolas" panose="020B0609020204030204" pitchFamily="49" charset="0"/>
              </a:rPr>
              <a:t> </a:t>
            </a:r>
            <a:endParaRPr lang="en-US" dirty="0"/>
          </a:p>
        </p:txBody>
      </p:sp>
      <p:sp>
        <p:nvSpPr>
          <p:cNvPr id="138" name="TextBox 137">
            <a:extLst>
              <a:ext uri="{FF2B5EF4-FFF2-40B4-BE49-F238E27FC236}">
                <a16:creationId xmlns:a16="http://schemas.microsoft.com/office/drawing/2014/main" id="{0D71EE51-7513-522D-4EFA-1F82565E7947}"/>
              </a:ext>
            </a:extLst>
          </p:cNvPr>
          <p:cNvSpPr txBox="1"/>
          <p:nvPr/>
        </p:nvSpPr>
        <p:spPr>
          <a:xfrm>
            <a:off x="5603107" y="4011467"/>
            <a:ext cx="681878" cy="369332"/>
          </a:xfrm>
          <a:prstGeom prst="rect">
            <a:avLst/>
          </a:prstGeom>
          <a:no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p:cxnSp>
        <p:nvCxnSpPr>
          <p:cNvPr id="140" name="Straight Connector 139">
            <a:extLst>
              <a:ext uri="{FF2B5EF4-FFF2-40B4-BE49-F238E27FC236}">
                <a16:creationId xmlns:a16="http://schemas.microsoft.com/office/drawing/2014/main" id="{41634D6E-D19E-53C0-57E8-12E7AFA45EE7}"/>
              </a:ext>
            </a:extLst>
          </p:cNvPr>
          <p:cNvCxnSpPr>
            <a:cxnSpLocks/>
            <a:stCxn id="42" idx="2"/>
            <a:endCxn id="137" idx="0"/>
          </p:cNvCxnSpPr>
          <p:nvPr/>
        </p:nvCxnSpPr>
        <p:spPr>
          <a:xfrm>
            <a:off x="4889650" y="3289037"/>
            <a:ext cx="413083" cy="722430"/>
          </a:xfrm>
          <a:prstGeom prst="line">
            <a:avLst/>
          </a:prstGeom>
          <a:ln w="12700"/>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905503EE-F6C3-C125-C185-D45C478F9990}"/>
              </a:ext>
            </a:extLst>
          </p:cNvPr>
          <p:cNvCxnSpPr>
            <a:cxnSpLocks/>
            <a:stCxn id="52" idx="2"/>
            <a:endCxn id="71" idx="0"/>
          </p:cNvCxnSpPr>
          <p:nvPr/>
        </p:nvCxnSpPr>
        <p:spPr>
          <a:xfrm flipH="1">
            <a:off x="993212" y="4380799"/>
            <a:ext cx="11318" cy="772538"/>
          </a:xfrm>
          <a:prstGeom prst="line">
            <a:avLst/>
          </a:prstGeom>
          <a:ln w="12700"/>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796B36EE-BD64-4191-F6A4-8A315EE235DD}"/>
              </a:ext>
            </a:extLst>
          </p:cNvPr>
          <p:cNvCxnSpPr>
            <a:cxnSpLocks/>
            <a:stCxn id="82" idx="2"/>
            <a:endCxn id="86" idx="0"/>
          </p:cNvCxnSpPr>
          <p:nvPr/>
        </p:nvCxnSpPr>
        <p:spPr>
          <a:xfrm>
            <a:off x="4139996" y="4380799"/>
            <a:ext cx="0" cy="772538"/>
          </a:xfrm>
          <a:prstGeom prst="line">
            <a:avLst/>
          </a:prstGeom>
          <a:ln w="12700"/>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E45449E9-67BD-1882-3D1E-C53803CE9E97}"/>
              </a:ext>
            </a:extLst>
          </p:cNvPr>
          <p:cNvCxnSpPr>
            <a:cxnSpLocks/>
            <a:stCxn id="46" idx="2"/>
            <a:endCxn id="73" idx="0"/>
          </p:cNvCxnSpPr>
          <p:nvPr/>
        </p:nvCxnSpPr>
        <p:spPr>
          <a:xfrm>
            <a:off x="8274448" y="3289037"/>
            <a:ext cx="252905" cy="722430"/>
          </a:xfrm>
          <a:prstGeom prst="line">
            <a:avLst/>
          </a:prstGeom>
          <a:ln w="12700"/>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15975583-3546-0434-0618-F228B2A421BB}"/>
              </a:ext>
            </a:extLst>
          </p:cNvPr>
          <p:cNvSpPr txBox="1"/>
          <p:nvPr/>
        </p:nvSpPr>
        <p:spPr>
          <a:xfrm>
            <a:off x="6647662" y="4011467"/>
            <a:ext cx="555544" cy="369332"/>
          </a:xfrm>
          <a:prstGeom prst="rect">
            <a:avLst/>
          </a:prstGeom>
          <a:solidFill>
            <a:srgbClr val="FF0000">
              <a:alpha val="25000"/>
            </a:srgbClr>
          </a:solidFill>
          <a:ln>
            <a:noFill/>
          </a:ln>
        </p:spPr>
        <p:txBody>
          <a:bodyPr wrap="square">
            <a:spAutoFit/>
          </a:bodyPr>
          <a:lstStyle/>
          <a:p>
            <a:r>
              <a:rPr lang="en-US" sz="1800" dirty="0">
                <a:latin typeface="Consolas" panose="020B0609020204030204" pitchFamily="49" charset="0"/>
              </a:rPr>
              <a:t> , </a:t>
            </a:r>
            <a:endParaRPr lang="en-US" dirty="0"/>
          </a:p>
        </p:txBody>
      </p:sp>
      <p:sp>
        <p:nvSpPr>
          <p:cNvPr id="170" name="TextBox 169">
            <a:extLst>
              <a:ext uri="{FF2B5EF4-FFF2-40B4-BE49-F238E27FC236}">
                <a16:creationId xmlns:a16="http://schemas.microsoft.com/office/drawing/2014/main" id="{6FDA71A4-5C39-70F0-F14A-31A3FB70B7A0}"/>
              </a:ext>
            </a:extLst>
          </p:cNvPr>
          <p:cNvSpPr txBox="1"/>
          <p:nvPr/>
        </p:nvSpPr>
        <p:spPr>
          <a:xfrm>
            <a:off x="7203206" y="4011467"/>
            <a:ext cx="681878" cy="369332"/>
          </a:xfrm>
          <a:prstGeom prst="rect">
            <a:avLst/>
          </a:prstGeom>
          <a:solidFill>
            <a:srgbClr val="FF0000">
              <a:alpha val="25000"/>
            </a:srgbClr>
          </a:solidFill>
          <a:ln>
            <a:noFill/>
          </a:ln>
        </p:spPr>
        <p:txBody>
          <a:bodyPr wrap="square">
            <a:spAutoFit/>
          </a:bodyPr>
          <a:lstStyle/>
          <a:p>
            <a:r>
              <a:rPr lang="en-US" sz="1800" b="1" dirty="0">
                <a:solidFill>
                  <a:srgbClr val="FF0000"/>
                </a:solidFill>
              </a:rPr>
              <a:t>M</a:t>
            </a:r>
            <a:r>
              <a:rPr lang="en-US" b="1" dirty="0">
                <a:solidFill>
                  <a:srgbClr val="FF0000"/>
                </a:solidFill>
              </a:rPr>
              <a:t>in</a:t>
            </a:r>
            <a:endParaRPr lang="en-US" dirty="0">
              <a:solidFill>
                <a:srgbClr val="FF0000"/>
              </a:solidFill>
            </a:endParaRPr>
          </a:p>
        </p:txBody>
      </p: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31BF9969-0C4D-9E01-2B3D-611C700E0973}"/>
                  </a:ext>
                </a:extLst>
              </p:cNvPr>
              <p:cNvSpPr txBox="1"/>
              <p:nvPr/>
            </p:nvSpPr>
            <p:spPr>
              <a:xfrm>
                <a:off x="6747906" y="4376536"/>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1306BA"/>
                          </a:solidFill>
                          <a:latin typeface="Cambria Math" panose="02040503050406030204" pitchFamily="18" charset="0"/>
                        </a:rPr>
                        <m:t>−1</m:t>
                      </m:r>
                    </m:oMath>
                  </m:oMathPara>
                </a14:m>
                <a:endParaRPr lang="en-US" dirty="0">
                  <a:solidFill>
                    <a:srgbClr val="1306BA"/>
                  </a:solidFill>
                </a:endParaRPr>
              </a:p>
            </p:txBody>
          </p:sp>
        </mc:Choice>
        <mc:Fallback xmlns="">
          <p:sp>
            <p:nvSpPr>
              <p:cNvPr id="171" name="TextBox 170">
                <a:extLst>
                  <a:ext uri="{FF2B5EF4-FFF2-40B4-BE49-F238E27FC236}">
                    <a16:creationId xmlns:a16="http://schemas.microsoft.com/office/drawing/2014/main" id="{31BF9969-0C4D-9E01-2B3D-611C700E0973}"/>
                  </a:ext>
                </a:extLst>
              </p:cNvPr>
              <p:cNvSpPr txBox="1">
                <a:spLocks noRot="1" noChangeAspect="1" noMove="1" noResize="1" noEditPoints="1" noAdjustHandles="1" noChangeArrowheads="1" noChangeShapeType="1" noTextEdit="1"/>
              </p:cNvSpPr>
              <p:nvPr/>
            </p:nvSpPr>
            <p:spPr>
              <a:xfrm>
                <a:off x="6747906" y="4376536"/>
                <a:ext cx="796239" cy="369332"/>
              </a:xfrm>
              <a:prstGeom prst="rect">
                <a:avLst/>
              </a:prstGeom>
              <a:blipFill>
                <a:blip r:embed="rId7"/>
                <a:stretch>
                  <a:fillRect/>
                </a:stretch>
              </a:blipFill>
              <a:ln>
                <a:noFill/>
              </a:ln>
            </p:spPr>
            <p:txBody>
              <a:bodyPr/>
              <a:lstStyle/>
              <a:p>
                <a:r>
                  <a:rPr lang="en-US">
                    <a:noFill/>
                  </a:rPr>
                  <a:t> </a:t>
                </a:r>
              </a:p>
            </p:txBody>
          </p:sp>
        </mc:Fallback>
      </mc:AlternateContent>
      <p:cxnSp>
        <p:nvCxnSpPr>
          <p:cNvPr id="172" name="Straight Connector 171">
            <a:extLst>
              <a:ext uri="{FF2B5EF4-FFF2-40B4-BE49-F238E27FC236}">
                <a16:creationId xmlns:a16="http://schemas.microsoft.com/office/drawing/2014/main" id="{13201168-5139-636E-0626-ABC855EA2C77}"/>
              </a:ext>
            </a:extLst>
          </p:cNvPr>
          <p:cNvCxnSpPr>
            <a:cxnSpLocks/>
            <a:stCxn id="44" idx="2"/>
            <a:endCxn id="169" idx="0"/>
          </p:cNvCxnSpPr>
          <p:nvPr/>
        </p:nvCxnSpPr>
        <p:spPr>
          <a:xfrm>
            <a:off x="6247615" y="3289037"/>
            <a:ext cx="677819" cy="722430"/>
          </a:xfrm>
          <a:prstGeom prst="line">
            <a:avLst/>
          </a:prstGeom>
          <a:ln w="12700"/>
        </p:spPr>
        <p:style>
          <a:lnRef idx="1">
            <a:schemeClr val="dk1"/>
          </a:lnRef>
          <a:fillRef idx="0">
            <a:schemeClr val="dk1"/>
          </a:fillRef>
          <a:effectRef idx="0">
            <a:schemeClr val="dk1"/>
          </a:effectRef>
          <a:fontRef idx="minor">
            <a:schemeClr val="tx1"/>
          </a:fontRef>
        </p:style>
      </p:cxnSp>
      <p:sp>
        <p:nvSpPr>
          <p:cNvPr id="5" name="Rectangle: Rounded Corners 4">
            <a:extLst>
              <a:ext uri="{FF2B5EF4-FFF2-40B4-BE49-F238E27FC236}">
                <a16:creationId xmlns:a16="http://schemas.microsoft.com/office/drawing/2014/main" id="{A34B3660-D5E7-D9D3-5E01-E1C36BAEAAD3}"/>
              </a:ext>
            </a:extLst>
          </p:cNvPr>
          <p:cNvSpPr/>
          <p:nvPr/>
        </p:nvSpPr>
        <p:spPr>
          <a:xfrm>
            <a:off x="471489" y="3865418"/>
            <a:ext cx="3001830" cy="877248"/>
          </a:xfrm>
          <a:prstGeom prst="roundRect">
            <a:avLst/>
          </a:prstGeom>
          <a:noFill/>
          <a:ln w="60325">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11EB6E-0881-B255-AB07-EEA87F12CFD3}"/>
                  </a:ext>
                </a:extLst>
              </p:cNvPr>
              <p:cNvSpPr txBox="1"/>
              <p:nvPr/>
            </p:nvSpPr>
            <p:spPr>
              <a:xfrm>
                <a:off x="1000569" y="4366501"/>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6" name="TextBox 5">
                <a:extLst>
                  <a:ext uri="{FF2B5EF4-FFF2-40B4-BE49-F238E27FC236}">
                    <a16:creationId xmlns:a16="http://schemas.microsoft.com/office/drawing/2014/main" id="{AC11EB6E-0881-B255-AB07-EEA87F12CFD3}"/>
                  </a:ext>
                </a:extLst>
              </p:cNvPr>
              <p:cNvSpPr txBox="1">
                <a:spLocks noRot="1" noChangeAspect="1" noMove="1" noResize="1" noEditPoints="1" noAdjustHandles="1" noChangeArrowheads="1" noChangeShapeType="1" noTextEdit="1"/>
              </p:cNvSpPr>
              <p:nvPr/>
            </p:nvSpPr>
            <p:spPr>
              <a:xfrm>
                <a:off x="1000569" y="4366501"/>
                <a:ext cx="796239" cy="369332"/>
              </a:xfrm>
              <a:prstGeom prst="rect">
                <a:avLst/>
              </a:prstGeom>
              <a:blipFill>
                <a:blip r:embed="rId8"/>
                <a:stretch>
                  <a:fillRect/>
                </a:stretch>
              </a:blipFill>
              <a:ln>
                <a:noFill/>
              </a:ln>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81001836-8C82-DB98-0FE1-071BCD36627D}"/>
              </a:ext>
            </a:extLst>
          </p:cNvPr>
          <p:cNvSpPr/>
          <p:nvPr/>
        </p:nvSpPr>
        <p:spPr>
          <a:xfrm>
            <a:off x="3496924" y="3865418"/>
            <a:ext cx="3001830" cy="877248"/>
          </a:xfrm>
          <a:prstGeom prst="roundRect">
            <a:avLst/>
          </a:prstGeom>
          <a:noFill/>
          <a:ln w="60325">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D2434D0-B190-3FCB-FD4F-1A99E1AD2B3A}"/>
                  </a:ext>
                </a:extLst>
              </p:cNvPr>
              <p:cNvSpPr txBox="1"/>
              <p:nvPr/>
            </p:nvSpPr>
            <p:spPr>
              <a:xfrm>
                <a:off x="3889055" y="4366501"/>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8" name="TextBox 7">
                <a:extLst>
                  <a:ext uri="{FF2B5EF4-FFF2-40B4-BE49-F238E27FC236}">
                    <a16:creationId xmlns:a16="http://schemas.microsoft.com/office/drawing/2014/main" id="{9D2434D0-B190-3FCB-FD4F-1A99E1AD2B3A}"/>
                  </a:ext>
                </a:extLst>
              </p:cNvPr>
              <p:cNvSpPr txBox="1">
                <a:spLocks noRot="1" noChangeAspect="1" noMove="1" noResize="1" noEditPoints="1" noAdjustHandles="1" noChangeArrowheads="1" noChangeShapeType="1" noTextEdit="1"/>
              </p:cNvSpPr>
              <p:nvPr/>
            </p:nvSpPr>
            <p:spPr>
              <a:xfrm>
                <a:off x="3889055" y="4366501"/>
                <a:ext cx="796239" cy="36933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E0490B-35D7-2AF0-D91F-1085E3228EBC}"/>
                  </a:ext>
                </a:extLst>
              </p:cNvPr>
              <p:cNvSpPr txBox="1"/>
              <p:nvPr/>
            </p:nvSpPr>
            <p:spPr>
              <a:xfrm>
                <a:off x="5186114" y="4366501"/>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9" name="TextBox 8">
                <a:extLst>
                  <a:ext uri="{FF2B5EF4-FFF2-40B4-BE49-F238E27FC236}">
                    <a16:creationId xmlns:a16="http://schemas.microsoft.com/office/drawing/2014/main" id="{66E0490B-35D7-2AF0-D91F-1085E3228EBC}"/>
                  </a:ext>
                </a:extLst>
              </p:cNvPr>
              <p:cNvSpPr txBox="1">
                <a:spLocks noRot="1" noChangeAspect="1" noMove="1" noResize="1" noEditPoints="1" noAdjustHandles="1" noChangeArrowheads="1" noChangeShapeType="1" noTextEdit="1"/>
              </p:cNvSpPr>
              <p:nvPr/>
            </p:nvSpPr>
            <p:spPr>
              <a:xfrm>
                <a:off x="5186114" y="4366501"/>
                <a:ext cx="796239" cy="369332"/>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DB856C-25CF-CAEC-07A6-7CBDCE3776CA}"/>
                  </a:ext>
                </a:extLst>
              </p:cNvPr>
              <p:cNvSpPr txBox="1"/>
              <p:nvPr/>
            </p:nvSpPr>
            <p:spPr>
              <a:xfrm>
                <a:off x="6325414" y="3270081"/>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10" name="TextBox 9">
                <a:extLst>
                  <a:ext uri="{FF2B5EF4-FFF2-40B4-BE49-F238E27FC236}">
                    <a16:creationId xmlns:a16="http://schemas.microsoft.com/office/drawing/2014/main" id="{24DB856C-25CF-CAEC-07A6-7CBDCE3776CA}"/>
                  </a:ext>
                </a:extLst>
              </p:cNvPr>
              <p:cNvSpPr txBox="1">
                <a:spLocks noRot="1" noChangeAspect="1" noMove="1" noResize="1" noEditPoints="1" noAdjustHandles="1" noChangeArrowheads="1" noChangeShapeType="1" noTextEdit="1"/>
              </p:cNvSpPr>
              <p:nvPr/>
            </p:nvSpPr>
            <p:spPr>
              <a:xfrm>
                <a:off x="6325414" y="3270081"/>
                <a:ext cx="796239" cy="369332"/>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AC6D9E-3229-BF39-0A2E-5891D29618DC}"/>
                  </a:ext>
                </a:extLst>
              </p:cNvPr>
              <p:cNvSpPr txBox="1"/>
              <p:nvPr/>
            </p:nvSpPr>
            <p:spPr>
              <a:xfrm>
                <a:off x="8187638" y="3270081"/>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11" name="TextBox 10">
                <a:extLst>
                  <a:ext uri="{FF2B5EF4-FFF2-40B4-BE49-F238E27FC236}">
                    <a16:creationId xmlns:a16="http://schemas.microsoft.com/office/drawing/2014/main" id="{69AC6D9E-3229-BF39-0A2E-5891D29618DC}"/>
                  </a:ext>
                </a:extLst>
              </p:cNvPr>
              <p:cNvSpPr txBox="1">
                <a:spLocks noRot="1" noChangeAspect="1" noMove="1" noResize="1" noEditPoints="1" noAdjustHandles="1" noChangeArrowheads="1" noChangeShapeType="1" noTextEdit="1"/>
              </p:cNvSpPr>
              <p:nvPr/>
            </p:nvSpPr>
            <p:spPr>
              <a:xfrm>
                <a:off x="8187638" y="3270081"/>
                <a:ext cx="796239" cy="369332"/>
              </a:xfrm>
              <a:prstGeom prst="rect">
                <a:avLst/>
              </a:prstGeom>
              <a:blipFill>
                <a:blip r:embed="rId12"/>
                <a:stretch>
                  <a:fillRect/>
                </a:stretch>
              </a:blipFill>
              <a:ln>
                <a:noFill/>
              </a:ln>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13B990B9-F0FC-55AD-1C50-95144B628EEF}"/>
              </a:ext>
            </a:extLst>
          </p:cNvPr>
          <p:cNvSpPr/>
          <p:nvPr/>
        </p:nvSpPr>
        <p:spPr>
          <a:xfrm>
            <a:off x="7803604" y="2760986"/>
            <a:ext cx="3001830" cy="877248"/>
          </a:xfrm>
          <a:prstGeom prst="roundRect">
            <a:avLst/>
          </a:prstGeom>
          <a:noFill/>
          <a:ln w="60325">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9EE59D8-B666-F2EA-067C-67B38D299F80}"/>
                  </a:ext>
                </a:extLst>
              </p:cNvPr>
              <p:cNvSpPr txBox="1"/>
              <p:nvPr/>
            </p:nvSpPr>
            <p:spPr>
              <a:xfrm>
                <a:off x="4763760" y="3270081"/>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14" name="TextBox 13">
                <a:extLst>
                  <a:ext uri="{FF2B5EF4-FFF2-40B4-BE49-F238E27FC236}">
                    <a16:creationId xmlns:a16="http://schemas.microsoft.com/office/drawing/2014/main" id="{F9EE59D8-B666-F2EA-067C-67B38D299F80}"/>
                  </a:ext>
                </a:extLst>
              </p:cNvPr>
              <p:cNvSpPr txBox="1">
                <a:spLocks noRot="1" noChangeAspect="1" noMove="1" noResize="1" noEditPoints="1" noAdjustHandles="1" noChangeArrowheads="1" noChangeShapeType="1" noTextEdit="1"/>
              </p:cNvSpPr>
              <p:nvPr/>
            </p:nvSpPr>
            <p:spPr>
              <a:xfrm>
                <a:off x="4763760" y="3270081"/>
                <a:ext cx="796239" cy="369332"/>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07BFB45-01AC-E310-E3DB-12B2F34BA413}"/>
                  </a:ext>
                </a:extLst>
              </p:cNvPr>
              <p:cNvSpPr txBox="1"/>
              <p:nvPr/>
            </p:nvSpPr>
            <p:spPr>
              <a:xfrm>
                <a:off x="2761334" y="3270081"/>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15" name="TextBox 14">
                <a:extLst>
                  <a:ext uri="{FF2B5EF4-FFF2-40B4-BE49-F238E27FC236}">
                    <a16:creationId xmlns:a16="http://schemas.microsoft.com/office/drawing/2014/main" id="{A07BFB45-01AC-E310-E3DB-12B2F34BA413}"/>
                  </a:ext>
                </a:extLst>
              </p:cNvPr>
              <p:cNvSpPr txBox="1">
                <a:spLocks noRot="1" noChangeAspect="1" noMove="1" noResize="1" noEditPoints="1" noAdjustHandles="1" noChangeArrowheads="1" noChangeShapeType="1" noTextEdit="1"/>
              </p:cNvSpPr>
              <p:nvPr/>
            </p:nvSpPr>
            <p:spPr>
              <a:xfrm>
                <a:off x="2761334" y="3270081"/>
                <a:ext cx="796239" cy="369332"/>
              </a:xfrm>
              <a:prstGeom prst="rect">
                <a:avLst/>
              </a:prstGeom>
              <a:blipFill>
                <a:blip r:embed="rId14"/>
                <a:stretch>
                  <a:fillRect/>
                </a:stretch>
              </a:blipFill>
              <a:ln>
                <a:noFill/>
              </a:ln>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6399DB27-0D2E-C5E9-B534-3382E7C5E909}"/>
              </a:ext>
            </a:extLst>
          </p:cNvPr>
          <p:cNvSpPr/>
          <p:nvPr/>
        </p:nvSpPr>
        <p:spPr>
          <a:xfrm>
            <a:off x="2632229" y="2760986"/>
            <a:ext cx="4489424" cy="877248"/>
          </a:xfrm>
          <a:prstGeom prst="roundRect">
            <a:avLst/>
          </a:prstGeom>
          <a:noFill/>
          <a:ln w="60325">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6E2C51F0-35DE-CC17-B474-C8DBC466DF94}"/>
              </a:ext>
            </a:extLst>
          </p:cNvPr>
          <p:cNvSpPr/>
          <p:nvPr/>
        </p:nvSpPr>
        <p:spPr>
          <a:xfrm>
            <a:off x="2304440" y="1554805"/>
            <a:ext cx="8626795" cy="920513"/>
          </a:xfrm>
          <a:prstGeom prst="roundRect">
            <a:avLst/>
          </a:prstGeom>
          <a:noFill/>
          <a:ln w="60325">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A45217-CAFD-9F0B-8262-6289B9F236F5}"/>
                  </a:ext>
                </a:extLst>
              </p:cNvPr>
              <p:cNvSpPr txBox="1"/>
              <p:nvPr/>
            </p:nvSpPr>
            <p:spPr>
              <a:xfrm>
                <a:off x="2584350" y="2147829"/>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18" name="TextBox 17">
                <a:extLst>
                  <a:ext uri="{FF2B5EF4-FFF2-40B4-BE49-F238E27FC236}">
                    <a16:creationId xmlns:a16="http://schemas.microsoft.com/office/drawing/2014/main" id="{2AA45217-CAFD-9F0B-8262-6289B9F236F5}"/>
                  </a:ext>
                </a:extLst>
              </p:cNvPr>
              <p:cNvSpPr txBox="1">
                <a:spLocks noRot="1" noChangeAspect="1" noMove="1" noResize="1" noEditPoints="1" noAdjustHandles="1" noChangeArrowheads="1" noChangeShapeType="1" noTextEdit="1"/>
              </p:cNvSpPr>
              <p:nvPr/>
            </p:nvSpPr>
            <p:spPr>
              <a:xfrm>
                <a:off x="2584350" y="2147829"/>
                <a:ext cx="796239"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A3A8BDD-1A76-502E-E8AD-2379CDB6DC87}"/>
                  </a:ext>
                </a:extLst>
              </p:cNvPr>
              <p:cNvSpPr txBox="1"/>
              <p:nvPr/>
            </p:nvSpPr>
            <p:spPr>
              <a:xfrm>
                <a:off x="5091763" y="2147829"/>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19" name="TextBox 18">
                <a:extLst>
                  <a:ext uri="{FF2B5EF4-FFF2-40B4-BE49-F238E27FC236}">
                    <a16:creationId xmlns:a16="http://schemas.microsoft.com/office/drawing/2014/main" id="{5A3A8BDD-1A76-502E-E8AD-2379CDB6DC87}"/>
                  </a:ext>
                </a:extLst>
              </p:cNvPr>
              <p:cNvSpPr txBox="1">
                <a:spLocks noRot="1" noChangeAspect="1" noMove="1" noResize="1" noEditPoints="1" noAdjustHandles="1" noChangeArrowheads="1" noChangeShapeType="1" noTextEdit="1"/>
              </p:cNvSpPr>
              <p:nvPr/>
            </p:nvSpPr>
            <p:spPr>
              <a:xfrm>
                <a:off x="5091763" y="2147829"/>
                <a:ext cx="796239" cy="369332"/>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CB64FAF-CBE2-FEBD-FD34-4EDE038921F2}"/>
                  </a:ext>
                </a:extLst>
              </p:cNvPr>
              <p:cNvSpPr txBox="1"/>
              <p:nvPr/>
            </p:nvSpPr>
            <p:spPr>
              <a:xfrm>
                <a:off x="8274448" y="2147829"/>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20" name="TextBox 19">
                <a:extLst>
                  <a:ext uri="{FF2B5EF4-FFF2-40B4-BE49-F238E27FC236}">
                    <a16:creationId xmlns:a16="http://schemas.microsoft.com/office/drawing/2014/main" id="{DCB64FAF-CBE2-FEBD-FD34-4EDE038921F2}"/>
                  </a:ext>
                </a:extLst>
              </p:cNvPr>
              <p:cNvSpPr txBox="1">
                <a:spLocks noRot="1" noChangeAspect="1" noMove="1" noResize="1" noEditPoints="1" noAdjustHandles="1" noChangeArrowheads="1" noChangeShapeType="1" noTextEdit="1"/>
              </p:cNvSpPr>
              <p:nvPr/>
            </p:nvSpPr>
            <p:spPr>
              <a:xfrm>
                <a:off x="8274448" y="2147829"/>
                <a:ext cx="796239" cy="369332"/>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4B7D2D-1DB4-70AB-E98A-72676D1A52FC}"/>
                  </a:ext>
                </a:extLst>
              </p:cNvPr>
              <p:cNvSpPr txBox="1"/>
              <p:nvPr/>
            </p:nvSpPr>
            <p:spPr>
              <a:xfrm>
                <a:off x="9531103" y="2147829"/>
                <a:ext cx="79623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21" name="TextBox 20">
                <a:extLst>
                  <a:ext uri="{FF2B5EF4-FFF2-40B4-BE49-F238E27FC236}">
                    <a16:creationId xmlns:a16="http://schemas.microsoft.com/office/drawing/2014/main" id="{304B7D2D-1DB4-70AB-E98A-72676D1A52FC}"/>
                  </a:ext>
                </a:extLst>
              </p:cNvPr>
              <p:cNvSpPr txBox="1">
                <a:spLocks noRot="1" noChangeAspect="1" noMove="1" noResize="1" noEditPoints="1" noAdjustHandles="1" noChangeArrowheads="1" noChangeShapeType="1" noTextEdit="1"/>
              </p:cNvSpPr>
              <p:nvPr/>
            </p:nvSpPr>
            <p:spPr>
              <a:xfrm>
                <a:off x="9531103" y="2147829"/>
                <a:ext cx="796239" cy="369332"/>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544C997-25DD-E31A-235F-0490C1067F08}"/>
                  </a:ext>
                </a:extLst>
              </p:cNvPr>
              <p:cNvSpPr txBox="1"/>
              <p:nvPr/>
            </p:nvSpPr>
            <p:spPr>
              <a:xfrm>
                <a:off x="6096000" y="472176"/>
                <a:ext cx="681878"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oMath>
                  </m:oMathPara>
                </a14:m>
                <a:endParaRPr lang="en-US" b="1" dirty="0">
                  <a:solidFill>
                    <a:srgbClr val="00B050"/>
                  </a:solidFill>
                </a:endParaRPr>
              </a:p>
            </p:txBody>
          </p:sp>
        </mc:Choice>
        <mc:Fallback xmlns="">
          <p:sp>
            <p:nvSpPr>
              <p:cNvPr id="23" name="TextBox 22">
                <a:extLst>
                  <a:ext uri="{FF2B5EF4-FFF2-40B4-BE49-F238E27FC236}">
                    <a16:creationId xmlns:a16="http://schemas.microsoft.com/office/drawing/2014/main" id="{D544C997-25DD-E31A-235F-0490C1067F08}"/>
                  </a:ext>
                </a:extLst>
              </p:cNvPr>
              <p:cNvSpPr txBox="1">
                <a:spLocks noRot="1" noChangeAspect="1" noMove="1" noResize="1" noEditPoints="1" noAdjustHandles="1" noChangeArrowheads="1" noChangeShapeType="1" noTextEdit="1"/>
              </p:cNvSpPr>
              <p:nvPr/>
            </p:nvSpPr>
            <p:spPr>
              <a:xfrm>
                <a:off x="6096000" y="472176"/>
                <a:ext cx="681878" cy="369332"/>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E48BCFA-3741-0785-1D7C-7EE6898C8012}"/>
                  </a:ext>
                </a:extLst>
              </p:cNvPr>
              <p:cNvSpPr txBox="1"/>
              <p:nvPr/>
            </p:nvSpPr>
            <p:spPr>
              <a:xfrm>
                <a:off x="11070008" y="4011467"/>
                <a:ext cx="1121992" cy="369332"/>
              </a:xfrm>
              <a:prstGeom prst="rect">
                <a:avLst/>
              </a:prstGeom>
              <a:noFill/>
              <a:ln>
                <a:noFill/>
              </a:ln>
            </p:spPr>
            <p:txBody>
              <a:bodyPr wrap="square">
                <a:spAutoFit/>
              </a:bodyPr>
              <a:lstStyle/>
              <a:p>
                <a:r>
                  <a:rPr lang="en-US" sz="1800" dirty="0"/>
                  <a:t>Take </a:t>
                </a:r>
                <a14:m>
                  <m:oMath xmlns:m="http://schemas.openxmlformats.org/officeDocument/2006/math">
                    <m:r>
                      <a:rPr lang="en-US" sz="1800" i="1" dirty="0" smtClean="0">
                        <a:latin typeface="Cambria Math" panose="02040503050406030204" pitchFamily="18" charset="0"/>
                      </a:rPr>
                      <m:t>𝑚𝑎𝑥</m:t>
                    </m:r>
                  </m:oMath>
                </a14:m>
                <a:endParaRPr lang="en-US" i="1" dirty="0"/>
              </a:p>
            </p:txBody>
          </p:sp>
        </mc:Choice>
        <mc:Fallback xmlns="">
          <p:sp>
            <p:nvSpPr>
              <p:cNvPr id="50" name="TextBox 49">
                <a:extLst>
                  <a:ext uri="{FF2B5EF4-FFF2-40B4-BE49-F238E27FC236}">
                    <a16:creationId xmlns:a16="http://schemas.microsoft.com/office/drawing/2014/main" id="{4E48BCFA-3741-0785-1D7C-7EE6898C8012}"/>
                  </a:ext>
                </a:extLst>
              </p:cNvPr>
              <p:cNvSpPr txBox="1">
                <a:spLocks noRot="1" noChangeAspect="1" noMove="1" noResize="1" noEditPoints="1" noAdjustHandles="1" noChangeArrowheads="1" noChangeShapeType="1" noTextEdit="1"/>
              </p:cNvSpPr>
              <p:nvPr/>
            </p:nvSpPr>
            <p:spPr>
              <a:xfrm>
                <a:off x="11070008" y="4011467"/>
                <a:ext cx="1121992" cy="369332"/>
              </a:xfrm>
              <a:prstGeom prst="rect">
                <a:avLst/>
              </a:prstGeom>
              <a:blipFill>
                <a:blip r:embed="rId20"/>
                <a:stretch>
                  <a:fillRect l="-4891"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8F8742-C15E-C30E-D755-EA96BEA8BFAA}"/>
                  </a:ext>
                </a:extLst>
              </p:cNvPr>
              <p:cNvSpPr txBox="1"/>
              <p:nvPr/>
            </p:nvSpPr>
            <p:spPr>
              <a:xfrm>
                <a:off x="11070008" y="2993644"/>
                <a:ext cx="1121992" cy="369332"/>
              </a:xfrm>
              <a:prstGeom prst="rect">
                <a:avLst/>
              </a:prstGeom>
              <a:noFill/>
              <a:ln>
                <a:noFill/>
              </a:ln>
            </p:spPr>
            <p:txBody>
              <a:bodyPr wrap="square">
                <a:spAutoFit/>
              </a:bodyPr>
              <a:lstStyle/>
              <a:p>
                <a:r>
                  <a:rPr lang="en-US" sz="1800" dirty="0"/>
                  <a:t>Take </a:t>
                </a:r>
                <a14:m>
                  <m:oMath xmlns:m="http://schemas.openxmlformats.org/officeDocument/2006/math">
                    <m:r>
                      <a:rPr lang="en-US" sz="1800" b="0" i="1" dirty="0" smtClean="0">
                        <a:latin typeface="Cambria Math" panose="02040503050406030204" pitchFamily="18" charset="0"/>
                      </a:rPr>
                      <m:t>𝑚𝑖𝑛</m:t>
                    </m:r>
                  </m:oMath>
                </a14:m>
                <a:endParaRPr lang="en-US" dirty="0"/>
              </a:p>
            </p:txBody>
          </p:sp>
        </mc:Choice>
        <mc:Fallback xmlns="">
          <p:sp>
            <p:nvSpPr>
              <p:cNvPr id="51" name="TextBox 50">
                <a:extLst>
                  <a:ext uri="{FF2B5EF4-FFF2-40B4-BE49-F238E27FC236}">
                    <a16:creationId xmlns:a16="http://schemas.microsoft.com/office/drawing/2014/main" id="{118F8742-C15E-C30E-D755-EA96BEA8BFAA}"/>
                  </a:ext>
                </a:extLst>
              </p:cNvPr>
              <p:cNvSpPr txBox="1">
                <a:spLocks noRot="1" noChangeAspect="1" noMove="1" noResize="1" noEditPoints="1" noAdjustHandles="1" noChangeArrowheads="1" noChangeShapeType="1" noTextEdit="1"/>
              </p:cNvSpPr>
              <p:nvPr/>
            </p:nvSpPr>
            <p:spPr>
              <a:xfrm>
                <a:off x="11070008" y="2993644"/>
                <a:ext cx="1121992" cy="369332"/>
              </a:xfrm>
              <a:prstGeom prst="rect">
                <a:avLst/>
              </a:prstGeom>
              <a:blipFill>
                <a:blip r:embed="rId21"/>
                <a:stretch>
                  <a:fillRect l="-4891"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4E8C23-2FA8-EB18-8755-3AAB21292AE1}"/>
                  </a:ext>
                </a:extLst>
              </p:cNvPr>
              <p:cNvSpPr txBox="1"/>
              <p:nvPr/>
            </p:nvSpPr>
            <p:spPr>
              <a:xfrm>
                <a:off x="11070008" y="1830395"/>
                <a:ext cx="1121992" cy="369332"/>
              </a:xfrm>
              <a:prstGeom prst="rect">
                <a:avLst/>
              </a:prstGeom>
              <a:noFill/>
              <a:ln>
                <a:noFill/>
              </a:ln>
            </p:spPr>
            <p:txBody>
              <a:bodyPr wrap="square">
                <a:spAutoFit/>
              </a:bodyPr>
              <a:lstStyle/>
              <a:p>
                <a:r>
                  <a:rPr lang="en-US" sz="1800" dirty="0"/>
                  <a:t>Take </a:t>
                </a:r>
                <a14:m>
                  <m:oMath xmlns:m="http://schemas.openxmlformats.org/officeDocument/2006/math">
                    <m:r>
                      <a:rPr lang="en-US" sz="1800" i="1" dirty="0" smtClean="0">
                        <a:latin typeface="Cambria Math" panose="02040503050406030204" pitchFamily="18" charset="0"/>
                      </a:rPr>
                      <m:t>𝑚𝑎𝑥</m:t>
                    </m:r>
                  </m:oMath>
                </a14:m>
                <a:endParaRPr lang="en-US" i="1" dirty="0"/>
              </a:p>
            </p:txBody>
          </p:sp>
        </mc:Choice>
        <mc:Fallback xmlns="">
          <p:sp>
            <p:nvSpPr>
              <p:cNvPr id="54" name="TextBox 53">
                <a:extLst>
                  <a:ext uri="{FF2B5EF4-FFF2-40B4-BE49-F238E27FC236}">
                    <a16:creationId xmlns:a16="http://schemas.microsoft.com/office/drawing/2014/main" id="{B34E8C23-2FA8-EB18-8755-3AAB21292AE1}"/>
                  </a:ext>
                </a:extLst>
              </p:cNvPr>
              <p:cNvSpPr txBox="1">
                <a:spLocks noRot="1" noChangeAspect="1" noMove="1" noResize="1" noEditPoints="1" noAdjustHandles="1" noChangeArrowheads="1" noChangeShapeType="1" noTextEdit="1"/>
              </p:cNvSpPr>
              <p:nvPr/>
            </p:nvSpPr>
            <p:spPr>
              <a:xfrm>
                <a:off x="11070008" y="1830395"/>
                <a:ext cx="1121992" cy="369332"/>
              </a:xfrm>
              <a:prstGeom prst="rect">
                <a:avLst/>
              </a:prstGeom>
              <a:blipFill>
                <a:blip r:embed="rId22"/>
                <a:stretch>
                  <a:fillRect l="-4891" t="-8197" b="-24590"/>
                </a:stretch>
              </a:blipFill>
              <a:ln>
                <a:no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9931D521-8372-0622-1B5F-B6E1E24CAD74}"/>
              </a:ext>
            </a:extLst>
          </p:cNvPr>
          <p:cNvSpPr txBox="1"/>
          <p:nvPr/>
        </p:nvSpPr>
        <p:spPr>
          <a:xfrm>
            <a:off x="8613597" y="333519"/>
            <a:ext cx="3316917" cy="646331"/>
          </a:xfrm>
          <a:prstGeom prst="rect">
            <a:avLst/>
          </a:prstGeom>
          <a:noFill/>
          <a:ln>
            <a:noFill/>
          </a:ln>
        </p:spPr>
        <p:txBody>
          <a:bodyPr wrap="square">
            <a:spAutoFit/>
          </a:bodyPr>
          <a:lstStyle/>
          <a:p>
            <a:r>
              <a:rPr lang="en-US" dirty="0"/>
              <a:t>The first player always loses if the second player plays optimally!</a:t>
            </a:r>
          </a:p>
        </p:txBody>
      </p:sp>
      <p:cxnSp>
        <p:nvCxnSpPr>
          <p:cNvPr id="56" name="Straight Connector 55">
            <a:extLst>
              <a:ext uri="{FF2B5EF4-FFF2-40B4-BE49-F238E27FC236}">
                <a16:creationId xmlns:a16="http://schemas.microsoft.com/office/drawing/2014/main" id="{DAF0B2F4-FE64-617E-4E5B-C0884F855126}"/>
              </a:ext>
            </a:extLst>
          </p:cNvPr>
          <p:cNvCxnSpPr>
            <a:cxnSpLocks/>
            <a:stCxn id="23" idx="3"/>
            <a:endCxn id="55" idx="1"/>
          </p:cNvCxnSpPr>
          <p:nvPr/>
        </p:nvCxnSpPr>
        <p:spPr>
          <a:xfrm flipV="1">
            <a:off x="6777878" y="656685"/>
            <a:ext cx="1835719" cy="157"/>
          </a:xfrm>
          <a:prstGeom prst="line">
            <a:avLst/>
          </a:prstGeom>
          <a:ln w="12700">
            <a:head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699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3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27"/>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47"/>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87"/>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9"/>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7"/>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138"/>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13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40"/>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3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0" nodeType="clickEffect">
                                  <p:stCondLst>
                                    <p:cond delay="0"/>
                                  </p:stCondLst>
                                  <p:childTnLst>
                                    <p:set>
                                      <p:cBhvr>
                                        <p:cTn id="100" dur="1" fill="hold">
                                          <p:stCondLst>
                                            <p:cond delay="0"/>
                                          </p:stCondLst>
                                        </p:cTn>
                                        <p:tgtEl>
                                          <p:spTgt spid="170"/>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169"/>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72"/>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171"/>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15"/>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14"/>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0"/>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6"/>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05"/>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110"/>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45"/>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44"/>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43"/>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42"/>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41"/>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0"/>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13"/>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0" nodeType="clickEffect">
                                  <p:stCondLst>
                                    <p:cond delay="0"/>
                                  </p:stCondLst>
                                  <p:childTnLst>
                                    <p:set>
                                      <p:cBhvr>
                                        <p:cTn id="154" dur="1" fill="hold">
                                          <p:stCondLst>
                                            <p:cond delay="0"/>
                                          </p:stCondLst>
                                        </p:cTn>
                                        <p:tgtEl>
                                          <p:spTgt spid="73"/>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15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74"/>
                                        </p:tgtEl>
                                        <p:attrNameLst>
                                          <p:attrName>style.visibility</p:attrName>
                                        </p:attrNameLst>
                                      </p:cBhvr>
                                      <p:to>
                                        <p:strVal val="hidden"/>
                                      </p:to>
                                    </p:set>
                                  </p:childTnLst>
                                </p:cTn>
                              </p:par>
                              <p:par>
                                <p:cTn id="159" presetID="1" presetClass="exit" presetSubtype="0" fill="hold" grpId="0" nodeType="withEffect">
                                  <p:stCondLst>
                                    <p:cond delay="0"/>
                                  </p:stCondLst>
                                  <p:childTnLst>
                                    <p:set>
                                      <p:cBhvr>
                                        <p:cTn id="160" dur="1" fill="hold">
                                          <p:stCondLst>
                                            <p:cond delay="0"/>
                                          </p:stCondLst>
                                        </p:cTn>
                                        <p:tgtEl>
                                          <p:spTgt spid="75"/>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2"/>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20"/>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21"/>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grpId="1" nodeType="clickEffect">
                                  <p:stCondLst>
                                    <p:cond delay="0"/>
                                  </p:stCondLst>
                                  <p:childTnLst>
                                    <p:set>
                                      <p:cBhvr>
                                        <p:cTn id="176" dur="1" fill="hold">
                                          <p:stCondLst>
                                            <p:cond delay="0"/>
                                          </p:stCondLst>
                                        </p:cTn>
                                        <p:tgtEl>
                                          <p:spTgt spid="11"/>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12"/>
                                        </p:tgtEl>
                                        <p:attrNameLst>
                                          <p:attrName>style.visibility</p:attrName>
                                        </p:attrNameLst>
                                      </p:cBhvr>
                                      <p:to>
                                        <p:strVal val="hidden"/>
                                      </p:to>
                                    </p:set>
                                  </p:childTnLst>
                                </p:cTn>
                              </p:par>
                              <p:par>
                                <p:cTn id="179" presetID="1" presetClass="exit" presetSubtype="0" fill="hold" grpId="0" nodeType="withEffect">
                                  <p:stCondLst>
                                    <p:cond delay="0"/>
                                  </p:stCondLst>
                                  <p:childTnLst>
                                    <p:set>
                                      <p:cBhvr>
                                        <p:cTn id="180" dur="1" fill="hold">
                                          <p:stCondLst>
                                            <p:cond delay="0"/>
                                          </p:stCondLst>
                                        </p:cTn>
                                        <p:tgtEl>
                                          <p:spTgt spid="26"/>
                                        </p:tgtEl>
                                        <p:attrNameLst>
                                          <p:attrName>style.visibility</p:attrName>
                                        </p:attrNameLst>
                                      </p:cBhvr>
                                      <p:to>
                                        <p:strVal val="hidden"/>
                                      </p:to>
                                    </p:set>
                                  </p:childTnLst>
                                </p:cTn>
                              </p:par>
                              <p:par>
                                <p:cTn id="181" presetID="1" presetClass="exit" presetSubtype="0" fill="hold" grpId="0" nodeType="withEffect">
                                  <p:stCondLst>
                                    <p:cond delay="0"/>
                                  </p:stCondLst>
                                  <p:childTnLst>
                                    <p:set>
                                      <p:cBhvr>
                                        <p:cTn id="182" dur="1" fill="hold">
                                          <p:stCondLst>
                                            <p:cond delay="0"/>
                                          </p:stCondLst>
                                        </p:cTn>
                                        <p:tgtEl>
                                          <p:spTgt spid="49"/>
                                        </p:tgtEl>
                                        <p:attrNameLst>
                                          <p:attrName>style.visibility</p:attrName>
                                        </p:attrNameLst>
                                      </p:cBhvr>
                                      <p:to>
                                        <p:strVal val="hidden"/>
                                      </p:to>
                                    </p:set>
                                  </p:childTnLst>
                                </p:cTn>
                              </p:par>
                              <p:par>
                                <p:cTn id="183" presetID="1" presetClass="exit" presetSubtype="0" fill="hold" grpId="0" nodeType="withEffect">
                                  <p:stCondLst>
                                    <p:cond delay="0"/>
                                  </p:stCondLst>
                                  <p:childTnLst>
                                    <p:set>
                                      <p:cBhvr>
                                        <p:cTn id="184" dur="1" fill="hold">
                                          <p:stCondLst>
                                            <p:cond delay="0"/>
                                          </p:stCondLst>
                                        </p:cTn>
                                        <p:tgtEl>
                                          <p:spTgt spid="48"/>
                                        </p:tgtEl>
                                        <p:attrNameLst>
                                          <p:attrName>style.visibility</p:attrName>
                                        </p:attrNameLst>
                                      </p:cBhvr>
                                      <p:to>
                                        <p:strVal val="hidden"/>
                                      </p:to>
                                    </p:set>
                                  </p:childTnLst>
                                </p:cTn>
                              </p:par>
                              <p:par>
                                <p:cTn id="185" presetID="1" presetClass="exit" presetSubtype="0" fill="hold" nodeType="withEffect">
                                  <p:stCondLst>
                                    <p:cond delay="0"/>
                                  </p:stCondLst>
                                  <p:childTnLst>
                                    <p:set>
                                      <p:cBhvr>
                                        <p:cTn id="186" dur="1" fill="hold">
                                          <p:stCondLst>
                                            <p:cond delay="0"/>
                                          </p:stCondLst>
                                        </p:cTn>
                                        <p:tgtEl>
                                          <p:spTgt spid="124"/>
                                        </p:tgtEl>
                                        <p:attrNameLst>
                                          <p:attrName>style.visibility</p:attrName>
                                        </p:attrNameLst>
                                      </p:cBhvr>
                                      <p:to>
                                        <p:strVal val="hidden"/>
                                      </p:to>
                                    </p:set>
                                  </p:childTnLst>
                                </p:cTn>
                              </p:par>
                              <p:par>
                                <p:cTn id="187" presetID="1" presetClass="exit" presetSubtype="0" fill="hold" nodeType="withEffect">
                                  <p:stCondLst>
                                    <p:cond delay="0"/>
                                  </p:stCondLst>
                                  <p:childTnLst>
                                    <p:set>
                                      <p:cBhvr>
                                        <p:cTn id="188" dur="1" fill="hold">
                                          <p:stCondLst>
                                            <p:cond delay="0"/>
                                          </p:stCondLst>
                                        </p:cTn>
                                        <p:tgtEl>
                                          <p:spTgt spid="116"/>
                                        </p:tgtEl>
                                        <p:attrNameLst>
                                          <p:attrName>style.visibility</p:attrName>
                                        </p:attrNameLst>
                                      </p:cBhvr>
                                      <p:to>
                                        <p:strVal val="hidden"/>
                                      </p:to>
                                    </p:set>
                                  </p:childTnLst>
                                </p:cTn>
                              </p:par>
                              <p:par>
                                <p:cTn id="189" presetID="1" presetClass="exit"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hidden"/>
                                      </p:to>
                                    </p:set>
                                  </p:childTnLst>
                                </p:cTn>
                              </p:par>
                              <p:par>
                                <p:cTn id="191" presetID="1" presetClass="exit" presetSubtype="0" fill="hold" grpId="0" nodeType="withEffect">
                                  <p:stCondLst>
                                    <p:cond delay="0"/>
                                  </p:stCondLst>
                                  <p:childTnLst>
                                    <p:set>
                                      <p:cBhvr>
                                        <p:cTn id="192" dur="1" fill="hold">
                                          <p:stCondLst>
                                            <p:cond delay="0"/>
                                          </p:stCondLst>
                                        </p:cTn>
                                        <p:tgtEl>
                                          <p:spTgt spid="46"/>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17"/>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4"/>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23"/>
                                        </p:tgtEl>
                                        <p:attrNameLst>
                                          <p:attrName>style.visibility</p:attrName>
                                        </p:attrNameLst>
                                      </p:cBhvr>
                                      <p:to>
                                        <p:strVal val="visible"/>
                                      </p:to>
                                    </p:set>
                                  </p:childTnLst>
                                </p:cTn>
                              </p:par>
                              <p:par>
                                <p:cTn id="205" presetID="1" presetClass="exit" presetSubtype="0" fill="hold" grpId="1" nodeType="withEffect">
                                  <p:stCondLst>
                                    <p:cond delay="0"/>
                                  </p:stCondLst>
                                  <p:childTnLst>
                                    <p:set>
                                      <p:cBhvr>
                                        <p:cTn id="206" dur="1" fill="hold">
                                          <p:stCondLst>
                                            <p:cond delay="0"/>
                                          </p:stCondLst>
                                        </p:cTn>
                                        <p:tgtEl>
                                          <p:spTgt spid="18"/>
                                        </p:tgtEl>
                                        <p:attrNameLst>
                                          <p:attrName>style.visibility</p:attrName>
                                        </p:attrNameLst>
                                      </p:cBhvr>
                                      <p:to>
                                        <p:strVal val="hidden"/>
                                      </p:to>
                                    </p:set>
                                  </p:childTnLst>
                                </p:cTn>
                              </p:par>
                              <p:par>
                                <p:cTn id="207" presetID="1" presetClass="exit" presetSubtype="0" fill="hold" grpId="1" nodeType="withEffect">
                                  <p:stCondLst>
                                    <p:cond delay="0"/>
                                  </p:stCondLst>
                                  <p:childTnLst>
                                    <p:set>
                                      <p:cBhvr>
                                        <p:cTn id="208" dur="1" fill="hold">
                                          <p:stCondLst>
                                            <p:cond delay="0"/>
                                          </p:stCondLst>
                                        </p:cTn>
                                        <p:tgtEl>
                                          <p:spTgt spid="20"/>
                                        </p:tgtEl>
                                        <p:attrNameLst>
                                          <p:attrName>style.visibility</p:attrName>
                                        </p:attrNameLst>
                                      </p:cBhvr>
                                      <p:to>
                                        <p:strVal val="hidden"/>
                                      </p:to>
                                    </p:set>
                                  </p:childTnLst>
                                </p:cTn>
                              </p:par>
                              <p:par>
                                <p:cTn id="209" presetID="1" presetClass="exit" presetSubtype="0" fill="hold" grpId="1" nodeType="withEffect">
                                  <p:stCondLst>
                                    <p:cond delay="0"/>
                                  </p:stCondLst>
                                  <p:childTnLst>
                                    <p:set>
                                      <p:cBhvr>
                                        <p:cTn id="210" dur="1" fill="hold">
                                          <p:stCondLst>
                                            <p:cond delay="0"/>
                                          </p:stCondLst>
                                        </p:cTn>
                                        <p:tgtEl>
                                          <p:spTgt spid="21"/>
                                        </p:tgtEl>
                                        <p:attrNameLst>
                                          <p:attrName>style.visibility</p:attrName>
                                        </p:attrNameLst>
                                      </p:cBhvr>
                                      <p:to>
                                        <p:strVal val="hidden"/>
                                      </p:to>
                                    </p:set>
                                  </p:childTnLst>
                                </p:cTn>
                              </p:par>
                              <p:par>
                                <p:cTn id="211" presetID="1" presetClass="exit" presetSubtype="0" fill="hold" grpId="1" nodeType="withEffect">
                                  <p:stCondLst>
                                    <p:cond delay="0"/>
                                  </p:stCondLst>
                                  <p:childTnLst>
                                    <p:set>
                                      <p:cBhvr>
                                        <p:cTn id="212" dur="1" fill="hold">
                                          <p:stCondLst>
                                            <p:cond delay="0"/>
                                          </p:stCondLst>
                                        </p:cTn>
                                        <p:tgtEl>
                                          <p:spTgt spid="17"/>
                                        </p:tgtEl>
                                        <p:attrNameLst>
                                          <p:attrName>style.visibility</p:attrName>
                                        </p:attrNameLst>
                                      </p:cBhvr>
                                      <p:to>
                                        <p:strVal val="hidden"/>
                                      </p:to>
                                    </p:set>
                                  </p:childTnLst>
                                </p:cTn>
                              </p:par>
                              <p:par>
                                <p:cTn id="213" presetID="1" presetClass="exit" presetSubtype="0" fill="hold" grpId="0" nodeType="withEffect">
                                  <p:stCondLst>
                                    <p:cond delay="0"/>
                                  </p:stCondLst>
                                  <p:childTnLst>
                                    <p:set>
                                      <p:cBhvr>
                                        <p:cTn id="214" dur="1" fill="hold">
                                          <p:stCondLst>
                                            <p:cond delay="0"/>
                                          </p:stCondLst>
                                        </p:cTn>
                                        <p:tgtEl>
                                          <p:spTgt spid="28"/>
                                        </p:tgtEl>
                                        <p:attrNameLst>
                                          <p:attrName>style.visibility</p:attrName>
                                        </p:attrNameLst>
                                      </p:cBhvr>
                                      <p:to>
                                        <p:strVal val="hidden"/>
                                      </p:to>
                                    </p:set>
                                  </p:childTnLst>
                                </p:cTn>
                              </p:par>
                              <p:par>
                                <p:cTn id="215" presetID="1" presetClass="exit" presetSubtype="0" fill="hold" grpId="0" nodeType="withEffect">
                                  <p:stCondLst>
                                    <p:cond delay="0"/>
                                  </p:stCondLst>
                                  <p:childTnLst>
                                    <p:set>
                                      <p:cBhvr>
                                        <p:cTn id="216" dur="1" fill="hold">
                                          <p:stCondLst>
                                            <p:cond delay="0"/>
                                          </p:stCondLst>
                                        </p:cTn>
                                        <p:tgtEl>
                                          <p:spTgt spid="29"/>
                                        </p:tgtEl>
                                        <p:attrNameLst>
                                          <p:attrName>style.visibility</p:attrName>
                                        </p:attrNameLst>
                                      </p:cBhvr>
                                      <p:to>
                                        <p:strVal val="hidden"/>
                                      </p:to>
                                    </p:set>
                                  </p:childTnLst>
                                </p:cTn>
                              </p:par>
                              <p:par>
                                <p:cTn id="217" presetID="1" presetClass="exit" presetSubtype="0" fill="hold" grpId="0" nodeType="withEffect">
                                  <p:stCondLst>
                                    <p:cond delay="0"/>
                                  </p:stCondLst>
                                  <p:childTnLst>
                                    <p:set>
                                      <p:cBhvr>
                                        <p:cTn id="218" dur="1" fill="hold">
                                          <p:stCondLst>
                                            <p:cond delay="0"/>
                                          </p:stCondLst>
                                        </p:cTn>
                                        <p:tgtEl>
                                          <p:spTgt spid="30"/>
                                        </p:tgtEl>
                                        <p:attrNameLst>
                                          <p:attrName>style.visibility</p:attrName>
                                        </p:attrNameLst>
                                      </p:cBhvr>
                                      <p:to>
                                        <p:strVal val="hidden"/>
                                      </p:to>
                                    </p:set>
                                  </p:childTnLst>
                                </p:cTn>
                              </p:par>
                              <p:par>
                                <p:cTn id="219" presetID="1" presetClass="exit" presetSubtype="0" fill="hold" grpId="0" nodeType="withEffect">
                                  <p:stCondLst>
                                    <p:cond delay="0"/>
                                  </p:stCondLst>
                                  <p:childTnLst>
                                    <p:set>
                                      <p:cBhvr>
                                        <p:cTn id="220" dur="1" fill="hold">
                                          <p:stCondLst>
                                            <p:cond delay="0"/>
                                          </p:stCondLst>
                                        </p:cTn>
                                        <p:tgtEl>
                                          <p:spTgt spid="31"/>
                                        </p:tgtEl>
                                        <p:attrNameLst>
                                          <p:attrName>style.visibility</p:attrName>
                                        </p:attrNameLst>
                                      </p:cBhvr>
                                      <p:to>
                                        <p:strVal val="hidden"/>
                                      </p:to>
                                    </p:set>
                                  </p:childTnLst>
                                </p:cTn>
                              </p:par>
                              <p:par>
                                <p:cTn id="221" presetID="1" presetClass="exit" presetSubtype="0" fill="hold" grpId="0" nodeType="withEffect">
                                  <p:stCondLst>
                                    <p:cond delay="0"/>
                                  </p:stCondLst>
                                  <p:childTnLst>
                                    <p:set>
                                      <p:cBhvr>
                                        <p:cTn id="222" dur="1" fill="hold">
                                          <p:stCondLst>
                                            <p:cond delay="0"/>
                                          </p:stCondLst>
                                        </p:cTn>
                                        <p:tgtEl>
                                          <p:spTgt spid="32"/>
                                        </p:tgtEl>
                                        <p:attrNameLst>
                                          <p:attrName>style.visibility</p:attrName>
                                        </p:attrNameLst>
                                      </p:cBhvr>
                                      <p:to>
                                        <p:strVal val="hidden"/>
                                      </p:to>
                                    </p:set>
                                  </p:childTnLst>
                                </p:cTn>
                              </p:par>
                              <p:par>
                                <p:cTn id="223" presetID="1" presetClass="exit" presetSubtype="0" fill="hold" grpId="0" nodeType="withEffect">
                                  <p:stCondLst>
                                    <p:cond delay="0"/>
                                  </p:stCondLst>
                                  <p:childTnLst>
                                    <p:set>
                                      <p:cBhvr>
                                        <p:cTn id="224" dur="1" fill="hold">
                                          <p:stCondLst>
                                            <p:cond delay="0"/>
                                          </p:stCondLst>
                                        </p:cTn>
                                        <p:tgtEl>
                                          <p:spTgt spid="33"/>
                                        </p:tgtEl>
                                        <p:attrNameLst>
                                          <p:attrName>style.visibility</p:attrName>
                                        </p:attrNameLst>
                                      </p:cBhvr>
                                      <p:to>
                                        <p:strVal val="hidden"/>
                                      </p:to>
                                    </p:set>
                                  </p:childTnLst>
                                </p:cTn>
                              </p:par>
                              <p:par>
                                <p:cTn id="225" presetID="1" presetClass="exit" presetSubtype="0" fill="hold" grpId="0" nodeType="withEffect">
                                  <p:stCondLst>
                                    <p:cond delay="0"/>
                                  </p:stCondLst>
                                  <p:childTnLst>
                                    <p:set>
                                      <p:cBhvr>
                                        <p:cTn id="226" dur="1" fill="hold">
                                          <p:stCondLst>
                                            <p:cond delay="0"/>
                                          </p:stCondLst>
                                        </p:cTn>
                                        <p:tgtEl>
                                          <p:spTgt spid="34"/>
                                        </p:tgtEl>
                                        <p:attrNameLst>
                                          <p:attrName>style.visibility</p:attrName>
                                        </p:attrNameLst>
                                      </p:cBhvr>
                                      <p:to>
                                        <p:strVal val="hidden"/>
                                      </p:to>
                                    </p:set>
                                  </p:childTnLst>
                                </p:cTn>
                              </p:par>
                              <p:par>
                                <p:cTn id="227" presetID="1" presetClass="exit" presetSubtype="0" fill="hold" grpId="0" nodeType="withEffect">
                                  <p:stCondLst>
                                    <p:cond delay="0"/>
                                  </p:stCondLst>
                                  <p:childTnLst>
                                    <p:set>
                                      <p:cBhvr>
                                        <p:cTn id="228" dur="1" fill="hold">
                                          <p:stCondLst>
                                            <p:cond delay="0"/>
                                          </p:stCondLst>
                                        </p:cTn>
                                        <p:tgtEl>
                                          <p:spTgt spid="35"/>
                                        </p:tgtEl>
                                        <p:attrNameLst>
                                          <p:attrName>style.visibility</p:attrName>
                                        </p:attrNameLst>
                                      </p:cBhvr>
                                      <p:to>
                                        <p:strVal val="hidden"/>
                                      </p:to>
                                    </p:set>
                                  </p:childTnLst>
                                </p:cTn>
                              </p:par>
                              <p:par>
                                <p:cTn id="229" presetID="1" presetClass="exit" presetSubtype="0" fill="hold" grpId="0" nodeType="withEffect">
                                  <p:stCondLst>
                                    <p:cond delay="0"/>
                                  </p:stCondLst>
                                  <p:childTnLst>
                                    <p:set>
                                      <p:cBhvr>
                                        <p:cTn id="230" dur="1" fill="hold">
                                          <p:stCondLst>
                                            <p:cond delay="0"/>
                                          </p:stCondLst>
                                        </p:cTn>
                                        <p:tgtEl>
                                          <p:spTgt spid="36"/>
                                        </p:tgtEl>
                                        <p:attrNameLst>
                                          <p:attrName>style.visibility</p:attrName>
                                        </p:attrNameLst>
                                      </p:cBhvr>
                                      <p:to>
                                        <p:strVal val="hidden"/>
                                      </p:to>
                                    </p:set>
                                  </p:childTnLst>
                                </p:cTn>
                              </p:par>
                              <p:par>
                                <p:cTn id="231" presetID="1" presetClass="exit" presetSubtype="0" fill="hold" grpId="0" nodeType="withEffect">
                                  <p:stCondLst>
                                    <p:cond delay="0"/>
                                  </p:stCondLst>
                                  <p:childTnLst>
                                    <p:set>
                                      <p:cBhvr>
                                        <p:cTn id="232" dur="1" fill="hold">
                                          <p:stCondLst>
                                            <p:cond delay="0"/>
                                          </p:stCondLst>
                                        </p:cTn>
                                        <p:tgtEl>
                                          <p:spTgt spid="38"/>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0"/>
                                          </p:stCondLst>
                                        </p:cTn>
                                        <p:tgtEl>
                                          <p:spTgt spid="89"/>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92"/>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99"/>
                                        </p:tgtEl>
                                        <p:attrNameLst>
                                          <p:attrName>style.visibility</p:attrName>
                                        </p:attrNameLst>
                                      </p:cBhvr>
                                      <p:to>
                                        <p:strVal val="hidden"/>
                                      </p:to>
                                    </p:set>
                                  </p:childTnLst>
                                </p:cTn>
                              </p:par>
                              <p:par>
                                <p:cTn id="239" presetID="1" presetClass="exit" presetSubtype="0" fill="hold" nodeType="withEffect">
                                  <p:stCondLst>
                                    <p:cond delay="0"/>
                                  </p:stCondLst>
                                  <p:childTnLst>
                                    <p:set>
                                      <p:cBhvr>
                                        <p:cTn id="240" dur="1" fill="hold">
                                          <p:stCondLst>
                                            <p:cond delay="0"/>
                                          </p:stCondLst>
                                        </p:cTn>
                                        <p:tgtEl>
                                          <p:spTgt spid="102"/>
                                        </p:tgtEl>
                                        <p:attrNameLst>
                                          <p:attrName>style.visibility</p:attrName>
                                        </p:attrNameLst>
                                      </p:cBhvr>
                                      <p:to>
                                        <p:strVal val="hidden"/>
                                      </p:to>
                                    </p:set>
                                  </p:childTnLst>
                                </p:cTn>
                              </p:par>
                              <p:par>
                                <p:cTn id="241" presetID="1" presetClass="exit" presetSubtype="0" fill="hold" grpId="0" nodeType="withEffect">
                                  <p:stCondLst>
                                    <p:cond delay="0"/>
                                  </p:stCondLst>
                                  <p:childTnLst>
                                    <p:set>
                                      <p:cBhvr>
                                        <p:cTn id="242" dur="1" fill="hold">
                                          <p:stCondLst>
                                            <p:cond delay="0"/>
                                          </p:stCondLst>
                                        </p:cTn>
                                        <p:tgtEl>
                                          <p:spTgt spid="19"/>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56"/>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P spid="31" grpId="0"/>
      <p:bldP spid="32" grpId="0"/>
      <p:bldP spid="33" grpId="0"/>
      <p:bldP spid="34" grpId="0"/>
      <p:bldP spid="35" grpId="0"/>
      <p:bldP spid="36" grpId="0" animBg="1"/>
      <p:bldP spid="38" grpId="0" animBg="1"/>
      <p:bldP spid="40" grpId="0"/>
      <p:bldP spid="41" grpId="0"/>
      <p:bldP spid="42" grpId="0"/>
      <p:bldP spid="43" grpId="0"/>
      <p:bldP spid="44" grpId="0"/>
      <p:bldP spid="45" grpId="0"/>
      <p:bldP spid="46" grpId="0"/>
      <p:bldP spid="47" grpId="0"/>
      <p:bldP spid="48" grpId="0" animBg="1"/>
      <p:bldP spid="49" grpId="0" animBg="1"/>
      <p:bldP spid="52" grpId="0"/>
      <p:bldP spid="53" grpId="0"/>
      <p:bldP spid="64" grpId="0" animBg="1"/>
      <p:bldP spid="65" grpId="0" animBg="1"/>
      <p:bldP spid="66" grpId="0"/>
      <p:bldP spid="70" grpId="0"/>
      <p:bldP spid="71" grpId="0" animBg="1"/>
      <p:bldP spid="72" grpId="0" animBg="1"/>
      <p:bldP spid="73" grpId="0" animBg="1"/>
      <p:bldP spid="74" grpId="0" animBg="1"/>
      <p:bldP spid="75" grpId="0"/>
      <p:bldP spid="82" grpId="0"/>
      <p:bldP spid="83" grpId="0"/>
      <p:bldP spid="84" grpId="0" animBg="1"/>
      <p:bldP spid="85" grpId="0"/>
      <p:bldP spid="86" grpId="0" animBg="1"/>
      <p:bldP spid="87" grpId="0" animBg="1"/>
      <p:bldP spid="137" grpId="0"/>
      <p:bldP spid="138" grpId="0"/>
      <p:bldP spid="169" grpId="0" animBg="1"/>
      <p:bldP spid="170" grpId="0" animBg="1"/>
      <p:bldP spid="171" grpId="0"/>
      <p:bldP spid="5" grpId="0" animBg="1"/>
      <p:bldP spid="5" grpId="1" animBg="1"/>
      <p:bldP spid="6" grpId="0"/>
      <p:bldP spid="6" grpId="1"/>
      <p:bldP spid="7" grpId="0" animBg="1"/>
      <p:bldP spid="7" grpId="1" animBg="1"/>
      <p:bldP spid="8" grpId="0"/>
      <p:bldP spid="8" grpId="1"/>
      <p:bldP spid="9" grpId="0"/>
      <p:bldP spid="9" grpId="1"/>
      <p:bldP spid="10" grpId="0"/>
      <p:bldP spid="10" grpId="1"/>
      <p:bldP spid="11" grpId="0"/>
      <p:bldP spid="11" grpId="1"/>
      <p:bldP spid="12" grpId="0" animBg="1"/>
      <p:bldP spid="12" grpId="1" animBg="1"/>
      <p:bldP spid="14" grpId="0"/>
      <p:bldP spid="14" grpId="1"/>
      <p:bldP spid="15" grpId="0"/>
      <p:bldP spid="15" grpId="1"/>
      <p:bldP spid="16" grpId="0" animBg="1"/>
      <p:bldP spid="16" grpId="1" animBg="1"/>
      <p:bldP spid="17" grpId="0" animBg="1"/>
      <p:bldP spid="17" grpId="1" animBg="1"/>
      <p:bldP spid="18" grpId="0"/>
      <p:bldP spid="18" grpId="1"/>
      <p:bldP spid="19" grpId="0"/>
      <p:bldP spid="20" grpId="0"/>
      <p:bldP spid="20" grpId="1"/>
      <p:bldP spid="21" grpId="0"/>
      <p:bldP spid="21" grpId="1"/>
      <p:bldP spid="23" grpId="0"/>
      <p:bldP spid="50" grpId="0"/>
      <p:bldP spid="51" grpId="0"/>
      <p:bldP spid="54" grpId="0"/>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34648-188E-782B-6C7C-08F78CBFC647}"/>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05E2867-3A2C-4B91-3E91-5BD297F9311C}"/>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General, Traditional AI Model</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24510DD-D413-654E-CBD1-BF12967B45C3}"/>
                  </a:ext>
                </a:extLst>
              </p:cNvPr>
              <p:cNvSpPr txBox="1">
                <a:spLocks/>
              </p:cNvSpPr>
              <p:nvPr/>
            </p:nvSpPr>
            <p:spPr>
              <a:xfrm>
                <a:off x="2855649" y="4757626"/>
                <a:ext cx="6480702" cy="388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Learning Goal</a:t>
                </a:r>
                <a:r>
                  <a:rPr lang="en-US" sz="2000" dirty="0"/>
                  <a:t>: Maximize the total cumulative reward </a:t>
                </a:r>
                <a14:m>
                  <m:oMath xmlns:m="http://schemas.openxmlformats.org/officeDocument/2006/math">
                    <m:nary>
                      <m:naryPr>
                        <m:chr m:val="∑"/>
                        <m:subHide m:val="on"/>
                        <m:supHide m:val="on"/>
                        <m:ctrlPr>
                          <a:rPr lang="en-US" sz="2000" i="1" smtClean="0">
                            <a:latin typeface="Cambria Math" panose="02040503050406030204" pitchFamily="18" charset="0"/>
                          </a:rPr>
                        </m:ctrlPr>
                      </m:naryPr>
                      <m:sub/>
                      <m:sup/>
                      <m:e>
                        <m:sSub>
                          <m:sSubPr>
                            <m:ctrlPr>
                              <a:rPr lang="en-US" sz="2000" b="0" i="1" smtClean="0">
                                <a:latin typeface="Cambria Math" panose="02040503050406030204" pitchFamily="18" charset="0"/>
                              </a:rPr>
                            </m:ctrlPr>
                          </m:sSubPr>
                          <m:e>
                            <m:r>
                              <a:rPr lang="en-US" sz="2000" b="0" i="1" smtClean="0">
                                <a:solidFill>
                                  <a:srgbClr val="1306BA"/>
                                </a:solidFill>
                                <a:latin typeface="Cambria Math" panose="02040503050406030204" pitchFamily="18" charset="0"/>
                              </a:rPr>
                              <m:t>𝑟</m:t>
                            </m:r>
                          </m:e>
                          <m:sub>
                            <m:r>
                              <a:rPr lang="en-US" sz="2000" b="0" i="1" smtClean="0">
                                <a:latin typeface="Cambria Math" panose="02040503050406030204" pitchFamily="18" charset="0"/>
                              </a:rPr>
                              <m:t>𝑡</m:t>
                            </m:r>
                          </m:sub>
                        </m:sSub>
                      </m:e>
                    </m:nary>
                  </m:oMath>
                </a14:m>
                <a:endParaRPr lang="en-US" sz="2000" dirty="0"/>
              </a:p>
            </p:txBody>
          </p:sp>
        </mc:Choice>
        <mc:Fallback xmlns="">
          <p:sp>
            <p:nvSpPr>
              <p:cNvPr id="9" name="Content Placeholder 2">
                <a:extLst>
                  <a:ext uri="{FF2B5EF4-FFF2-40B4-BE49-F238E27FC236}">
                    <a16:creationId xmlns:a16="http://schemas.microsoft.com/office/drawing/2014/main" id="{624510DD-D413-654E-CBD1-BF12967B45C3}"/>
                  </a:ext>
                </a:extLst>
              </p:cNvPr>
              <p:cNvSpPr txBox="1">
                <a:spLocks noRot="1" noChangeAspect="1" noMove="1" noResize="1" noEditPoints="1" noAdjustHandles="1" noChangeArrowheads="1" noChangeShapeType="1" noTextEdit="1"/>
              </p:cNvSpPr>
              <p:nvPr/>
            </p:nvSpPr>
            <p:spPr>
              <a:xfrm>
                <a:off x="2855649" y="4757626"/>
                <a:ext cx="6480702" cy="388563"/>
              </a:xfrm>
              <a:prstGeom prst="rect">
                <a:avLst/>
              </a:prstGeom>
              <a:blipFill>
                <a:blip r:embed="rId2"/>
                <a:stretch>
                  <a:fillRect l="-940" t="-134375" r="-4323" b="-182813"/>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F9C44D35-AF12-499C-71EF-842565B9F1B2}"/>
              </a:ext>
            </a:extLst>
          </p:cNvPr>
          <p:cNvGrpSpPr/>
          <p:nvPr/>
        </p:nvGrpSpPr>
        <p:grpSpPr>
          <a:xfrm>
            <a:off x="2399826" y="1597210"/>
            <a:ext cx="7392348" cy="2413353"/>
            <a:chOff x="2168403" y="1817923"/>
            <a:chExt cx="7392348" cy="2413353"/>
          </a:xfrm>
        </p:grpSpPr>
        <p:sp>
          <p:nvSpPr>
            <p:cNvPr id="2" name="Rectangle: Rounded Corners 1">
              <a:extLst>
                <a:ext uri="{FF2B5EF4-FFF2-40B4-BE49-F238E27FC236}">
                  <a16:creationId xmlns:a16="http://schemas.microsoft.com/office/drawing/2014/main" id="{EC423407-8E82-6855-BE66-F070C2426AA8}"/>
                </a:ext>
              </a:extLst>
            </p:cNvPr>
            <p:cNvSpPr/>
            <p:nvPr/>
          </p:nvSpPr>
          <p:spPr>
            <a:xfrm>
              <a:off x="7133861" y="2247718"/>
              <a:ext cx="2426890" cy="1600255"/>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solidFill>
                    <a:schemeClr val="tx1"/>
                  </a:solidFill>
                </a:rPr>
                <a:t>Environment (World)</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p:txBody>
        </p:sp>
        <p:cxnSp>
          <p:nvCxnSpPr>
            <p:cNvPr id="25" name="Straight Arrow Connector 24">
              <a:extLst>
                <a:ext uri="{FF2B5EF4-FFF2-40B4-BE49-F238E27FC236}">
                  <a16:creationId xmlns:a16="http://schemas.microsoft.com/office/drawing/2014/main" id="{C27201EE-5E6C-8FD4-20F4-2939B4FB623B}"/>
                </a:ext>
              </a:extLst>
            </p:cNvPr>
            <p:cNvCxnSpPr>
              <a:cxnSpLocks/>
              <a:stCxn id="6" idx="3"/>
              <a:endCxn id="2" idx="1"/>
            </p:cNvCxnSpPr>
            <p:nvPr/>
          </p:nvCxnSpPr>
          <p:spPr>
            <a:xfrm flipV="1">
              <a:off x="4408461" y="3047846"/>
              <a:ext cx="2725400" cy="19519"/>
            </a:xfrm>
            <a:prstGeom prst="straightConnector1">
              <a:avLst/>
            </a:prstGeom>
            <a:ln w="25400">
              <a:solidFill>
                <a:srgbClr val="00B050"/>
              </a:solidFill>
              <a:headEnd type="stealth" w="lg" len="lg"/>
              <a:tailEnd type="none" w="lg" len="lg"/>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3671DB-69FB-1E2C-3156-5CAE0FFD8DB9}"/>
                    </a:ext>
                  </a:extLst>
                </p:cNvPr>
                <p:cNvSpPr txBox="1"/>
                <p:nvPr/>
              </p:nvSpPr>
              <p:spPr>
                <a:xfrm>
                  <a:off x="5170356" y="1817923"/>
                  <a:ext cx="1284848" cy="369332"/>
                </a:xfrm>
                <a:prstGeom prst="rect">
                  <a:avLst/>
                </a:prstGeom>
                <a:noFill/>
                <a:ln>
                  <a:noFill/>
                </a:ln>
              </p:spPr>
              <p:txBody>
                <a:bodyPr wrap="square" rtlCol="0" anchor="ctr" anchorCtr="1">
                  <a:spAutoFit/>
                </a:bodyPr>
                <a:lstStyle/>
                <a:p>
                  <a:r>
                    <a:rPr lang="en-US" dirty="0">
                      <a:solidFill>
                        <a:srgbClr val="7030A0"/>
                      </a:solidFill>
                    </a:rPr>
                    <a:t>Action (</a:t>
                  </a:r>
                  <a14:m>
                    <m:oMath xmlns:m="http://schemas.openxmlformats.org/officeDocument/2006/math">
                      <m:r>
                        <a:rPr lang="en-US" i="1" dirty="0" smtClean="0">
                          <a:solidFill>
                            <a:srgbClr val="7030A0"/>
                          </a:solidFill>
                          <a:latin typeface="Cambria Math" panose="02040503050406030204" pitchFamily="18" charset="0"/>
                        </a:rPr>
                        <m:t>𝑎</m:t>
                      </m:r>
                    </m:oMath>
                  </a14:m>
                  <a:r>
                    <a:rPr lang="en-US" dirty="0">
                      <a:solidFill>
                        <a:srgbClr val="7030A0"/>
                      </a:solidFill>
                    </a:rPr>
                    <a:t>)</a:t>
                  </a:r>
                </a:p>
              </p:txBody>
            </p:sp>
          </mc:Choice>
          <mc:Fallback xmlns="">
            <p:sp>
              <p:nvSpPr>
                <p:cNvPr id="26" name="TextBox 25">
                  <a:extLst>
                    <a:ext uri="{FF2B5EF4-FFF2-40B4-BE49-F238E27FC236}">
                      <a16:creationId xmlns:a16="http://schemas.microsoft.com/office/drawing/2014/main" id="{013671DB-69FB-1E2C-3156-5CAE0FFD8DB9}"/>
                    </a:ext>
                  </a:extLst>
                </p:cNvPr>
                <p:cNvSpPr txBox="1">
                  <a:spLocks noRot="1" noChangeAspect="1" noMove="1" noResize="1" noEditPoints="1" noAdjustHandles="1" noChangeArrowheads="1" noChangeShapeType="1" noTextEdit="1"/>
                </p:cNvSpPr>
                <p:nvPr/>
              </p:nvSpPr>
              <p:spPr>
                <a:xfrm>
                  <a:off x="5170356" y="1817923"/>
                  <a:ext cx="1284848" cy="369332"/>
                </a:xfrm>
                <a:prstGeom prst="rect">
                  <a:avLst/>
                </a:prstGeom>
                <a:blipFill>
                  <a:blip r:embed="rId5"/>
                  <a:stretch>
                    <a:fillRect t="-8197" b="-26230"/>
                  </a:stretch>
                </a:blipFill>
                <a:ln>
                  <a:noFill/>
                </a:ln>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6968DE14-633A-A66D-4D1D-488CFF8864C5}"/>
                </a:ext>
              </a:extLst>
            </p:cNvPr>
            <p:cNvGrpSpPr/>
            <p:nvPr/>
          </p:nvGrpSpPr>
          <p:grpSpPr>
            <a:xfrm>
              <a:off x="2168403" y="2224553"/>
              <a:ext cx="2342708" cy="1680023"/>
              <a:chOff x="2168402" y="1947206"/>
              <a:chExt cx="2342708" cy="1680023"/>
            </a:xfrm>
          </p:grpSpPr>
          <p:sp>
            <p:nvSpPr>
              <p:cNvPr id="6" name="Rectangle: Rounded Corners 5">
                <a:extLst>
                  <a:ext uri="{FF2B5EF4-FFF2-40B4-BE49-F238E27FC236}">
                    <a16:creationId xmlns:a16="http://schemas.microsoft.com/office/drawing/2014/main" id="{9516DC86-AD2B-32C0-A0AD-5C5830A9627D}"/>
                  </a:ext>
                </a:extLst>
              </p:cNvPr>
              <p:cNvSpPr/>
              <p:nvPr/>
            </p:nvSpPr>
            <p:spPr>
              <a:xfrm>
                <a:off x="2195364" y="1952807"/>
                <a:ext cx="2213096" cy="1674422"/>
              </a:xfrm>
              <a:prstGeom prst="round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3649B2B5-8353-B9C6-EFDD-936BA8F2352B}"/>
                  </a:ext>
                </a:extLst>
              </p:cNvPr>
              <p:cNvSpPr txBox="1"/>
              <p:nvPr/>
            </p:nvSpPr>
            <p:spPr>
              <a:xfrm>
                <a:off x="3030374" y="1947206"/>
                <a:ext cx="1284848" cy="369332"/>
              </a:xfrm>
              <a:prstGeom prst="rect">
                <a:avLst/>
              </a:prstGeom>
              <a:noFill/>
              <a:ln>
                <a:noFill/>
              </a:ln>
            </p:spPr>
            <p:txBody>
              <a:bodyPr wrap="square" rtlCol="0" anchor="ctr" anchorCtr="1">
                <a:spAutoFit/>
              </a:bodyPr>
              <a:lstStyle/>
              <a:p>
                <a:r>
                  <a:rPr lang="en-US" b="1" dirty="0"/>
                  <a:t>Agent</a:t>
                </a:r>
              </a:p>
            </p:txBody>
          </p:sp>
          <p:pic>
            <p:nvPicPr>
              <p:cNvPr id="13" name="Graphic 12" descr="Detective male with solid fill">
                <a:extLst>
                  <a:ext uri="{FF2B5EF4-FFF2-40B4-BE49-F238E27FC236}">
                    <a16:creationId xmlns:a16="http://schemas.microsoft.com/office/drawing/2014/main" id="{7F30653A-6D2F-DE01-B2BA-DE26A5CFA5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8402" y="2009078"/>
                <a:ext cx="914400" cy="914400"/>
              </a:xfrm>
              <a:prstGeom prst="rect">
                <a:avLst/>
              </a:prstGeom>
            </p:spPr>
          </p:pic>
          <p:sp>
            <p:nvSpPr>
              <p:cNvPr id="19" name="TextBox 18">
                <a:extLst>
                  <a:ext uri="{FF2B5EF4-FFF2-40B4-BE49-F238E27FC236}">
                    <a16:creationId xmlns:a16="http://schemas.microsoft.com/office/drawing/2014/main" id="{44ABE919-17E3-7A9E-E413-956801C8D515}"/>
                  </a:ext>
                </a:extLst>
              </p:cNvPr>
              <p:cNvSpPr txBox="1"/>
              <p:nvPr/>
            </p:nvSpPr>
            <p:spPr>
              <a:xfrm>
                <a:off x="2625602" y="2750671"/>
                <a:ext cx="1885508" cy="830997"/>
              </a:xfrm>
              <a:prstGeom prst="rect">
                <a:avLst/>
              </a:prstGeom>
              <a:noFill/>
              <a:ln>
                <a:noFill/>
              </a:ln>
            </p:spPr>
            <p:txBody>
              <a:bodyPr wrap="square" rtlCol="0" anchor="ctr" anchorCtr="1">
                <a:spAutoFit/>
              </a:bodyPr>
              <a:lstStyle/>
              <a:p>
                <a:pPr marL="112713" indent="-112713">
                  <a:buFont typeface="Arial" panose="020B0604020202020204" pitchFamily="34" charset="0"/>
                  <a:buChar char="•"/>
                </a:pPr>
                <a:r>
                  <a:rPr lang="en-US" sz="1600" dirty="0"/>
                  <a:t>Observes State</a:t>
                </a:r>
              </a:p>
              <a:p>
                <a:pPr marL="112713" indent="-112713">
                  <a:buFont typeface="Arial" panose="020B0604020202020204" pitchFamily="34" charset="0"/>
                  <a:buChar char="•"/>
                </a:pPr>
                <a:r>
                  <a:rPr lang="en-US" sz="1600" dirty="0"/>
                  <a:t>Select Action</a:t>
                </a:r>
              </a:p>
              <a:p>
                <a:pPr marL="112713" indent="-112713">
                  <a:buFont typeface="Arial" panose="020B0604020202020204" pitchFamily="34" charset="0"/>
                  <a:buChar char="•"/>
                </a:pPr>
                <a:r>
                  <a:rPr lang="en-US" sz="1600" dirty="0"/>
                  <a:t>Learn &amp; Update</a:t>
                </a:r>
              </a:p>
            </p:txBody>
          </p:sp>
        </p:grpSp>
        <p:sp>
          <p:nvSpPr>
            <p:cNvPr id="32" name="Arc 31">
              <a:extLst>
                <a:ext uri="{FF2B5EF4-FFF2-40B4-BE49-F238E27FC236}">
                  <a16:creationId xmlns:a16="http://schemas.microsoft.com/office/drawing/2014/main" id="{F3057514-28D1-FA73-CE5B-26E6239BE02C}"/>
                </a:ext>
              </a:extLst>
            </p:cNvPr>
            <p:cNvSpPr/>
            <p:nvPr/>
          </p:nvSpPr>
          <p:spPr>
            <a:xfrm>
              <a:off x="4403341" y="2102401"/>
              <a:ext cx="2736166" cy="618442"/>
            </a:xfrm>
            <a:prstGeom prst="arc">
              <a:avLst>
                <a:gd name="adj1" fmla="val 10804793"/>
                <a:gd name="adj2" fmla="val 0"/>
              </a:avLst>
            </a:prstGeom>
            <a:ln w="19050">
              <a:solidFill>
                <a:srgbClr val="7030A0"/>
              </a:solidFill>
              <a:tailEnd type="stealth"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solidFill>
                  <a:srgbClr val="7030A0"/>
                </a:solidFill>
              </a:endParaRPr>
            </a:p>
          </p:txBody>
        </p:sp>
        <p:sp>
          <p:nvSpPr>
            <p:cNvPr id="33" name="TextBox 32">
              <a:extLst>
                <a:ext uri="{FF2B5EF4-FFF2-40B4-BE49-F238E27FC236}">
                  <a16:creationId xmlns:a16="http://schemas.microsoft.com/office/drawing/2014/main" id="{20A2B978-0B49-B1C3-AE94-221FCB949BBE}"/>
                </a:ext>
              </a:extLst>
            </p:cNvPr>
            <p:cNvSpPr txBox="1"/>
            <p:nvPr/>
          </p:nvSpPr>
          <p:spPr>
            <a:xfrm>
              <a:off x="5350226" y="2093748"/>
              <a:ext cx="903264" cy="261610"/>
            </a:xfrm>
            <a:prstGeom prst="rect">
              <a:avLst/>
            </a:prstGeom>
            <a:noFill/>
            <a:ln>
              <a:noFill/>
            </a:ln>
          </p:spPr>
          <p:txBody>
            <a:bodyPr wrap="square" rtlCol="0" anchor="ctr" anchorCtr="1">
              <a:spAutoFit/>
            </a:bodyPr>
            <a:lstStyle/>
            <a:p>
              <a:r>
                <a:rPr lang="en-US" sz="1100" dirty="0"/>
                <a:t>What To Do</a:t>
              </a:r>
            </a:p>
          </p:txBody>
        </p:sp>
        <p:sp>
          <p:nvSpPr>
            <p:cNvPr id="35" name="TextBox 34">
              <a:extLst>
                <a:ext uri="{FF2B5EF4-FFF2-40B4-BE49-F238E27FC236}">
                  <a16:creationId xmlns:a16="http://schemas.microsoft.com/office/drawing/2014/main" id="{A36FBC67-7691-083B-05EA-320F97AEB28E}"/>
                </a:ext>
              </a:extLst>
            </p:cNvPr>
            <p:cNvSpPr txBox="1"/>
            <p:nvPr/>
          </p:nvSpPr>
          <p:spPr>
            <a:xfrm>
              <a:off x="7633152" y="2852003"/>
              <a:ext cx="1885508" cy="830997"/>
            </a:xfrm>
            <a:prstGeom prst="rect">
              <a:avLst/>
            </a:prstGeom>
            <a:noFill/>
            <a:ln>
              <a:noFill/>
            </a:ln>
          </p:spPr>
          <p:txBody>
            <a:bodyPr wrap="square" rtlCol="0" anchor="ctr" anchorCtr="1">
              <a:spAutoFit/>
            </a:bodyPr>
            <a:lstStyle/>
            <a:p>
              <a:pPr marL="168275" indent="-168275">
                <a:buFont typeface="Arial" panose="020B0604020202020204" pitchFamily="34" charset="0"/>
                <a:buChar char="•"/>
              </a:pPr>
              <a:r>
                <a:rPr lang="en-US" sz="1600" dirty="0">
                  <a:solidFill>
                    <a:schemeClr val="tx1"/>
                  </a:solidFill>
                </a:rPr>
                <a:t>Process Action</a:t>
              </a:r>
            </a:p>
            <a:p>
              <a:pPr marL="168275" indent="-168275">
                <a:buFont typeface="Arial" panose="020B0604020202020204" pitchFamily="34" charset="0"/>
                <a:buChar char="•"/>
              </a:pPr>
              <a:r>
                <a:rPr lang="en-US" sz="1600" dirty="0"/>
                <a:t>Update State</a:t>
              </a:r>
              <a:endParaRPr lang="en-US" sz="1600" dirty="0">
                <a:solidFill>
                  <a:schemeClr val="tx1"/>
                </a:solidFill>
              </a:endParaRPr>
            </a:p>
            <a:p>
              <a:pPr marL="168275" indent="-168275">
                <a:buFont typeface="Arial" panose="020B0604020202020204" pitchFamily="34" charset="0"/>
                <a:buChar char="•"/>
              </a:pPr>
              <a:r>
                <a:rPr lang="en-US" sz="1600" dirty="0">
                  <a:solidFill>
                    <a:schemeClr val="tx1"/>
                  </a:solidFill>
                </a:rPr>
                <a:t>Compute Reward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817BCB-0F54-213D-C028-A1CE87664CDC}"/>
                    </a:ext>
                  </a:extLst>
                </p:cNvPr>
                <p:cNvSpPr txBox="1"/>
                <p:nvPr/>
              </p:nvSpPr>
              <p:spPr>
                <a:xfrm>
                  <a:off x="5170356" y="3664929"/>
                  <a:ext cx="1284848" cy="369332"/>
                </a:xfrm>
                <a:prstGeom prst="rect">
                  <a:avLst/>
                </a:prstGeom>
                <a:noFill/>
                <a:ln>
                  <a:noFill/>
                </a:ln>
              </p:spPr>
              <p:txBody>
                <a:bodyPr wrap="square" rtlCol="0" anchor="ctr" anchorCtr="1">
                  <a:spAutoFit/>
                </a:bodyPr>
                <a:lstStyle/>
                <a:p>
                  <a:r>
                    <a:rPr lang="en-US" dirty="0">
                      <a:solidFill>
                        <a:srgbClr val="1306BA"/>
                      </a:solidFill>
                    </a:rPr>
                    <a:t>Reward (</a:t>
                  </a:r>
                  <a14:m>
                    <m:oMath xmlns:m="http://schemas.openxmlformats.org/officeDocument/2006/math">
                      <m:r>
                        <a:rPr lang="en-US" i="1" dirty="0" smtClean="0">
                          <a:solidFill>
                            <a:srgbClr val="1306BA"/>
                          </a:solidFill>
                          <a:latin typeface="Cambria Math" panose="02040503050406030204" pitchFamily="18" charset="0"/>
                        </a:rPr>
                        <m:t>𝑟</m:t>
                      </m:r>
                    </m:oMath>
                  </a14:m>
                  <a:r>
                    <a:rPr lang="en-US" dirty="0">
                      <a:solidFill>
                        <a:srgbClr val="1306BA"/>
                      </a:solidFill>
                    </a:rPr>
                    <a:t>)</a:t>
                  </a:r>
                </a:p>
              </p:txBody>
            </p:sp>
          </mc:Choice>
          <mc:Fallback xmlns="">
            <p:sp>
              <p:nvSpPr>
                <p:cNvPr id="36" name="TextBox 35">
                  <a:extLst>
                    <a:ext uri="{FF2B5EF4-FFF2-40B4-BE49-F238E27FC236}">
                      <a16:creationId xmlns:a16="http://schemas.microsoft.com/office/drawing/2014/main" id="{D2817BCB-0F54-213D-C028-A1CE87664CDC}"/>
                    </a:ext>
                  </a:extLst>
                </p:cNvPr>
                <p:cNvSpPr txBox="1">
                  <a:spLocks noRot="1" noChangeAspect="1" noMove="1" noResize="1" noEditPoints="1" noAdjustHandles="1" noChangeArrowheads="1" noChangeShapeType="1" noTextEdit="1"/>
                </p:cNvSpPr>
                <p:nvPr/>
              </p:nvSpPr>
              <p:spPr>
                <a:xfrm>
                  <a:off x="5170356" y="3664929"/>
                  <a:ext cx="1284848" cy="369332"/>
                </a:xfrm>
                <a:prstGeom prst="rect">
                  <a:avLst/>
                </a:prstGeom>
                <a:blipFill>
                  <a:blip r:embed="rId9"/>
                  <a:stretch>
                    <a:fillRect l="-476" t="-8197" r="-952" b="-26230"/>
                  </a:stretch>
                </a:blipFill>
                <a:ln>
                  <a:noFill/>
                </a:ln>
              </p:spPr>
              <p:txBody>
                <a:bodyPr/>
                <a:lstStyle/>
                <a:p>
                  <a:r>
                    <a:rPr lang="en-US">
                      <a:noFill/>
                    </a:rPr>
                    <a:t> </a:t>
                  </a:r>
                </a:p>
              </p:txBody>
            </p:sp>
          </mc:Fallback>
        </mc:AlternateContent>
        <p:sp>
          <p:nvSpPr>
            <p:cNvPr id="38" name="TextBox 37">
              <a:extLst>
                <a:ext uri="{FF2B5EF4-FFF2-40B4-BE49-F238E27FC236}">
                  <a16:creationId xmlns:a16="http://schemas.microsoft.com/office/drawing/2014/main" id="{0F85D497-9FA2-7A34-54C6-66F0E77E8B26}"/>
                </a:ext>
              </a:extLst>
            </p:cNvPr>
            <p:cNvSpPr txBox="1"/>
            <p:nvPr/>
          </p:nvSpPr>
          <p:spPr>
            <a:xfrm>
              <a:off x="5249369" y="3969666"/>
              <a:ext cx="1104978" cy="261610"/>
            </a:xfrm>
            <a:prstGeom prst="rect">
              <a:avLst/>
            </a:prstGeom>
            <a:noFill/>
            <a:ln>
              <a:noFill/>
            </a:ln>
          </p:spPr>
          <p:txBody>
            <a:bodyPr wrap="square" rtlCol="0" anchor="ctr" anchorCtr="1">
              <a:spAutoFit/>
            </a:bodyPr>
            <a:lstStyle/>
            <a:p>
              <a:r>
                <a:rPr lang="en-US" sz="1100" dirty="0"/>
                <a:t>How good / bad</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71B4923-BE92-DEDA-CB19-B8815C99808F}"/>
                    </a:ext>
                  </a:extLst>
                </p:cNvPr>
                <p:cNvSpPr txBox="1"/>
                <p:nvPr/>
              </p:nvSpPr>
              <p:spPr>
                <a:xfrm>
                  <a:off x="5170356" y="2746578"/>
                  <a:ext cx="1284848" cy="369332"/>
                </a:xfrm>
                <a:prstGeom prst="rect">
                  <a:avLst/>
                </a:prstGeom>
                <a:noFill/>
                <a:ln>
                  <a:noFill/>
                </a:ln>
              </p:spPr>
              <p:txBody>
                <a:bodyPr wrap="square" rtlCol="0" anchor="ctr" anchorCtr="1">
                  <a:spAutoFit/>
                </a:bodyPr>
                <a:lstStyle/>
                <a:p>
                  <a:r>
                    <a:rPr lang="en-US" dirty="0">
                      <a:solidFill>
                        <a:srgbClr val="00B050"/>
                      </a:solidFill>
                    </a:rPr>
                    <a:t>State (</a:t>
                  </a:r>
                  <a14:m>
                    <m:oMath xmlns:m="http://schemas.openxmlformats.org/officeDocument/2006/math">
                      <m:r>
                        <a:rPr lang="en-US" i="1" dirty="0" smtClean="0">
                          <a:solidFill>
                            <a:srgbClr val="00B050"/>
                          </a:solidFill>
                          <a:latin typeface="Cambria Math" panose="02040503050406030204" pitchFamily="18" charset="0"/>
                        </a:rPr>
                        <m:t>𝑠</m:t>
                      </m:r>
                    </m:oMath>
                  </a14:m>
                  <a:r>
                    <a:rPr lang="en-US" dirty="0">
                      <a:solidFill>
                        <a:srgbClr val="00B050"/>
                      </a:solidFill>
                    </a:rPr>
                    <a:t>)</a:t>
                  </a:r>
                </a:p>
              </p:txBody>
            </p:sp>
          </mc:Choice>
          <mc:Fallback xmlns="">
            <p:sp>
              <p:nvSpPr>
                <p:cNvPr id="41" name="TextBox 40">
                  <a:extLst>
                    <a:ext uri="{FF2B5EF4-FFF2-40B4-BE49-F238E27FC236}">
                      <a16:creationId xmlns:a16="http://schemas.microsoft.com/office/drawing/2014/main" id="{171B4923-BE92-DEDA-CB19-B8815C99808F}"/>
                    </a:ext>
                  </a:extLst>
                </p:cNvPr>
                <p:cNvSpPr txBox="1">
                  <a:spLocks noRot="1" noChangeAspect="1" noMove="1" noResize="1" noEditPoints="1" noAdjustHandles="1" noChangeArrowheads="1" noChangeShapeType="1" noTextEdit="1"/>
                </p:cNvSpPr>
                <p:nvPr/>
              </p:nvSpPr>
              <p:spPr>
                <a:xfrm>
                  <a:off x="5170356" y="2746578"/>
                  <a:ext cx="1284848" cy="369332"/>
                </a:xfrm>
                <a:prstGeom prst="rect">
                  <a:avLst/>
                </a:prstGeom>
                <a:blipFill>
                  <a:blip r:embed="rId10"/>
                  <a:stretch>
                    <a:fillRect t="-8333" b="-26667"/>
                  </a:stretch>
                </a:blipFill>
                <a:ln>
                  <a:no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C3445E3D-6E0E-8670-D938-1DD14C0FB01D}"/>
                </a:ext>
              </a:extLst>
            </p:cNvPr>
            <p:cNvSpPr txBox="1"/>
            <p:nvPr/>
          </p:nvSpPr>
          <p:spPr>
            <a:xfrm>
              <a:off x="5249369" y="3023186"/>
              <a:ext cx="1104978" cy="261610"/>
            </a:xfrm>
            <a:prstGeom prst="rect">
              <a:avLst/>
            </a:prstGeom>
            <a:noFill/>
            <a:ln>
              <a:noFill/>
            </a:ln>
          </p:spPr>
          <p:txBody>
            <a:bodyPr wrap="square" rtlCol="0" anchor="ctr" anchorCtr="1">
              <a:spAutoFit/>
            </a:bodyPr>
            <a:lstStyle/>
            <a:p>
              <a:r>
                <a:rPr lang="en-US" sz="1100" dirty="0"/>
                <a:t>What I See</a:t>
              </a:r>
            </a:p>
          </p:txBody>
        </p:sp>
        <p:sp>
          <p:nvSpPr>
            <p:cNvPr id="44" name="Arc 43">
              <a:extLst>
                <a:ext uri="{FF2B5EF4-FFF2-40B4-BE49-F238E27FC236}">
                  <a16:creationId xmlns:a16="http://schemas.microsoft.com/office/drawing/2014/main" id="{BAC2F7FD-B094-B666-7BBD-F01B9E2F3ED1}"/>
                </a:ext>
              </a:extLst>
            </p:cNvPr>
            <p:cNvSpPr/>
            <p:nvPr/>
          </p:nvSpPr>
          <p:spPr>
            <a:xfrm rot="10800000">
              <a:off x="4403341" y="3379033"/>
              <a:ext cx="2736166" cy="618442"/>
            </a:xfrm>
            <a:prstGeom prst="arc">
              <a:avLst>
                <a:gd name="adj1" fmla="val 10804793"/>
                <a:gd name="adj2" fmla="val 0"/>
              </a:avLst>
            </a:prstGeom>
            <a:ln w="19050">
              <a:solidFill>
                <a:srgbClr val="1306BA"/>
              </a:solidFill>
              <a:tailEnd type="stealth"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sp>
        <p:nvSpPr>
          <p:cNvPr id="8" name="TextBox 7">
            <a:extLst>
              <a:ext uri="{FF2B5EF4-FFF2-40B4-BE49-F238E27FC236}">
                <a16:creationId xmlns:a16="http://schemas.microsoft.com/office/drawing/2014/main" id="{0391D1A1-62EE-21E1-E537-1D109E3587D3}"/>
              </a:ext>
            </a:extLst>
          </p:cNvPr>
          <p:cNvSpPr txBox="1"/>
          <p:nvPr/>
        </p:nvSpPr>
        <p:spPr>
          <a:xfrm>
            <a:off x="9118061" y="6127053"/>
            <a:ext cx="3073939" cy="584775"/>
          </a:xfrm>
          <a:prstGeom prst="rect">
            <a:avLst/>
          </a:prstGeom>
          <a:noFill/>
          <a:ln>
            <a:solidFill>
              <a:schemeClr val="bg2"/>
            </a:solidFill>
          </a:ln>
        </p:spPr>
        <p:txBody>
          <a:bodyPr wrap="square">
            <a:spAutoFit/>
          </a:bodyPr>
          <a:lstStyle/>
          <a:p>
            <a:pPr marL="12700">
              <a:lnSpc>
                <a:spcPct val="100000"/>
              </a:lnSpc>
              <a:spcBef>
                <a:spcPts val="409"/>
              </a:spcBef>
              <a:tabLst>
                <a:tab pos="299085" algn="l"/>
              </a:tabLst>
            </a:pPr>
            <a:r>
              <a:rPr lang="en-US" sz="1600" dirty="0">
                <a:latin typeface="Calibri"/>
                <a:cs typeface="Calibri"/>
              </a:rPr>
              <a:t>(This is a setup</a:t>
            </a:r>
            <a:r>
              <a:rPr lang="en-US" sz="1600" spc="-30" dirty="0">
                <a:latin typeface="Calibri"/>
                <a:cs typeface="Calibri"/>
              </a:rPr>
              <a:t> </a:t>
            </a:r>
            <a:r>
              <a:rPr lang="en-US" sz="1600" dirty="0">
                <a:latin typeface="Calibri"/>
                <a:cs typeface="Calibri"/>
              </a:rPr>
              <a:t>for</a:t>
            </a:r>
            <a:r>
              <a:rPr lang="en-US" sz="1600" spc="-35" dirty="0">
                <a:latin typeface="Calibri"/>
                <a:cs typeface="Calibri"/>
              </a:rPr>
              <a:t> </a:t>
            </a:r>
            <a:r>
              <a:rPr lang="en-US" sz="1600" dirty="0">
                <a:latin typeface="Calibri"/>
                <a:cs typeface="Calibri"/>
              </a:rPr>
              <a:t>decision</a:t>
            </a:r>
            <a:r>
              <a:rPr lang="en-US" sz="1600" spc="-35" dirty="0">
                <a:latin typeface="Calibri"/>
                <a:cs typeface="Calibri"/>
              </a:rPr>
              <a:t> </a:t>
            </a:r>
            <a:r>
              <a:rPr lang="en-US" sz="1600" dirty="0">
                <a:latin typeface="Calibri"/>
                <a:cs typeface="Calibri"/>
              </a:rPr>
              <a:t>theory,</a:t>
            </a:r>
            <a:r>
              <a:rPr lang="en-US" sz="1600" spc="-30" dirty="0">
                <a:latin typeface="Calibri"/>
                <a:cs typeface="Calibri"/>
              </a:rPr>
              <a:t> </a:t>
            </a:r>
            <a:r>
              <a:rPr lang="en-US" sz="1600" spc="-10" dirty="0">
                <a:latin typeface="Calibri"/>
                <a:cs typeface="Calibri"/>
              </a:rPr>
              <a:t>reinforcement</a:t>
            </a:r>
            <a:r>
              <a:rPr lang="en-US" sz="1600" spc="-25" dirty="0">
                <a:latin typeface="Calibri"/>
                <a:cs typeface="Calibri"/>
              </a:rPr>
              <a:t> </a:t>
            </a:r>
            <a:r>
              <a:rPr lang="en-US" sz="1600" dirty="0">
                <a:latin typeface="Calibri"/>
                <a:cs typeface="Calibri"/>
              </a:rPr>
              <a:t>learning,</a:t>
            </a:r>
            <a:r>
              <a:rPr lang="en-US" sz="1600" spc="-30" dirty="0">
                <a:latin typeface="Calibri"/>
                <a:cs typeface="Calibri"/>
              </a:rPr>
              <a:t> </a:t>
            </a:r>
            <a:r>
              <a:rPr lang="en-US" sz="1600" spc="-10" dirty="0">
                <a:latin typeface="Calibri"/>
                <a:cs typeface="Calibri"/>
              </a:rPr>
              <a:t>planning.)</a:t>
            </a:r>
            <a:endParaRPr lang="en-US" sz="1600" dirty="0">
              <a:latin typeface="Calibri"/>
              <a:cs typeface="Calibri"/>
            </a:endParaRPr>
          </a:p>
        </p:txBody>
      </p:sp>
    </p:spTree>
    <p:extLst>
      <p:ext uri="{BB962C8B-B14F-4D97-AF65-F5344CB8AC3E}">
        <p14:creationId xmlns:p14="http://schemas.microsoft.com/office/powerpoint/2010/main" val="364132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DAB07539-5A59-5808-985E-5DAE9FF46019}"/>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Questions</a:t>
            </a:r>
            <a:endParaRPr lang="en-US" sz="3600" dirty="0"/>
          </a:p>
        </p:txBody>
      </p:sp>
      <p:sp>
        <p:nvSpPr>
          <p:cNvPr id="5" name="object 3">
            <a:extLst>
              <a:ext uri="{FF2B5EF4-FFF2-40B4-BE49-F238E27FC236}">
                <a16:creationId xmlns:a16="http://schemas.microsoft.com/office/drawing/2014/main" id="{1FED321F-0A7E-B2FC-AEC4-997D399C4388}"/>
              </a:ext>
            </a:extLst>
          </p:cNvPr>
          <p:cNvSpPr txBox="1"/>
          <p:nvPr/>
        </p:nvSpPr>
        <p:spPr>
          <a:xfrm>
            <a:off x="601133" y="1030119"/>
            <a:ext cx="5338194" cy="2205091"/>
          </a:xfrm>
          <a:prstGeom prst="rect">
            <a:avLst/>
          </a:prstGeom>
        </p:spPr>
        <p:txBody>
          <a:bodyPr vert="horz" wrap="square" lIns="0" tIns="12065" rIns="0" bIns="0" rtlCol="0">
            <a:spAutoFit/>
          </a:bodyPr>
          <a:lstStyle/>
          <a:p>
            <a:pPr marL="12700" marR="5080">
              <a:lnSpc>
                <a:spcPct val="100000"/>
              </a:lnSpc>
              <a:spcBef>
                <a:spcPts val="95"/>
              </a:spcBef>
            </a:pPr>
            <a:r>
              <a:rPr sz="2000" dirty="0">
                <a:latin typeface="Calibri"/>
                <a:cs typeface="Calibri"/>
              </a:rPr>
              <a:t>We</a:t>
            </a:r>
            <a:r>
              <a:rPr sz="2000" spc="-5" dirty="0">
                <a:latin typeface="Calibri"/>
                <a:cs typeface="Calibri"/>
              </a:rPr>
              <a:t> </a:t>
            </a:r>
            <a:r>
              <a:rPr sz="2000" dirty="0">
                <a:latin typeface="Calibri"/>
                <a:cs typeface="Calibri"/>
              </a:rPr>
              <a:t>are</a:t>
            </a:r>
            <a:r>
              <a:rPr sz="2000" spc="-35" dirty="0">
                <a:latin typeface="Calibri"/>
                <a:cs typeface="Calibri"/>
              </a:rPr>
              <a:t> </a:t>
            </a:r>
            <a:r>
              <a:rPr sz="2000" dirty="0">
                <a:latin typeface="Calibri"/>
                <a:cs typeface="Calibri"/>
              </a:rPr>
              <a:t>playing</a:t>
            </a:r>
            <a:r>
              <a:rPr sz="2000" spc="-30" dirty="0">
                <a:latin typeface="Calibri"/>
                <a:cs typeface="Calibri"/>
              </a:rPr>
              <a:t> </a:t>
            </a:r>
            <a:r>
              <a:rPr sz="2000" dirty="0">
                <a:latin typeface="Calibri"/>
                <a:cs typeface="Calibri"/>
              </a:rPr>
              <a:t>a</a:t>
            </a:r>
            <a:r>
              <a:rPr sz="2000" spc="-25" dirty="0">
                <a:latin typeface="Calibri"/>
                <a:cs typeface="Calibri"/>
              </a:rPr>
              <a:t> </a:t>
            </a:r>
            <a:r>
              <a:rPr sz="2000" dirty="0">
                <a:latin typeface="Calibri"/>
                <a:cs typeface="Calibri"/>
              </a:rPr>
              <a:t>game</a:t>
            </a:r>
            <a:r>
              <a:rPr sz="2000" spc="-5" dirty="0">
                <a:latin typeface="Calibri"/>
                <a:cs typeface="Calibri"/>
              </a:rPr>
              <a:t> </a:t>
            </a:r>
            <a:r>
              <a:rPr sz="2000" dirty="0">
                <a:latin typeface="Calibri"/>
                <a:cs typeface="Calibri"/>
              </a:rPr>
              <a:t>where</a:t>
            </a:r>
            <a:r>
              <a:rPr sz="2000" spc="-10" dirty="0">
                <a:latin typeface="Calibri"/>
                <a:cs typeface="Calibri"/>
              </a:rPr>
              <a:t> </a:t>
            </a:r>
            <a:r>
              <a:rPr sz="2000" dirty="0">
                <a:latin typeface="Calibri"/>
                <a:cs typeface="Calibri"/>
              </a:rPr>
              <a:t>Player</a:t>
            </a:r>
            <a:r>
              <a:rPr sz="2000" spc="-25" dirty="0">
                <a:latin typeface="Calibri"/>
                <a:cs typeface="Calibri"/>
              </a:rPr>
              <a:t> </a:t>
            </a:r>
            <a:r>
              <a:rPr sz="2000" dirty="0">
                <a:latin typeface="Calibri"/>
                <a:cs typeface="Calibri"/>
              </a:rPr>
              <a:t>A</a:t>
            </a:r>
            <a:r>
              <a:rPr sz="2000" spc="-15" dirty="0">
                <a:latin typeface="Calibri"/>
                <a:cs typeface="Calibri"/>
              </a:rPr>
              <a:t> </a:t>
            </a:r>
            <a:r>
              <a:rPr sz="2000" dirty="0">
                <a:latin typeface="Calibri"/>
                <a:cs typeface="Calibri"/>
              </a:rPr>
              <a:t>goes</a:t>
            </a:r>
            <a:r>
              <a:rPr sz="2000" spc="-5" dirty="0">
                <a:latin typeface="Calibri"/>
                <a:cs typeface="Calibri"/>
              </a:rPr>
              <a:t> </a:t>
            </a:r>
            <a:r>
              <a:rPr sz="2000" dirty="0">
                <a:latin typeface="Calibri"/>
                <a:cs typeface="Calibri"/>
              </a:rPr>
              <a:t>first</a:t>
            </a:r>
            <a:r>
              <a:rPr sz="2000" spc="-30" dirty="0">
                <a:latin typeface="Calibri"/>
                <a:cs typeface="Calibri"/>
              </a:rPr>
              <a:t> </a:t>
            </a:r>
            <a:r>
              <a:rPr sz="2000" dirty="0">
                <a:latin typeface="Calibri"/>
                <a:cs typeface="Calibri"/>
              </a:rPr>
              <a:t>and</a:t>
            </a:r>
            <a:r>
              <a:rPr sz="2000" spc="-30" dirty="0">
                <a:latin typeface="Calibri"/>
                <a:cs typeface="Calibri"/>
              </a:rPr>
              <a:t> </a:t>
            </a:r>
            <a:r>
              <a:rPr sz="2000" dirty="0">
                <a:latin typeface="Calibri"/>
                <a:cs typeface="Calibri"/>
              </a:rPr>
              <a:t>has</a:t>
            </a:r>
            <a:r>
              <a:rPr sz="2000" spc="-25" dirty="0">
                <a:latin typeface="Calibri"/>
                <a:cs typeface="Calibri"/>
              </a:rPr>
              <a:t> </a:t>
            </a:r>
            <a:r>
              <a:rPr sz="2000" dirty="0">
                <a:latin typeface="Calibri"/>
                <a:cs typeface="Calibri"/>
              </a:rPr>
              <a:t>4</a:t>
            </a:r>
            <a:r>
              <a:rPr sz="2000" spc="-35" dirty="0">
                <a:latin typeface="Calibri"/>
                <a:cs typeface="Calibri"/>
              </a:rPr>
              <a:t> </a:t>
            </a:r>
            <a:r>
              <a:rPr lang="en-US" sz="2000" spc="-35" dirty="0">
                <a:latin typeface="Calibri"/>
                <a:cs typeface="Calibri"/>
              </a:rPr>
              <a:t>possible </a:t>
            </a:r>
            <a:r>
              <a:rPr sz="2000" spc="-10" dirty="0">
                <a:latin typeface="Calibri"/>
                <a:cs typeface="Calibri"/>
              </a:rPr>
              <a:t>moves.</a:t>
            </a:r>
            <a:endParaRPr lang="en-US" sz="2000" spc="-10" dirty="0">
              <a:latin typeface="Calibri"/>
              <a:cs typeface="Calibri"/>
            </a:endParaRPr>
          </a:p>
          <a:p>
            <a:pPr marL="12700" marR="5080">
              <a:lnSpc>
                <a:spcPct val="100000"/>
              </a:lnSpc>
              <a:spcBef>
                <a:spcPts val="95"/>
              </a:spcBef>
            </a:pPr>
            <a:r>
              <a:rPr sz="2000" dirty="0">
                <a:latin typeface="Calibri"/>
                <a:cs typeface="Calibri"/>
              </a:rPr>
              <a:t>Player</a:t>
            </a:r>
            <a:r>
              <a:rPr sz="2000" spc="-35" dirty="0">
                <a:latin typeface="Calibri"/>
                <a:cs typeface="Calibri"/>
              </a:rPr>
              <a:t> </a:t>
            </a:r>
            <a:r>
              <a:rPr sz="2000" dirty="0">
                <a:latin typeface="Calibri"/>
                <a:cs typeface="Calibri"/>
              </a:rPr>
              <a:t>B</a:t>
            </a:r>
            <a:r>
              <a:rPr sz="2000" spc="-15" dirty="0">
                <a:latin typeface="Calibri"/>
                <a:cs typeface="Calibri"/>
              </a:rPr>
              <a:t> </a:t>
            </a:r>
            <a:r>
              <a:rPr sz="2000" dirty="0">
                <a:latin typeface="Calibri"/>
                <a:cs typeface="Calibri"/>
              </a:rPr>
              <a:t>goes</a:t>
            </a:r>
            <a:r>
              <a:rPr sz="2000" spc="-15" dirty="0">
                <a:latin typeface="Calibri"/>
                <a:cs typeface="Calibri"/>
              </a:rPr>
              <a:t> </a:t>
            </a:r>
            <a:r>
              <a:rPr sz="2000" dirty="0">
                <a:latin typeface="Calibri"/>
                <a:cs typeface="Calibri"/>
              </a:rPr>
              <a:t>next</a:t>
            </a:r>
            <a:r>
              <a:rPr sz="2000" spc="-15" dirty="0">
                <a:latin typeface="Calibri"/>
                <a:cs typeface="Calibri"/>
              </a:rPr>
              <a:t> </a:t>
            </a:r>
            <a:r>
              <a:rPr sz="2000" dirty="0">
                <a:latin typeface="Calibri"/>
                <a:cs typeface="Calibri"/>
              </a:rPr>
              <a:t>and</a:t>
            </a:r>
            <a:r>
              <a:rPr sz="2000" spc="-35" dirty="0">
                <a:latin typeface="Calibri"/>
                <a:cs typeface="Calibri"/>
              </a:rPr>
              <a:t> </a:t>
            </a:r>
            <a:r>
              <a:rPr sz="2000" dirty="0">
                <a:latin typeface="Calibri"/>
                <a:cs typeface="Calibri"/>
              </a:rPr>
              <a:t>has</a:t>
            </a:r>
            <a:r>
              <a:rPr sz="2000" spc="-30" dirty="0">
                <a:latin typeface="Calibri"/>
                <a:cs typeface="Calibri"/>
              </a:rPr>
              <a:t> </a:t>
            </a:r>
            <a:r>
              <a:rPr sz="2000" dirty="0">
                <a:latin typeface="Calibri"/>
                <a:cs typeface="Calibri"/>
              </a:rPr>
              <a:t>3</a:t>
            </a:r>
            <a:r>
              <a:rPr sz="2000" spc="-25" dirty="0">
                <a:latin typeface="Calibri"/>
                <a:cs typeface="Calibri"/>
              </a:rPr>
              <a:t> </a:t>
            </a:r>
            <a:r>
              <a:rPr lang="en-US" sz="2000" spc="-25" dirty="0">
                <a:latin typeface="Calibri"/>
                <a:cs typeface="Calibri"/>
              </a:rPr>
              <a:t>possible </a:t>
            </a:r>
            <a:r>
              <a:rPr sz="2000" dirty="0">
                <a:latin typeface="Calibri"/>
                <a:cs typeface="Calibri"/>
              </a:rPr>
              <a:t>moves.</a:t>
            </a:r>
            <a:endParaRPr lang="en-US" sz="2000" dirty="0">
              <a:latin typeface="Calibri"/>
              <a:cs typeface="Calibri"/>
            </a:endParaRPr>
          </a:p>
          <a:p>
            <a:pPr marL="12700" marR="5080">
              <a:lnSpc>
                <a:spcPct val="100000"/>
              </a:lnSpc>
              <a:spcBef>
                <a:spcPts val="95"/>
              </a:spcBef>
            </a:pPr>
            <a:r>
              <a:rPr sz="2000" dirty="0">
                <a:latin typeface="Calibri"/>
                <a:cs typeface="Calibri"/>
              </a:rPr>
              <a:t>Player</a:t>
            </a:r>
            <a:r>
              <a:rPr sz="2000" spc="-20" dirty="0">
                <a:latin typeface="Calibri"/>
                <a:cs typeface="Calibri"/>
              </a:rPr>
              <a:t> </a:t>
            </a:r>
            <a:r>
              <a:rPr sz="2000" dirty="0">
                <a:latin typeface="Calibri"/>
                <a:cs typeface="Calibri"/>
              </a:rPr>
              <a:t>A</a:t>
            </a:r>
            <a:r>
              <a:rPr sz="2000" spc="-30" dirty="0">
                <a:latin typeface="Calibri"/>
                <a:cs typeface="Calibri"/>
              </a:rPr>
              <a:t> </a:t>
            </a:r>
            <a:r>
              <a:rPr sz="2000" dirty="0">
                <a:latin typeface="Calibri"/>
                <a:cs typeface="Calibri"/>
              </a:rPr>
              <a:t>goes</a:t>
            </a:r>
            <a:r>
              <a:rPr sz="2000" spc="-10" dirty="0">
                <a:latin typeface="Calibri"/>
                <a:cs typeface="Calibri"/>
              </a:rPr>
              <a:t> </a:t>
            </a:r>
            <a:r>
              <a:rPr sz="2000" dirty="0">
                <a:latin typeface="Calibri"/>
                <a:cs typeface="Calibri"/>
              </a:rPr>
              <a:t>next</a:t>
            </a:r>
            <a:r>
              <a:rPr sz="2000" spc="-10" dirty="0">
                <a:latin typeface="Calibri"/>
                <a:cs typeface="Calibri"/>
              </a:rPr>
              <a:t> </a:t>
            </a:r>
            <a:r>
              <a:rPr sz="2000" dirty="0">
                <a:latin typeface="Calibri"/>
                <a:cs typeface="Calibri"/>
              </a:rPr>
              <a:t>and</a:t>
            </a:r>
            <a:r>
              <a:rPr sz="2000" spc="-35" dirty="0">
                <a:latin typeface="Calibri"/>
                <a:cs typeface="Calibri"/>
              </a:rPr>
              <a:t> </a:t>
            </a:r>
            <a:r>
              <a:rPr sz="2000" dirty="0">
                <a:latin typeface="Calibri"/>
                <a:cs typeface="Calibri"/>
              </a:rPr>
              <a:t>has</a:t>
            </a:r>
            <a:r>
              <a:rPr sz="2000" spc="-30" dirty="0">
                <a:latin typeface="Calibri"/>
                <a:cs typeface="Calibri"/>
              </a:rPr>
              <a:t> </a:t>
            </a:r>
            <a:r>
              <a:rPr sz="2000" spc="-50" dirty="0">
                <a:latin typeface="Calibri"/>
                <a:cs typeface="Calibri"/>
              </a:rPr>
              <a:t>2</a:t>
            </a:r>
            <a:r>
              <a:rPr lang="en-US" sz="2000" spc="-50" dirty="0">
                <a:latin typeface="Calibri"/>
                <a:cs typeface="Calibri"/>
              </a:rPr>
              <a:t> possible </a:t>
            </a:r>
            <a:r>
              <a:rPr sz="2000" dirty="0">
                <a:latin typeface="Calibri"/>
                <a:cs typeface="Calibri"/>
              </a:rPr>
              <a:t>moves.</a:t>
            </a:r>
            <a:endParaRPr lang="en-US" sz="2000" dirty="0">
              <a:latin typeface="Calibri"/>
              <a:cs typeface="Calibri"/>
            </a:endParaRPr>
          </a:p>
          <a:p>
            <a:pPr marL="12700" marR="5080">
              <a:lnSpc>
                <a:spcPct val="100000"/>
              </a:lnSpc>
              <a:spcBef>
                <a:spcPts val="95"/>
              </a:spcBef>
            </a:pPr>
            <a:r>
              <a:rPr sz="2000" dirty="0">
                <a:latin typeface="Calibri"/>
                <a:cs typeface="Calibri"/>
              </a:rPr>
              <a:t>Player</a:t>
            </a:r>
            <a:r>
              <a:rPr sz="2000" spc="-35" dirty="0">
                <a:latin typeface="Calibri"/>
                <a:cs typeface="Calibri"/>
              </a:rPr>
              <a:t> </a:t>
            </a:r>
            <a:r>
              <a:rPr sz="2000" dirty="0">
                <a:latin typeface="Calibri"/>
                <a:cs typeface="Calibri"/>
              </a:rPr>
              <a:t>B</a:t>
            </a:r>
            <a:r>
              <a:rPr sz="2000" spc="-20" dirty="0">
                <a:latin typeface="Calibri"/>
                <a:cs typeface="Calibri"/>
              </a:rPr>
              <a:t> </a:t>
            </a:r>
            <a:r>
              <a:rPr sz="2000" dirty="0">
                <a:latin typeface="Calibri"/>
                <a:cs typeface="Calibri"/>
              </a:rPr>
              <a:t>then</a:t>
            </a:r>
            <a:r>
              <a:rPr sz="2000" spc="-30" dirty="0">
                <a:latin typeface="Calibri"/>
                <a:cs typeface="Calibri"/>
              </a:rPr>
              <a:t> </a:t>
            </a:r>
            <a:r>
              <a:rPr sz="2000" dirty="0">
                <a:latin typeface="Calibri"/>
                <a:cs typeface="Calibri"/>
              </a:rPr>
              <a:t>has</a:t>
            </a:r>
            <a:r>
              <a:rPr sz="2000" spc="-35" dirty="0">
                <a:latin typeface="Calibri"/>
                <a:cs typeface="Calibri"/>
              </a:rPr>
              <a:t> </a:t>
            </a:r>
            <a:r>
              <a:rPr sz="2000" dirty="0">
                <a:latin typeface="Calibri"/>
                <a:cs typeface="Calibri"/>
              </a:rPr>
              <a:t>one</a:t>
            </a:r>
            <a:r>
              <a:rPr sz="2000" spc="-30" dirty="0">
                <a:latin typeface="Calibri"/>
                <a:cs typeface="Calibri"/>
              </a:rPr>
              <a:t> </a:t>
            </a:r>
            <a:r>
              <a:rPr lang="en-US" sz="2000" spc="-30" dirty="0">
                <a:latin typeface="Calibri"/>
                <a:cs typeface="Calibri"/>
              </a:rPr>
              <a:t>possible </a:t>
            </a:r>
            <a:r>
              <a:rPr sz="2000" spc="-10" dirty="0">
                <a:latin typeface="Calibri"/>
                <a:cs typeface="Calibri"/>
              </a:rPr>
              <a:t>move.</a:t>
            </a:r>
            <a:endParaRPr lang="en-US" sz="2000" spc="-10" dirty="0">
              <a:latin typeface="Calibri"/>
              <a:cs typeface="Calibri"/>
            </a:endParaRPr>
          </a:p>
          <a:p>
            <a:pPr marL="12700" marR="314960">
              <a:lnSpc>
                <a:spcPct val="100000"/>
              </a:lnSpc>
            </a:pPr>
            <a:r>
              <a:rPr lang="en-US" sz="2000" dirty="0">
                <a:latin typeface="Calibri"/>
                <a:cs typeface="Calibri"/>
              </a:rPr>
              <a:t>How</a:t>
            </a:r>
            <a:r>
              <a:rPr lang="en-US" sz="2000" spc="-35" dirty="0">
                <a:latin typeface="Calibri"/>
                <a:cs typeface="Calibri"/>
              </a:rPr>
              <a:t> </a:t>
            </a:r>
            <a:r>
              <a:rPr lang="en-US" sz="2000" dirty="0">
                <a:latin typeface="Calibri"/>
                <a:cs typeface="Calibri"/>
              </a:rPr>
              <a:t>many</a:t>
            </a:r>
            <a:r>
              <a:rPr lang="en-US" sz="2000" spc="-20" dirty="0">
                <a:latin typeface="Calibri"/>
                <a:cs typeface="Calibri"/>
              </a:rPr>
              <a:t> </a:t>
            </a:r>
            <a:r>
              <a:rPr lang="en-US" sz="2000" dirty="0">
                <a:latin typeface="Calibri"/>
                <a:cs typeface="Calibri"/>
              </a:rPr>
              <a:t>nodes</a:t>
            </a:r>
            <a:r>
              <a:rPr lang="en-US" sz="2000" spc="-40" dirty="0">
                <a:latin typeface="Calibri"/>
                <a:cs typeface="Calibri"/>
              </a:rPr>
              <a:t> </a:t>
            </a:r>
            <a:r>
              <a:rPr lang="en-US" sz="2000" dirty="0">
                <a:latin typeface="Calibri"/>
                <a:cs typeface="Calibri"/>
              </a:rPr>
              <a:t>are</a:t>
            </a:r>
            <a:r>
              <a:rPr lang="en-US" sz="2000" spc="-30" dirty="0">
                <a:latin typeface="Calibri"/>
                <a:cs typeface="Calibri"/>
              </a:rPr>
              <a:t> </a:t>
            </a:r>
            <a:r>
              <a:rPr lang="en-US" sz="2000" dirty="0">
                <a:latin typeface="Calibri"/>
                <a:cs typeface="Calibri"/>
              </a:rPr>
              <a:t>there</a:t>
            </a:r>
            <a:r>
              <a:rPr lang="en-US" sz="2000" spc="-25" dirty="0">
                <a:latin typeface="Calibri"/>
                <a:cs typeface="Calibri"/>
              </a:rPr>
              <a:t> </a:t>
            </a:r>
            <a:r>
              <a:rPr lang="en-US" sz="2000" dirty="0">
                <a:latin typeface="Calibri"/>
                <a:cs typeface="Calibri"/>
              </a:rPr>
              <a:t>in</a:t>
            </a:r>
            <a:r>
              <a:rPr lang="en-US" sz="2000" spc="-45" dirty="0">
                <a:latin typeface="Calibri"/>
                <a:cs typeface="Calibri"/>
              </a:rPr>
              <a:t> </a:t>
            </a:r>
            <a:r>
              <a:rPr lang="en-US" sz="2000" dirty="0">
                <a:latin typeface="Calibri"/>
                <a:cs typeface="Calibri"/>
              </a:rPr>
              <a:t>the</a:t>
            </a:r>
            <a:r>
              <a:rPr lang="en-US" sz="2000" spc="-35" dirty="0">
                <a:latin typeface="Calibri"/>
                <a:cs typeface="Calibri"/>
              </a:rPr>
              <a:t> </a:t>
            </a:r>
            <a:r>
              <a:rPr lang="en-US" sz="2000" dirty="0">
                <a:latin typeface="Calibri"/>
                <a:cs typeface="Calibri"/>
              </a:rPr>
              <a:t>minimax</a:t>
            </a:r>
            <a:r>
              <a:rPr lang="en-US" sz="2000" spc="-20" dirty="0">
                <a:latin typeface="Calibri"/>
                <a:cs typeface="Calibri"/>
              </a:rPr>
              <a:t> </a:t>
            </a:r>
            <a:r>
              <a:rPr lang="en-US" sz="2000" dirty="0">
                <a:latin typeface="Calibri"/>
                <a:cs typeface="Calibri"/>
              </a:rPr>
              <a:t>tree,</a:t>
            </a:r>
            <a:r>
              <a:rPr lang="en-US" sz="2000" spc="-35" dirty="0">
                <a:latin typeface="Calibri"/>
                <a:cs typeface="Calibri"/>
              </a:rPr>
              <a:t> </a:t>
            </a:r>
            <a:r>
              <a:rPr lang="en-US" sz="2000" dirty="0">
                <a:latin typeface="Calibri"/>
                <a:cs typeface="Calibri"/>
              </a:rPr>
              <a:t>including</a:t>
            </a:r>
            <a:r>
              <a:rPr lang="en-US" sz="2000" spc="-45" dirty="0">
                <a:latin typeface="Calibri"/>
                <a:cs typeface="Calibri"/>
              </a:rPr>
              <a:t> termination nodes</a:t>
            </a:r>
            <a:r>
              <a:rPr lang="en-US" sz="2000" spc="-10" dirty="0">
                <a:latin typeface="Calibri"/>
                <a:cs typeface="Calibri"/>
              </a:rPr>
              <a:t>?</a:t>
            </a:r>
            <a:endParaRPr lang="en-US" sz="2000" dirty="0">
              <a:latin typeface="Calibri"/>
              <a:cs typeface="Calibri"/>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BECB04-B8E5-FB8C-6C30-85664E04E678}"/>
                  </a:ext>
                </a:extLst>
              </p:cNvPr>
              <p:cNvSpPr txBox="1"/>
              <p:nvPr/>
            </p:nvSpPr>
            <p:spPr>
              <a:xfrm>
                <a:off x="7518240" y="1745478"/>
                <a:ext cx="4275668"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1+4+4⋅3+4⋅3⋅2+4⋅3⋅2</m:t>
                      </m:r>
                      <m:r>
                        <a:rPr lang="en-US" b="0" i="1" smtClean="0">
                          <a:latin typeface="Cambria Math" panose="02040503050406030204" pitchFamily="18" charset="0"/>
                        </a:rPr>
                        <m:t>=65</m:t>
                      </m:r>
                    </m:oMath>
                  </m:oMathPara>
                </a14:m>
                <a:endParaRPr lang="en-US" dirty="0"/>
              </a:p>
            </p:txBody>
          </p:sp>
        </mc:Choice>
        <mc:Fallback xmlns="">
          <p:sp>
            <p:nvSpPr>
              <p:cNvPr id="9" name="TextBox 8">
                <a:extLst>
                  <a:ext uri="{FF2B5EF4-FFF2-40B4-BE49-F238E27FC236}">
                    <a16:creationId xmlns:a16="http://schemas.microsoft.com/office/drawing/2014/main" id="{DCBECB04-B8E5-FB8C-6C30-85664E04E678}"/>
                  </a:ext>
                </a:extLst>
              </p:cNvPr>
              <p:cNvSpPr txBox="1">
                <a:spLocks noRot="1" noChangeAspect="1" noMove="1" noResize="1" noEditPoints="1" noAdjustHandles="1" noChangeArrowheads="1" noChangeShapeType="1" noTextEdit="1"/>
              </p:cNvSpPr>
              <p:nvPr/>
            </p:nvSpPr>
            <p:spPr>
              <a:xfrm>
                <a:off x="7518240" y="1745478"/>
                <a:ext cx="4275668" cy="369332"/>
              </a:xfrm>
              <a:prstGeom prst="rect">
                <a:avLst/>
              </a:prstGeom>
              <a:blipFill>
                <a:blip r:embed="rId2"/>
                <a:stretch>
                  <a:fillRect/>
                </a:stretch>
              </a:blipFill>
              <a:ln>
                <a:no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8BFA412C-A992-4B89-DA15-6A99D3613BA1}"/>
              </a:ext>
            </a:extLst>
          </p:cNvPr>
          <p:cNvSpPr txBox="1"/>
          <p:nvPr/>
        </p:nvSpPr>
        <p:spPr>
          <a:xfrm>
            <a:off x="7526786" y="2501507"/>
            <a:ext cx="608810" cy="369332"/>
          </a:xfrm>
          <a:prstGeom prst="rect">
            <a:avLst/>
          </a:prstGeom>
          <a:noFill/>
          <a:ln w="25400">
            <a:solidFill>
              <a:schemeClr val="accent1"/>
            </a:solidFill>
          </a:ln>
        </p:spPr>
        <p:txBody>
          <a:bodyPr wrap="square">
            <a:spAutoFit/>
          </a:bodyPr>
          <a:lstStyle/>
          <a:p>
            <a:r>
              <a:rPr lang="en-US" dirty="0"/>
              <a:t>root</a:t>
            </a:r>
          </a:p>
        </p:txBody>
      </p:sp>
      <p:sp>
        <p:nvSpPr>
          <p:cNvPr id="11" name="TextBox 10">
            <a:extLst>
              <a:ext uri="{FF2B5EF4-FFF2-40B4-BE49-F238E27FC236}">
                <a16:creationId xmlns:a16="http://schemas.microsoft.com/office/drawing/2014/main" id="{453D250F-B3CA-1145-5013-6A6957B630E9}"/>
              </a:ext>
            </a:extLst>
          </p:cNvPr>
          <p:cNvSpPr txBox="1"/>
          <p:nvPr/>
        </p:nvSpPr>
        <p:spPr>
          <a:xfrm>
            <a:off x="10239045" y="2480416"/>
            <a:ext cx="813909" cy="369332"/>
          </a:xfrm>
          <a:prstGeom prst="rect">
            <a:avLst/>
          </a:prstGeom>
          <a:noFill/>
          <a:ln w="25400">
            <a:solidFill>
              <a:srgbClr val="D15FC1"/>
            </a:solidFill>
          </a:ln>
        </p:spPr>
        <p:txBody>
          <a:bodyPr wrap="square">
            <a:spAutoFit/>
          </a:bodyPr>
          <a:lstStyle/>
          <a:p>
            <a:r>
              <a:rPr lang="en-US" dirty="0"/>
              <a:t>leaves</a:t>
            </a:r>
          </a:p>
        </p:txBody>
      </p:sp>
      <p:sp>
        <p:nvSpPr>
          <p:cNvPr id="12" name="TextBox 11">
            <a:extLst>
              <a:ext uri="{FF2B5EF4-FFF2-40B4-BE49-F238E27FC236}">
                <a16:creationId xmlns:a16="http://schemas.microsoft.com/office/drawing/2014/main" id="{56302F59-651D-4B6D-7B58-7C34D9A875E9}"/>
              </a:ext>
            </a:extLst>
          </p:cNvPr>
          <p:cNvSpPr txBox="1"/>
          <p:nvPr/>
        </p:nvSpPr>
        <p:spPr>
          <a:xfrm>
            <a:off x="7680611" y="1743615"/>
            <a:ext cx="301161" cy="369332"/>
          </a:xfrm>
          <a:prstGeom prst="rect">
            <a:avLst/>
          </a:prstGeom>
          <a:noFill/>
          <a:ln w="25400">
            <a:solidFill>
              <a:schemeClr val="accent1"/>
            </a:solidFill>
          </a:ln>
        </p:spPr>
        <p:txBody>
          <a:bodyPr wrap="square">
            <a:spAutoFit/>
          </a:bodyPr>
          <a:lstStyle/>
          <a:p>
            <a:endParaRPr lang="en-US" dirty="0"/>
          </a:p>
        </p:txBody>
      </p:sp>
      <p:sp>
        <p:nvSpPr>
          <p:cNvPr id="13" name="TextBox 12">
            <a:extLst>
              <a:ext uri="{FF2B5EF4-FFF2-40B4-BE49-F238E27FC236}">
                <a16:creationId xmlns:a16="http://schemas.microsoft.com/office/drawing/2014/main" id="{11372361-F5AB-6072-AC9B-E931A119BF6F}"/>
              </a:ext>
            </a:extLst>
          </p:cNvPr>
          <p:cNvSpPr txBox="1"/>
          <p:nvPr/>
        </p:nvSpPr>
        <p:spPr>
          <a:xfrm>
            <a:off x="10239045" y="1743615"/>
            <a:ext cx="767938" cy="369332"/>
          </a:xfrm>
          <a:prstGeom prst="rect">
            <a:avLst/>
          </a:prstGeom>
          <a:noFill/>
          <a:ln w="25400">
            <a:solidFill>
              <a:srgbClr val="D15FC1"/>
            </a:solidFill>
          </a:ln>
        </p:spPr>
        <p:txBody>
          <a:bodyPr wrap="square">
            <a:spAutoFit/>
          </a:bodyPr>
          <a:lstStyle/>
          <a:p>
            <a:endParaRPr lang="en-US" dirty="0"/>
          </a:p>
        </p:txBody>
      </p:sp>
      <p:sp>
        <p:nvSpPr>
          <p:cNvPr id="14" name="object 3">
            <a:extLst>
              <a:ext uri="{FF2B5EF4-FFF2-40B4-BE49-F238E27FC236}">
                <a16:creationId xmlns:a16="http://schemas.microsoft.com/office/drawing/2014/main" id="{3B3FAA73-6542-31E1-8324-8F0790293D5A}"/>
              </a:ext>
            </a:extLst>
          </p:cNvPr>
          <p:cNvSpPr txBox="1"/>
          <p:nvPr/>
        </p:nvSpPr>
        <p:spPr>
          <a:xfrm>
            <a:off x="6978450" y="1216578"/>
            <a:ext cx="1079579" cy="319959"/>
          </a:xfrm>
          <a:prstGeom prst="rect">
            <a:avLst/>
          </a:prstGeom>
        </p:spPr>
        <p:txBody>
          <a:bodyPr vert="horz" wrap="square" lIns="0" tIns="12065" rIns="0" bIns="0" rtlCol="0">
            <a:spAutoFit/>
          </a:bodyPr>
          <a:lstStyle/>
          <a:p>
            <a:pPr marL="12700" marR="5080">
              <a:lnSpc>
                <a:spcPct val="100000"/>
              </a:lnSpc>
              <a:spcBef>
                <a:spcPts val="95"/>
              </a:spcBef>
            </a:pPr>
            <a:r>
              <a:rPr lang="en-US" sz="2000" i="1" dirty="0">
                <a:latin typeface="Calibri"/>
                <a:cs typeface="Calibri"/>
              </a:rPr>
              <a:t>Solution.</a:t>
            </a:r>
          </a:p>
        </p:txBody>
      </p:sp>
      <p:cxnSp>
        <p:nvCxnSpPr>
          <p:cNvPr id="16" name="Straight Connector 15">
            <a:extLst>
              <a:ext uri="{FF2B5EF4-FFF2-40B4-BE49-F238E27FC236}">
                <a16:creationId xmlns:a16="http://schemas.microsoft.com/office/drawing/2014/main" id="{EDEB4D44-2696-A46C-5E70-8D6E47D12328}"/>
              </a:ext>
            </a:extLst>
          </p:cNvPr>
          <p:cNvCxnSpPr/>
          <p:nvPr/>
        </p:nvCxnSpPr>
        <p:spPr>
          <a:xfrm>
            <a:off x="471489" y="3631963"/>
            <a:ext cx="11322419" cy="0"/>
          </a:xfrm>
          <a:prstGeom prst="line">
            <a:avLst/>
          </a:prstGeom>
          <a:ln w="31750">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object 3">
            <a:extLst>
              <a:ext uri="{FF2B5EF4-FFF2-40B4-BE49-F238E27FC236}">
                <a16:creationId xmlns:a16="http://schemas.microsoft.com/office/drawing/2014/main" id="{22CF0D50-0390-1E90-7859-7285FEE575E6}"/>
              </a:ext>
            </a:extLst>
          </p:cNvPr>
          <p:cNvSpPr txBox="1"/>
          <p:nvPr/>
        </p:nvSpPr>
        <p:spPr>
          <a:xfrm>
            <a:off x="601132" y="3885231"/>
            <a:ext cx="3423937" cy="627736"/>
          </a:xfrm>
          <a:prstGeom prst="rect">
            <a:avLst/>
          </a:prstGeom>
        </p:spPr>
        <p:txBody>
          <a:bodyPr vert="horz" wrap="square" lIns="0" tIns="12065" rIns="0" bIns="0" rtlCol="0">
            <a:spAutoFit/>
          </a:bodyPr>
          <a:lstStyle/>
          <a:p>
            <a:pPr marL="12700">
              <a:lnSpc>
                <a:spcPct val="100000"/>
              </a:lnSpc>
              <a:spcBef>
                <a:spcPts val="95"/>
              </a:spcBef>
            </a:pPr>
            <a:r>
              <a:rPr lang="en-US" sz="2000" dirty="0"/>
              <a:t>During</a:t>
            </a:r>
            <a:r>
              <a:rPr lang="en-US" sz="2000" spc="-55" dirty="0"/>
              <a:t> </a:t>
            </a:r>
            <a:r>
              <a:rPr lang="en-US" sz="2000" dirty="0"/>
              <a:t>minimax</a:t>
            </a:r>
            <a:r>
              <a:rPr lang="en-US" sz="2000" spc="-40" dirty="0"/>
              <a:t> </a:t>
            </a:r>
            <a:r>
              <a:rPr lang="en-US" sz="2000" dirty="0"/>
              <a:t>tree</a:t>
            </a:r>
            <a:r>
              <a:rPr lang="en-US" sz="2000" spc="-25" dirty="0"/>
              <a:t> </a:t>
            </a:r>
            <a:r>
              <a:rPr lang="en-US" sz="2000" dirty="0"/>
              <a:t>search,</a:t>
            </a:r>
            <a:r>
              <a:rPr lang="en-US" sz="2000" spc="-45" dirty="0"/>
              <a:t> </a:t>
            </a:r>
            <a:r>
              <a:rPr lang="en-US" sz="2000" dirty="0"/>
              <a:t>must</a:t>
            </a:r>
            <a:r>
              <a:rPr lang="en-US" sz="2000" spc="-25" dirty="0"/>
              <a:t> </a:t>
            </a:r>
            <a:r>
              <a:rPr lang="en-US" sz="2000" dirty="0"/>
              <a:t>we</a:t>
            </a:r>
            <a:r>
              <a:rPr lang="en-US" sz="2000" spc="-30" dirty="0"/>
              <a:t> </a:t>
            </a:r>
            <a:r>
              <a:rPr lang="en-US" sz="2000" dirty="0"/>
              <a:t>examine</a:t>
            </a:r>
            <a:r>
              <a:rPr lang="en-US" sz="2000" spc="-25" dirty="0"/>
              <a:t> </a:t>
            </a:r>
            <a:r>
              <a:rPr lang="en-US" sz="2000" dirty="0"/>
              <a:t>every</a:t>
            </a:r>
            <a:r>
              <a:rPr lang="en-US" sz="2000" spc="-35" dirty="0"/>
              <a:t> </a:t>
            </a:r>
            <a:r>
              <a:rPr lang="en-US" sz="2000" spc="-10" dirty="0"/>
              <a:t>node?</a:t>
            </a:r>
          </a:p>
        </p:txBody>
      </p:sp>
      <p:sp>
        <p:nvSpPr>
          <p:cNvPr id="20" name="TextBox 19">
            <a:extLst>
              <a:ext uri="{FF2B5EF4-FFF2-40B4-BE49-F238E27FC236}">
                <a16:creationId xmlns:a16="http://schemas.microsoft.com/office/drawing/2014/main" id="{E9DD13FE-3825-CE46-BC69-80BF1C42368E}"/>
              </a:ext>
            </a:extLst>
          </p:cNvPr>
          <p:cNvSpPr txBox="1"/>
          <p:nvPr/>
        </p:nvSpPr>
        <p:spPr>
          <a:xfrm>
            <a:off x="4646114" y="4017425"/>
            <a:ext cx="651318" cy="369332"/>
          </a:xfrm>
          <a:prstGeom prst="rect">
            <a:avLst/>
          </a:prstGeom>
          <a:noFill/>
          <a:ln>
            <a:noFill/>
          </a:ln>
        </p:spPr>
        <p:txBody>
          <a:bodyPr wrap="square">
            <a:spAutoFit/>
          </a:bodyPr>
          <a:lstStyle/>
          <a:p>
            <a:pPr marL="13335" marR="5080">
              <a:lnSpc>
                <a:spcPct val="100000"/>
              </a:lnSpc>
              <a:spcBef>
                <a:spcPts val="5"/>
              </a:spcBef>
              <a:tabLst>
                <a:tab pos="355600" algn="l"/>
              </a:tabLst>
            </a:pPr>
            <a:r>
              <a:rPr lang="en-US" sz="1800" dirty="0">
                <a:latin typeface="Calibri"/>
                <a:cs typeface="Calibri"/>
              </a:rPr>
              <a:t>No</a:t>
            </a:r>
            <a:r>
              <a:rPr lang="en-US" dirty="0">
                <a:latin typeface="Calibri"/>
                <a:cs typeface="Calibri"/>
              </a:rPr>
              <a:t>.</a:t>
            </a:r>
            <a:endParaRPr lang="en-US" sz="1800" dirty="0">
              <a:latin typeface="Calibri"/>
              <a:cs typeface="Calibri"/>
            </a:endParaRPr>
          </a:p>
        </p:txBody>
      </p:sp>
      <p:grpSp>
        <p:nvGrpSpPr>
          <p:cNvPr id="43" name="Group 42">
            <a:extLst>
              <a:ext uri="{FF2B5EF4-FFF2-40B4-BE49-F238E27FC236}">
                <a16:creationId xmlns:a16="http://schemas.microsoft.com/office/drawing/2014/main" id="{BF68BB84-9EE0-B651-E7CB-91DCADC8F45A}"/>
              </a:ext>
            </a:extLst>
          </p:cNvPr>
          <p:cNvGrpSpPr/>
          <p:nvPr/>
        </p:nvGrpSpPr>
        <p:grpSpPr>
          <a:xfrm>
            <a:off x="7792133" y="3893374"/>
            <a:ext cx="675118" cy="675118"/>
            <a:chOff x="10430734" y="3731544"/>
            <a:chExt cx="675118" cy="675118"/>
          </a:xfrm>
        </p:grpSpPr>
        <p:sp>
          <p:nvSpPr>
            <p:cNvPr id="24" name="Oval 23">
              <a:extLst>
                <a:ext uri="{FF2B5EF4-FFF2-40B4-BE49-F238E27FC236}">
                  <a16:creationId xmlns:a16="http://schemas.microsoft.com/office/drawing/2014/main" id="{442A8720-7DEB-6530-B5B9-3334C7AE606D}"/>
                </a:ext>
              </a:extLst>
            </p:cNvPr>
            <p:cNvSpPr/>
            <p:nvPr/>
          </p:nvSpPr>
          <p:spPr>
            <a:xfrm>
              <a:off x="10430734" y="3731544"/>
              <a:ext cx="675118" cy="675118"/>
            </a:xfrm>
            <a:prstGeom prst="ellipse">
              <a:avLst/>
            </a:prstGeom>
            <a:solidFill>
              <a:srgbClr val="1306BA">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5" name="TextBox 24">
              <a:extLst>
                <a:ext uri="{FF2B5EF4-FFF2-40B4-BE49-F238E27FC236}">
                  <a16:creationId xmlns:a16="http://schemas.microsoft.com/office/drawing/2014/main" id="{D1479739-3EC3-8E96-C908-65E310DB3E1C}"/>
                </a:ext>
              </a:extLst>
            </p:cNvPr>
            <p:cNvSpPr txBox="1"/>
            <p:nvPr/>
          </p:nvSpPr>
          <p:spPr>
            <a:xfrm>
              <a:off x="10430735" y="3907147"/>
              <a:ext cx="675117" cy="369332"/>
            </a:xfrm>
            <a:prstGeom prst="rect">
              <a:avLst/>
            </a:prstGeom>
            <a:noFill/>
            <a:ln>
              <a:noFill/>
            </a:ln>
          </p:spPr>
          <p:txBody>
            <a:bodyPr wrap="square" rtlCol="0" anchor="ctr" anchorCtr="1">
              <a:spAutoFit/>
            </a:bodyPr>
            <a:lstStyle/>
            <a:p>
              <a:r>
                <a:rPr lang="en-US" dirty="0"/>
                <a:t>MAX</a:t>
              </a:r>
            </a:p>
          </p:txBody>
        </p:sp>
      </p:grpSp>
      <p:grpSp>
        <p:nvGrpSpPr>
          <p:cNvPr id="41" name="Group 40">
            <a:extLst>
              <a:ext uri="{FF2B5EF4-FFF2-40B4-BE49-F238E27FC236}">
                <a16:creationId xmlns:a16="http://schemas.microsoft.com/office/drawing/2014/main" id="{2405C7C6-3394-936A-BAC2-00FCF321B05F}"/>
              </a:ext>
            </a:extLst>
          </p:cNvPr>
          <p:cNvGrpSpPr/>
          <p:nvPr/>
        </p:nvGrpSpPr>
        <p:grpSpPr>
          <a:xfrm>
            <a:off x="7066924" y="4839102"/>
            <a:ext cx="675118" cy="675118"/>
            <a:chOff x="9616825" y="4677272"/>
            <a:chExt cx="675118" cy="675118"/>
          </a:xfrm>
        </p:grpSpPr>
        <p:sp>
          <p:nvSpPr>
            <p:cNvPr id="26" name="Oval 25">
              <a:extLst>
                <a:ext uri="{FF2B5EF4-FFF2-40B4-BE49-F238E27FC236}">
                  <a16:creationId xmlns:a16="http://schemas.microsoft.com/office/drawing/2014/main" id="{C460E09E-D85B-8C24-8852-A6CC17505DBC}"/>
                </a:ext>
              </a:extLst>
            </p:cNvPr>
            <p:cNvSpPr/>
            <p:nvPr/>
          </p:nvSpPr>
          <p:spPr>
            <a:xfrm>
              <a:off x="9616825" y="4677272"/>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7" name="TextBox 26">
              <a:extLst>
                <a:ext uri="{FF2B5EF4-FFF2-40B4-BE49-F238E27FC236}">
                  <a16:creationId xmlns:a16="http://schemas.microsoft.com/office/drawing/2014/main" id="{4F642AFD-B028-A577-5616-9757028C2E4E}"/>
                </a:ext>
              </a:extLst>
            </p:cNvPr>
            <p:cNvSpPr txBox="1"/>
            <p:nvPr/>
          </p:nvSpPr>
          <p:spPr>
            <a:xfrm>
              <a:off x="9616826" y="4852875"/>
              <a:ext cx="675117" cy="369332"/>
            </a:xfrm>
            <a:prstGeom prst="rect">
              <a:avLst/>
            </a:prstGeom>
            <a:noFill/>
            <a:ln>
              <a:noFill/>
            </a:ln>
          </p:spPr>
          <p:txBody>
            <a:bodyPr wrap="square" rtlCol="0" anchor="ctr" anchorCtr="1">
              <a:spAutoFit/>
            </a:bodyPr>
            <a:lstStyle/>
            <a:p>
              <a:r>
                <a:rPr lang="en-US" dirty="0"/>
                <a:t>MIN</a:t>
              </a:r>
            </a:p>
          </p:txBody>
        </p:sp>
      </p:grpSp>
      <p:grpSp>
        <p:nvGrpSpPr>
          <p:cNvPr id="42" name="Group 41">
            <a:extLst>
              <a:ext uri="{FF2B5EF4-FFF2-40B4-BE49-F238E27FC236}">
                <a16:creationId xmlns:a16="http://schemas.microsoft.com/office/drawing/2014/main" id="{EE4A5C84-5552-741B-DE01-72DCEC819655}"/>
              </a:ext>
            </a:extLst>
          </p:cNvPr>
          <p:cNvGrpSpPr/>
          <p:nvPr/>
        </p:nvGrpSpPr>
        <p:grpSpPr>
          <a:xfrm>
            <a:off x="8480189" y="4839102"/>
            <a:ext cx="675118" cy="675118"/>
            <a:chOff x="11059881" y="4677272"/>
            <a:chExt cx="675118" cy="675118"/>
          </a:xfrm>
        </p:grpSpPr>
        <p:sp>
          <p:nvSpPr>
            <p:cNvPr id="31" name="Oval 30">
              <a:extLst>
                <a:ext uri="{FF2B5EF4-FFF2-40B4-BE49-F238E27FC236}">
                  <a16:creationId xmlns:a16="http://schemas.microsoft.com/office/drawing/2014/main" id="{E3B6737D-3A24-C5E4-FE5F-E8341EB56F23}"/>
                </a:ext>
              </a:extLst>
            </p:cNvPr>
            <p:cNvSpPr/>
            <p:nvPr/>
          </p:nvSpPr>
          <p:spPr>
            <a:xfrm>
              <a:off x="11059881" y="4677272"/>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2" name="TextBox 31">
              <a:extLst>
                <a:ext uri="{FF2B5EF4-FFF2-40B4-BE49-F238E27FC236}">
                  <a16:creationId xmlns:a16="http://schemas.microsoft.com/office/drawing/2014/main" id="{AF220AD2-0A52-CCDE-3E79-0375D5C96D25}"/>
                </a:ext>
              </a:extLst>
            </p:cNvPr>
            <p:cNvSpPr txBox="1"/>
            <p:nvPr/>
          </p:nvSpPr>
          <p:spPr>
            <a:xfrm>
              <a:off x="11059882" y="4852875"/>
              <a:ext cx="675117" cy="369332"/>
            </a:xfrm>
            <a:prstGeom prst="rect">
              <a:avLst/>
            </a:prstGeom>
            <a:noFill/>
            <a:ln>
              <a:noFill/>
            </a:ln>
          </p:spPr>
          <p:txBody>
            <a:bodyPr wrap="square" rtlCol="0" anchor="ctr" anchorCtr="1">
              <a:spAutoFit/>
            </a:bodyPr>
            <a:lstStyle/>
            <a:p>
              <a:r>
                <a:rPr lang="en-US" dirty="0"/>
                <a:t>MIN</a:t>
              </a:r>
            </a:p>
          </p:txBody>
        </p:sp>
      </p:grpSp>
      <p:cxnSp>
        <p:nvCxnSpPr>
          <p:cNvPr id="33" name="Straight Connector 32">
            <a:extLst>
              <a:ext uri="{FF2B5EF4-FFF2-40B4-BE49-F238E27FC236}">
                <a16:creationId xmlns:a16="http://schemas.microsoft.com/office/drawing/2014/main" id="{33C4AEFF-D804-C7E0-2D06-055D626DF0F2}"/>
              </a:ext>
            </a:extLst>
          </p:cNvPr>
          <p:cNvCxnSpPr>
            <a:cxnSpLocks/>
            <a:stCxn id="24" idx="3"/>
            <a:endCxn id="26" idx="0"/>
          </p:cNvCxnSpPr>
          <p:nvPr/>
        </p:nvCxnSpPr>
        <p:spPr>
          <a:xfrm flipH="1">
            <a:off x="7404483" y="4469623"/>
            <a:ext cx="486519" cy="36947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1CDA0126-225B-42C4-BCCF-5D35BA9978F7}"/>
              </a:ext>
            </a:extLst>
          </p:cNvPr>
          <p:cNvCxnSpPr>
            <a:cxnSpLocks/>
            <a:stCxn id="24" idx="5"/>
            <a:endCxn id="31" idx="0"/>
          </p:cNvCxnSpPr>
          <p:nvPr/>
        </p:nvCxnSpPr>
        <p:spPr>
          <a:xfrm>
            <a:off x="8368382" y="4469623"/>
            <a:ext cx="449366" cy="36947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82BC598E-324B-7814-4F0B-95A5009EB46A}"/>
              </a:ext>
            </a:extLst>
          </p:cNvPr>
          <p:cNvCxnSpPr>
            <a:cxnSpLocks/>
            <a:stCxn id="26" idx="3"/>
            <a:endCxn id="53" idx="0"/>
          </p:cNvCxnSpPr>
          <p:nvPr/>
        </p:nvCxnSpPr>
        <p:spPr>
          <a:xfrm flipH="1">
            <a:off x="6799210" y="5415351"/>
            <a:ext cx="366583"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4E3C95AA-73BA-3ADE-5A2F-AFC5372C2BE0}"/>
              </a:ext>
            </a:extLst>
          </p:cNvPr>
          <p:cNvCxnSpPr>
            <a:cxnSpLocks/>
            <a:stCxn id="26" idx="5"/>
            <a:endCxn id="54" idx="0"/>
          </p:cNvCxnSpPr>
          <p:nvPr/>
        </p:nvCxnSpPr>
        <p:spPr>
          <a:xfrm>
            <a:off x="7643173" y="5415351"/>
            <a:ext cx="245249"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3" name="TextBox 52">
            <a:extLst>
              <a:ext uri="{FF2B5EF4-FFF2-40B4-BE49-F238E27FC236}">
                <a16:creationId xmlns:a16="http://schemas.microsoft.com/office/drawing/2014/main" id="{50B1EB50-73F4-BCC9-71B9-C44908097246}"/>
              </a:ext>
            </a:extLst>
          </p:cNvPr>
          <p:cNvSpPr txBox="1"/>
          <p:nvPr/>
        </p:nvSpPr>
        <p:spPr>
          <a:xfrm>
            <a:off x="6615918" y="5918087"/>
            <a:ext cx="366583" cy="369332"/>
          </a:xfrm>
          <a:prstGeom prst="rect">
            <a:avLst/>
          </a:prstGeom>
          <a:noFill/>
          <a:ln w="25400">
            <a:noFill/>
          </a:ln>
        </p:spPr>
        <p:txBody>
          <a:bodyPr wrap="square">
            <a:spAutoFit/>
          </a:bodyPr>
          <a:lstStyle/>
          <a:p>
            <a:r>
              <a:rPr lang="en-US" dirty="0"/>
              <a:t>4</a:t>
            </a:r>
          </a:p>
        </p:txBody>
      </p:sp>
      <p:sp>
        <p:nvSpPr>
          <p:cNvPr id="54" name="TextBox 53">
            <a:extLst>
              <a:ext uri="{FF2B5EF4-FFF2-40B4-BE49-F238E27FC236}">
                <a16:creationId xmlns:a16="http://schemas.microsoft.com/office/drawing/2014/main" id="{4D33E438-5F67-4B0A-4F2C-37D1CF8DC296}"/>
              </a:ext>
            </a:extLst>
          </p:cNvPr>
          <p:cNvSpPr txBox="1"/>
          <p:nvPr/>
        </p:nvSpPr>
        <p:spPr>
          <a:xfrm>
            <a:off x="7643173" y="5918087"/>
            <a:ext cx="490497" cy="369332"/>
          </a:xfrm>
          <a:prstGeom prst="rect">
            <a:avLst/>
          </a:prstGeom>
          <a:noFill/>
          <a:ln w="25400">
            <a:noFill/>
          </a:ln>
        </p:spPr>
        <p:txBody>
          <a:bodyPr wrap="square">
            <a:spAutoFit/>
          </a:bodyPr>
          <a:lstStyle/>
          <a:p>
            <a:r>
              <a:rPr lang="en-US" dirty="0"/>
              <a:t>12</a:t>
            </a:r>
          </a:p>
        </p:txBody>
      </p:sp>
      <p:sp>
        <p:nvSpPr>
          <p:cNvPr id="55" name="TextBox 54">
            <a:extLst>
              <a:ext uri="{FF2B5EF4-FFF2-40B4-BE49-F238E27FC236}">
                <a16:creationId xmlns:a16="http://schemas.microsoft.com/office/drawing/2014/main" id="{14330167-B55D-3A46-4638-6D68AACDB586}"/>
              </a:ext>
            </a:extLst>
          </p:cNvPr>
          <p:cNvSpPr txBox="1"/>
          <p:nvPr/>
        </p:nvSpPr>
        <p:spPr>
          <a:xfrm>
            <a:off x="8129692" y="5918087"/>
            <a:ext cx="391628" cy="369332"/>
          </a:xfrm>
          <a:prstGeom prst="rect">
            <a:avLst/>
          </a:prstGeom>
          <a:noFill/>
          <a:ln w="25400">
            <a:noFill/>
          </a:ln>
        </p:spPr>
        <p:txBody>
          <a:bodyPr wrap="square">
            <a:spAutoFit/>
          </a:bodyPr>
          <a:lstStyle/>
          <a:p>
            <a:r>
              <a:rPr lang="en-US" dirty="0"/>
              <a:t>2</a:t>
            </a:r>
          </a:p>
        </p:txBody>
      </p:sp>
      <p:cxnSp>
        <p:nvCxnSpPr>
          <p:cNvPr id="56" name="Straight Connector 55">
            <a:extLst>
              <a:ext uri="{FF2B5EF4-FFF2-40B4-BE49-F238E27FC236}">
                <a16:creationId xmlns:a16="http://schemas.microsoft.com/office/drawing/2014/main" id="{838E89A9-8AF3-B94C-A247-147643B558E1}"/>
              </a:ext>
            </a:extLst>
          </p:cNvPr>
          <p:cNvCxnSpPr>
            <a:cxnSpLocks/>
            <a:stCxn id="31" idx="3"/>
            <a:endCxn id="55" idx="0"/>
          </p:cNvCxnSpPr>
          <p:nvPr/>
        </p:nvCxnSpPr>
        <p:spPr>
          <a:xfrm flipH="1">
            <a:off x="8325506" y="5415351"/>
            <a:ext cx="253552"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8" name="TextBox 57">
            <a:extLst>
              <a:ext uri="{FF2B5EF4-FFF2-40B4-BE49-F238E27FC236}">
                <a16:creationId xmlns:a16="http://schemas.microsoft.com/office/drawing/2014/main" id="{92BAC0CD-96F8-A0DC-A072-5BF55DC9246B}"/>
              </a:ext>
            </a:extLst>
          </p:cNvPr>
          <p:cNvSpPr txBox="1"/>
          <p:nvPr/>
        </p:nvSpPr>
        <p:spPr>
          <a:xfrm>
            <a:off x="9161771" y="5918087"/>
            <a:ext cx="391628" cy="369332"/>
          </a:xfrm>
          <a:prstGeom prst="rect">
            <a:avLst/>
          </a:prstGeom>
          <a:noFill/>
          <a:ln w="25400">
            <a:noFill/>
          </a:ln>
        </p:spPr>
        <p:txBody>
          <a:bodyPr wrap="square">
            <a:spAutoFit/>
          </a:bodyPr>
          <a:lstStyle/>
          <a:p>
            <a:r>
              <a:rPr lang="en-US" dirty="0"/>
              <a:t>?</a:t>
            </a:r>
          </a:p>
        </p:txBody>
      </p:sp>
      <p:cxnSp>
        <p:nvCxnSpPr>
          <p:cNvPr id="59" name="Straight Connector 58">
            <a:extLst>
              <a:ext uri="{FF2B5EF4-FFF2-40B4-BE49-F238E27FC236}">
                <a16:creationId xmlns:a16="http://schemas.microsoft.com/office/drawing/2014/main" id="{AEE7BCB4-5CEE-D642-39B9-33263DC25D01}"/>
              </a:ext>
            </a:extLst>
          </p:cNvPr>
          <p:cNvCxnSpPr>
            <a:cxnSpLocks/>
            <a:stCxn id="31" idx="5"/>
            <a:endCxn id="58" idx="0"/>
          </p:cNvCxnSpPr>
          <p:nvPr/>
        </p:nvCxnSpPr>
        <p:spPr>
          <a:xfrm>
            <a:off x="9056438" y="5415351"/>
            <a:ext cx="301147"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71" name="TextBox 70">
            <a:extLst>
              <a:ext uri="{FF2B5EF4-FFF2-40B4-BE49-F238E27FC236}">
                <a16:creationId xmlns:a16="http://schemas.microsoft.com/office/drawing/2014/main" id="{130F3717-E82B-36E6-A184-079889BD714F}"/>
              </a:ext>
            </a:extLst>
          </p:cNvPr>
          <p:cNvSpPr txBox="1"/>
          <p:nvPr/>
        </p:nvSpPr>
        <p:spPr>
          <a:xfrm>
            <a:off x="6769243" y="4998397"/>
            <a:ext cx="366583" cy="369332"/>
          </a:xfrm>
          <a:prstGeom prst="rect">
            <a:avLst/>
          </a:prstGeom>
          <a:noFill/>
          <a:ln w="25400">
            <a:noFill/>
          </a:ln>
        </p:spPr>
        <p:txBody>
          <a:bodyPr wrap="square">
            <a:spAutoFit/>
          </a:bodyPr>
          <a:lstStyle/>
          <a:p>
            <a:r>
              <a:rPr lang="en-US" dirty="0"/>
              <a:t>4</a:t>
            </a:r>
          </a:p>
        </p:txBody>
      </p:sp>
      <p:sp>
        <p:nvSpPr>
          <p:cNvPr id="72" name="TextBox 71">
            <a:extLst>
              <a:ext uri="{FF2B5EF4-FFF2-40B4-BE49-F238E27FC236}">
                <a16:creationId xmlns:a16="http://schemas.microsoft.com/office/drawing/2014/main" id="{074F8A5B-9D59-963F-4D0C-E0730ECFF1ED}"/>
              </a:ext>
            </a:extLst>
          </p:cNvPr>
          <p:cNvSpPr txBox="1"/>
          <p:nvPr/>
        </p:nvSpPr>
        <p:spPr>
          <a:xfrm>
            <a:off x="9435101" y="5917422"/>
            <a:ext cx="366583" cy="369332"/>
          </a:xfrm>
          <a:prstGeom prst="rect">
            <a:avLst/>
          </a:prstGeom>
          <a:noFill/>
          <a:ln w="25400">
            <a:noFill/>
          </a:ln>
        </p:spPr>
        <p:txBody>
          <a:bodyPr wrap="square">
            <a:spAutoFit/>
          </a:bodyPr>
          <a:lstStyle/>
          <a:p>
            <a:r>
              <a:rPr lang="en-US" dirty="0">
                <a:solidFill>
                  <a:srgbClr val="00B050"/>
                </a:solidFill>
              </a:rPr>
              <a:t>1</a:t>
            </a:r>
          </a:p>
        </p:txBody>
      </p:sp>
      <p:sp>
        <p:nvSpPr>
          <p:cNvPr id="75" name="TextBox 74">
            <a:extLst>
              <a:ext uri="{FF2B5EF4-FFF2-40B4-BE49-F238E27FC236}">
                <a16:creationId xmlns:a16="http://schemas.microsoft.com/office/drawing/2014/main" id="{165C96A0-5BD1-1E0B-C30E-62FF6C21A00B}"/>
              </a:ext>
            </a:extLst>
          </p:cNvPr>
          <p:cNvSpPr txBox="1"/>
          <p:nvPr/>
        </p:nvSpPr>
        <p:spPr>
          <a:xfrm>
            <a:off x="10038895" y="5916757"/>
            <a:ext cx="467627" cy="369332"/>
          </a:xfrm>
          <a:prstGeom prst="rect">
            <a:avLst/>
          </a:prstGeom>
          <a:noFill/>
          <a:ln w="25400">
            <a:noFill/>
          </a:ln>
        </p:spPr>
        <p:txBody>
          <a:bodyPr wrap="square">
            <a:spAutoFit/>
          </a:bodyPr>
          <a:lstStyle/>
          <a:p>
            <a:r>
              <a:rPr lang="en-US" dirty="0">
                <a:solidFill>
                  <a:srgbClr val="C00000"/>
                </a:solidFill>
              </a:rPr>
              <a:t>3</a:t>
            </a:r>
          </a:p>
        </p:txBody>
      </p:sp>
      <p:sp>
        <p:nvSpPr>
          <p:cNvPr id="77" name="TextBox 76">
            <a:extLst>
              <a:ext uri="{FF2B5EF4-FFF2-40B4-BE49-F238E27FC236}">
                <a16:creationId xmlns:a16="http://schemas.microsoft.com/office/drawing/2014/main" id="{6523A25E-18B9-18C8-BAD1-04846C112C0B}"/>
              </a:ext>
            </a:extLst>
          </p:cNvPr>
          <p:cNvSpPr txBox="1"/>
          <p:nvPr/>
        </p:nvSpPr>
        <p:spPr>
          <a:xfrm>
            <a:off x="10635413" y="5916757"/>
            <a:ext cx="352112" cy="369332"/>
          </a:xfrm>
          <a:prstGeom prst="rect">
            <a:avLst/>
          </a:prstGeom>
          <a:noFill/>
          <a:ln w="25400">
            <a:noFill/>
          </a:ln>
        </p:spPr>
        <p:txBody>
          <a:bodyPr wrap="square">
            <a:spAutoFit/>
          </a:bodyPr>
          <a:lstStyle/>
          <a:p>
            <a:r>
              <a:rPr lang="en-US" dirty="0">
                <a:solidFill>
                  <a:srgbClr val="00B0F0"/>
                </a:solidFill>
              </a:rPr>
              <a:t>5</a:t>
            </a:r>
          </a:p>
        </p:txBody>
      </p:sp>
      <p:sp>
        <p:nvSpPr>
          <p:cNvPr id="78" name="TextBox 77">
            <a:extLst>
              <a:ext uri="{FF2B5EF4-FFF2-40B4-BE49-F238E27FC236}">
                <a16:creationId xmlns:a16="http://schemas.microsoft.com/office/drawing/2014/main" id="{B1AEA474-4420-F4F3-2E56-5C02BFB8416E}"/>
              </a:ext>
            </a:extLst>
          </p:cNvPr>
          <p:cNvSpPr txBox="1"/>
          <p:nvPr/>
        </p:nvSpPr>
        <p:spPr>
          <a:xfrm>
            <a:off x="11274460" y="5916757"/>
            <a:ext cx="467627" cy="369332"/>
          </a:xfrm>
          <a:prstGeom prst="rect">
            <a:avLst/>
          </a:prstGeom>
          <a:noFill/>
          <a:ln w="25400">
            <a:noFill/>
          </a:ln>
        </p:spPr>
        <p:txBody>
          <a:bodyPr wrap="square">
            <a:spAutoFit/>
          </a:bodyPr>
          <a:lstStyle/>
          <a:p>
            <a:r>
              <a:rPr lang="en-US" dirty="0">
                <a:solidFill>
                  <a:schemeClr val="accent2"/>
                </a:solidFill>
              </a:rPr>
              <a:t>13</a:t>
            </a:r>
          </a:p>
        </p:txBody>
      </p:sp>
      <p:sp>
        <p:nvSpPr>
          <p:cNvPr id="87" name="TextBox 86">
            <a:extLst>
              <a:ext uri="{FF2B5EF4-FFF2-40B4-BE49-F238E27FC236}">
                <a16:creationId xmlns:a16="http://schemas.microsoft.com/office/drawing/2014/main" id="{3B3D694A-7437-1532-391C-87C540B7AC82}"/>
              </a:ext>
            </a:extLst>
          </p:cNvPr>
          <p:cNvSpPr txBox="1"/>
          <p:nvPr/>
        </p:nvSpPr>
        <p:spPr>
          <a:xfrm>
            <a:off x="9435101" y="5010963"/>
            <a:ext cx="366583" cy="369332"/>
          </a:xfrm>
          <a:prstGeom prst="rect">
            <a:avLst/>
          </a:prstGeom>
          <a:noFill/>
          <a:ln w="25400">
            <a:noFill/>
          </a:ln>
        </p:spPr>
        <p:txBody>
          <a:bodyPr wrap="square">
            <a:spAutoFit/>
          </a:bodyPr>
          <a:lstStyle/>
          <a:p>
            <a:r>
              <a:rPr lang="en-US" dirty="0">
                <a:solidFill>
                  <a:srgbClr val="00B050"/>
                </a:solidFill>
              </a:rPr>
              <a:t>1</a:t>
            </a:r>
          </a:p>
        </p:txBody>
      </p:sp>
      <p:sp>
        <p:nvSpPr>
          <p:cNvPr id="88" name="TextBox 87">
            <a:extLst>
              <a:ext uri="{FF2B5EF4-FFF2-40B4-BE49-F238E27FC236}">
                <a16:creationId xmlns:a16="http://schemas.microsoft.com/office/drawing/2014/main" id="{78A9D8BB-5C22-6FC3-5C51-6F03EEACCF14}"/>
              </a:ext>
            </a:extLst>
          </p:cNvPr>
          <p:cNvSpPr txBox="1"/>
          <p:nvPr/>
        </p:nvSpPr>
        <p:spPr>
          <a:xfrm>
            <a:off x="10038895" y="5010298"/>
            <a:ext cx="467627" cy="369332"/>
          </a:xfrm>
          <a:prstGeom prst="rect">
            <a:avLst/>
          </a:prstGeom>
          <a:noFill/>
          <a:ln w="25400">
            <a:noFill/>
          </a:ln>
        </p:spPr>
        <p:txBody>
          <a:bodyPr wrap="square">
            <a:spAutoFit/>
          </a:bodyPr>
          <a:lstStyle/>
          <a:p>
            <a:r>
              <a:rPr lang="en-US" dirty="0">
                <a:solidFill>
                  <a:srgbClr val="C00000"/>
                </a:solidFill>
              </a:rPr>
              <a:t>2</a:t>
            </a:r>
          </a:p>
        </p:txBody>
      </p:sp>
      <p:sp>
        <p:nvSpPr>
          <p:cNvPr id="89" name="TextBox 88">
            <a:extLst>
              <a:ext uri="{FF2B5EF4-FFF2-40B4-BE49-F238E27FC236}">
                <a16:creationId xmlns:a16="http://schemas.microsoft.com/office/drawing/2014/main" id="{6BDD5F91-F4FC-4269-E77B-6F011676FADE}"/>
              </a:ext>
            </a:extLst>
          </p:cNvPr>
          <p:cNvSpPr txBox="1"/>
          <p:nvPr/>
        </p:nvSpPr>
        <p:spPr>
          <a:xfrm>
            <a:off x="10635413" y="5010298"/>
            <a:ext cx="352112" cy="369332"/>
          </a:xfrm>
          <a:prstGeom prst="rect">
            <a:avLst/>
          </a:prstGeom>
          <a:noFill/>
          <a:ln w="25400">
            <a:noFill/>
          </a:ln>
        </p:spPr>
        <p:txBody>
          <a:bodyPr wrap="square">
            <a:spAutoFit/>
          </a:bodyPr>
          <a:lstStyle/>
          <a:p>
            <a:r>
              <a:rPr lang="en-US" dirty="0">
                <a:solidFill>
                  <a:srgbClr val="00B0F0"/>
                </a:solidFill>
              </a:rPr>
              <a:t>2</a:t>
            </a:r>
          </a:p>
        </p:txBody>
      </p:sp>
      <p:sp>
        <p:nvSpPr>
          <p:cNvPr id="90" name="TextBox 89">
            <a:extLst>
              <a:ext uri="{FF2B5EF4-FFF2-40B4-BE49-F238E27FC236}">
                <a16:creationId xmlns:a16="http://schemas.microsoft.com/office/drawing/2014/main" id="{F8BFF09C-D5AD-41F4-3100-947AC1E1FBA6}"/>
              </a:ext>
            </a:extLst>
          </p:cNvPr>
          <p:cNvSpPr txBox="1"/>
          <p:nvPr/>
        </p:nvSpPr>
        <p:spPr>
          <a:xfrm>
            <a:off x="11274460" y="5010298"/>
            <a:ext cx="467627" cy="369332"/>
          </a:xfrm>
          <a:prstGeom prst="rect">
            <a:avLst/>
          </a:prstGeom>
          <a:noFill/>
          <a:ln w="25400">
            <a:noFill/>
          </a:ln>
        </p:spPr>
        <p:txBody>
          <a:bodyPr wrap="square">
            <a:spAutoFit/>
          </a:bodyPr>
          <a:lstStyle/>
          <a:p>
            <a:r>
              <a:rPr lang="en-US" dirty="0">
                <a:solidFill>
                  <a:schemeClr val="accent2"/>
                </a:solidFill>
              </a:rPr>
              <a:t>2</a:t>
            </a:r>
          </a:p>
        </p:txBody>
      </p:sp>
      <p:sp>
        <p:nvSpPr>
          <p:cNvPr id="91" name="TextBox 90">
            <a:extLst>
              <a:ext uri="{FF2B5EF4-FFF2-40B4-BE49-F238E27FC236}">
                <a16:creationId xmlns:a16="http://schemas.microsoft.com/office/drawing/2014/main" id="{AD65B085-0652-4412-8B1E-DE9E84546BC7}"/>
              </a:ext>
            </a:extLst>
          </p:cNvPr>
          <p:cNvSpPr txBox="1"/>
          <p:nvPr/>
        </p:nvSpPr>
        <p:spPr>
          <a:xfrm>
            <a:off x="9205398" y="4074174"/>
            <a:ext cx="733166" cy="369332"/>
          </a:xfrm>
          <a:prstGeom prst="rect">
            <a:avLst/>
          </a:prstGeom>
          <a:noFill/>
          <a:ln w="25400">
            <a:noFill/>
          </a:ln>
        </p:spPr>
        <p:txBody>
          <a:bodyPr wrap="square">
            <a:spAutoFit/>
          </a:bodyPr>
          <a:lstStyle/>
          <a:p>
            <a:r>
              <a:rPr lang="en-US" dirty="0">
                <a:solidFill>
                  <a:srgbClr val="00B050"/>
                </a:solidFill>
              </a:rPr>
              <a:t>other</a:t>
            </a:r>
          </a:p>
        </p:txBody>
      </p:sp>
      <p:sp>
        <p:nvSpPr>
          <p:cNvPr id="92" name="TextBox 91">
            <a:extLst>
              <a:ext uri="{FF2B5EF4-FFF2-40B4-BE49-F238E27FC236}">
                <a16:creationId xmlns:a16="http://schemas.microsoft.com/office/drawing/2014/main" id="{2918ED70-98AF-84F0-DBFA-7A41175356F6}"/>
              </a:ext>
            </a:extLst>
          </p:cNvPr>
          <p:cNvSpPr txBox="1"/>
          <p:nvPr/>
        </p:nvSpPr>
        <p:spPr>
          <a:xfrm>
            <a:off x="9801684" y="4071846"/>
            <a:ext cx="833729" cy="369332"/>
          </a:xfrm>
          <a:prstGeom prst="rect">
            <a:avLst/>
          </a:prstGeom>
          <a:noFill/>
          <a:ln w="25400">
            <a:noFill/>
          </a:ln>
        </p:spPr>
        <p:txBody>
          <a:bodyPr wrap="square">
            <a:spAutoFit/>
          </a:bodyPr>
          <a:lstStyle/>
          <a:p>
            <a:r>
              <a:rPr lang="en-US" dirty="0">
                <a:solidFill>
                  <a:srgbClr val="C00000"/>
                </a:solidFill>
              </a:rPr>
              <a:t>other</a:t>
            </a:r>
          </a:p>
        </p:txBody>
      </p:sp>
      <p:sp>
        <p:nvSpPr>
          <p:cNvPr id="93" name="TextBox 92">
            <a:extLst>
              <a:ext uri="{FF2B5EF4-FFF2-40B4-BE49-F238E27FC236}">
                <a16:creationId xmlns:a16="http://schemas.microsoft.com/office/drawing/2014/main" id="{20319DAD-83CD-5CB4-C617-7C494CCCC797}"/>
              </a:ext>
            </a:extLst>
          </p:cNvPr>
          <p:cNvSpPr txBox="1"/>
          <p:nvPr/>
        </p:nvSpPr>
        <p:spPr>
          <a:xfrm>
            <a:off x="10422729" y="4068977"/>
            <a:ext cx="752754" cy="369332"/>
          </a:xfrm>
          <a:prstGeom prst="rect">
            <a:avLst/>
          </a:prstGeom>
          <a:noFill/>
          <a:ln w="25400">
            <a:noFill/>
          </a:ln>
        </p:spPr>
        <p:txBody>
          <a:bodyPr wrap="square">
            <a:spAutoFit/>
          </a:bodyPr>
          <a:lstStyle/>
          <a:p>
            <a:r>
              <a:rPr lang="en-US" dirty="0">
                <a:solidFill>
                  <a:srgbClr val="00B0F0"/>
                </a:solidFill>
              </a:rPr>
              <a:t>other</a:t>
            </a:r>
          </a:p>
        </p:txBody>
      </p:sp>
      <p:sp>
        <p:nvSpPr>
          <p:cNvPr id="94" name="TextBox 93">
            <a:extLst>
              <a:ext uri="{FF2B5EF4-FFF2-40B4-BE49-F238E27FC236}">
                <a16:creationId xmlns:a16="http://schemas.microsoft.com/office/drawing/2014/main" id="{2F7613B5-3A1F-3496-7CC6-C2766973C803}"/>
              </a:ext>
            </a:extLst>
          </p:cNvPr>
          <p:cNvSpPr txBox="1"/>
          <p:nvPr/>
        </p:nvSpPr>
        <p:spPr>
          <a:xfrm>
            <a:off x="11086617" y="4067954"/>
            <a:ext cx="771728" cy="369332"/>
          </a:xfrm>
          <a:prstGeom prst="rect">
            <a:avLst/>
          </a:prstGeom>
          <a:noFill/>
          <a:ln w="25400">
            <a:noFill/>
          </a:ln>
        </p:spPr>
        <p:txBody>
          <a:bodyPr wrap="square">
            <a:spAutoFit/>
          </a:bodyPr>
          <a:lstStyle/>
          <a:p>
            <a:r>
              <a:rPr lang="en-US" dirty="0">
                <a:solidFill>
                  <a:schemeClr val="accent2"/>
                </a:solidFill>
              </a:rPr>
              <a:t>other</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12EFD89F-FDB8-F7F8-1596-52255354F228}"/>
                  </a:ext>
                </a:extLst>
              </p:cNvPr>
              <p:cNvSpPr txBox="1"/>
              <p:nvPr/>
            </p:nvSpPr>
            <p:spPr>
              <a:xfrm>
                <a:off x="1260357" y="4839102"/>
                <a:ext cx="4407905" cy="1477328"/>
              </a:xfrm>
              <a:prstGeom prst="rect">
                <a:avLst/>
              </a:prstGeom>
              <a:noFill/>
              <a:ln>
                <a:noFill/>
              </a:ln>
            </p:spPr>
            <p:txBody>
              <a:bodyPr wrap="square">
                <a:spAutoFit/>
              </a:bodyPr>
              <a:lstStyle/>
              <a:p>
                <a:pPr marL="13335" marR="5080">
                  <a:lnSpc>
                    <a:spcPct val="100000"/>
                  </a:lnSpc>
                  <a:spcBef>
                    <a:spcPts val="5"/>
                  </a:spcBef>
                  <a:tabLst>
                    <a:tab pos="355600" algn="l"/>
                  </a:tabLst>
                </a:pPr>
                <a:r>
                  <a:rPr lang="en-US" sz="1800" dirty="0">
                    <a:latin typeface="Calibri"/>
                    <a:cs typeface="Calibri"/>
                  </a:rPr>
                  <a:t>Consider</a:t>
                </a:r>
                <a:r>
                  <a:rPr lang="en-US" sz="1800" spc="-35" dirty="0">
                    <a:latin typeface="Calibri"/>
                    <a:cs typeface="Calibri"/>
                  </a:rPr>
                  <a:t> </a:t>
                </a:r>
                <a:r>
                  <a:rPr lang="en-US" sz="1800" dirty="0">
                    <a:latin typeface="Calibri"/>
                    <a:cs typeface="Calibri"/>
                  </a:rPr>
                  <a:t>layer</a:t>
                </a:r>
                <a:r>
                  <a:rPr lang="en-US" sz="1800" spc="-30" dirty="0">
                    <a:latin typeface="Calibri"/>
                    <a:cs typeface="Calibri"/>
                  </a:rPr>
                  <a:t> </a:t>
                </a:r>
                <a14:m>
                  <m:oMath xmlns:m="http://schemas.openxmlformats.org/officeDocument/2006/math">
                    <m:r>
                      <a:rPr lang="en-US" sz="1800" i="1" dirty="0" smtClean="0">
                        <a:latin typeface="Cambria Math" panose="02040503050406030204" pitchFamily="18" charset="0"/>
                        <a:cs typeface="Calibri"/>
                      </a:rPr>
                      <m:t>𝑘</m:t>
                    </m:r>
                  </m:oMath>
                </a14:m>
                <a:r>
                  <a:rPr lang="en-US" sz="1800" dirty="0">
                    <a:latin typeface="Calibri"/>
                    <a:cs typeface="Calibri"/>
                  </a:rPr>
                  <a:t>,</a:t>
                </a:r>
                <a:r>
                  <a:rPr lang="en-US" sz="1800" spc="-25" dirty="0">
                    <a:latin typeface="Calibri"/>
                    <a:cs typeface="Calibri"/>
                  </a:rPr>
                  <a:t> </a:t>
                </a:r>
                <a:r>
                  <a:rPr lang="en-US" sz="1800" dirty="0">
                    <a:latin typeface="Calibri"/>
                    <a:cs typeface="Calibri"/>
                  </a:rPr>
                  <a:t>where</a:t>
                </a:r>
                <a:r>
                  <a:rPr lang="en-US" sz="1800" spc="-15" dirty="0">
                    <a:latin typeface="Calibri"/>
                    <a:cs typeface="Calibri"/>
                  </a:rPr>
                  <a:t> </a:t>
                </a:r>
                <a:r>
                  <a:rPr lang="en-US" sz="1800" dirty="0">
                    <a:latin typeface="Calibri"/>
                    <a:cs typeface="Calibri"/>
                  </a:rPr>
                  <a:t>we</a:t>
                </a:r>
                <a:r>
                  <a:rPr lang="en-US" sz="1800" spc="-25" dirty="0">
                    <a:latin typeface="Calibri"/>
                    <a:cs typeface="Calibri"/>
                  </a:rPr>
                  <a:t> </a:t>
                </a:r>
                <a:r>
                  <a:rPr lang="en-US" sz="1800" dirty="0">
                    <a:latin typeface="Calibri"/>
                    <a:cs typeface="Calibri"/>
                  </a:rPr>
                  <a:t>take</a:t>
                </a:r>
                <a:r>
                  <a:rPr lang="en-US" sz="1800" spc="-15" dirty="0">
                    <a:latin typeface="Calibri"/>
                    <a:cs typeface="Calibri"/>
                  </a:rPr>
                  <a:t> </a:t>
                </a:r>
                <a:r>
                  <a:rPr lang="en-US" sz="1800" dirty="0">
                    <a:latin typeface="Calibri"/>
                    <a:cs typeface="Calibri"/>
                  </a:rPr>
                  <a:t>the</a:t>
                </a:r>
                <a:r>
                  <a:rPr lang="en-US" sz="1800" spc="-30" dirty="0">
                    <a:latin typeface="Calibri"/>
                    <a:cs typeface="Calibri"/>
                  </a:rPr>
                  <a:t> </a:t>
                </a:r>
                <a:r>
                  <a:rPr lang="en-US" sz="1800" dirty="0">
                    <a:latin typeface="Calibri"/>
                    <a:cs typeface="Calibri"/>
                  </a:rPr>
                  <a:t>max</a:t>
                </a:r>
                <a:r>
                  <a:rPr lang="en-US" sz="1800" spc="-15" dirty="0">
                    <a:latin typeface="Calibri"/>
                    <a:cs typeface="Calibri"/>
                  </a:rPr>
                  <a:t> </a:t>
                </a:r>
                <a:r>
                  <a:rPr lang="en-US" sz="1800" dirty="0">
                    <a:latin typeface="Calibri"/>
                    <a:cs typeface="Calibri"/>
                  </a:rPr>
                  <a:t>of</a:t>
                </a:r>
                <a:r>
                  <a:rPr lang="en-US" sz="1800" spc="-30" dirty="0">
                    <a:latin typeface="Calibri"/>
                    <a:cs typeface="Calibri"/>
                  </a:rPr>
                  <a:t> </a:t>
                </a:r>
                <a:r>
                  <a:rPr lang="en-US" sz="1800" dirty="0">
                    <a:latin typeface="Calibri"/>
                    <a:cs typeface="Calibri"/>
                  </a:rPr>
                  <a:t>all</a:t>
                </a:r>
                <a:r>
                  <a:rPr lang="en-US" sz="1800" spc="-40" dirty="0">
                    <a:latin typeface="Calibri"/>
                    <a:cs typeface="Calibri"/>
                  </a:rPr>
                  <a:t> </a:t>
                </a:r>
                <a:r>
                  <a:rPr lang="en-US" sz="1800" spc="-25" dirty="0">
                    <a:latin typeface="Calibri"/>
                    <a:cs typeface="Calibri"/>
                  </a:rPr>
                  <a:t>the </a:t>
                </a:r>
                <a:r>
                  <a:rPr lang="en-US" sz="1800" dirty="0">
                    <a:latin typeface="Calibri"/>
                    <a:cs typeface="Calibri"/>
                  </a:rPr>
                  <a:t>mins</a:t>
                </a:r>
                <a:r>
                  <a:rPr lang="en-US" sz="1800" spc="-15" dirty="0">
                    <a:latin typeface="Calibri"/>
                    <a:cs typeface="Calibri"/>
                  </a:rPr>
                  <a:t> </a:t>
                </a:r>
                <a:r>
                  <a:rPr lang="en-US" sz="1800" dirty="0">
                    <a:latin typeface="Calibri"/>
                    <a:cs typeface="Calibri"/>
                  </a:rPr>
                  <a:t>of</a:t>
                </a:r>
                <a:r>
                  <a:rPr lang="en-US" sz="1800" spc="-15" dirty="0">
                    <a:latin typeface="Calibri"/>
                    <a:cs typeface="Calibri"/>
                  </a:rPr>
                  <a:t> </a:t>
                </a:r>
                <a:r>
                  <a:rPr lang="en-US" sz="1800" dirty="0">
                    <a:latin typeface="Calibri"/>
                    <a:cs typeface="Calibri"/>
                  </a:rPr>
                  <a:t>its</a:t>
                </a:r>
                <a:r>
                  <a:rPr lang="en-US" sz="1800" spc="-30" dirty="0">
                    <a:latin typeface="Calibri"/>
                    <a:cs typeface="Calibri"/>
                  </a:rPr>
                  <a:t> </a:t>
                </a:r>
                <a:r>
                  <a:rPr lang="en-US" sz="1800" dirty="0">
                    <a:latin typeface="Calibri"/>
                    <a:cs typeface="Calibri"/>
                  </a:rPr>
                  <a:t>children</a:t>
                </a:r>
                <a:r>
                  <a:rPr lang="en-US" sz="1800" spc="-30" dirty="0">
                    <a:latin typeface="Calibri"/>
                    <a:cs typeface="Calibri"/>
                  </a:rPr>
                  <a:t> </a:t>
                </a:r>
                <a:r>
                  <a:rPr lang="en-US" sz="1800" dirty="0">
                    <a:latin typeface="Calibri"/>
                    <a:cs typeface="Calibri"/>
                  </a:rPr>
                  <a:t>at</a:t>
                </a:r>
                <a:r>
                  <a:rPr lang="en-US" sz="1800" spc="-20" dirty="0">
                    <a:latin typeface="Calibri"/>
                    <a:cs typeface="Calibri"/>
                  </a:rPr>
                  <a:t> </a:t>
                </a:r>
                <a:r>
                  <a:rPr lang="en-US" sz="1800" dirty="0">
                    <a:latin typeface="Calibri"/>
                    <a:cs typeface="Calibri"/>
                  </a:rPr>
                  <a:t>layer</a:t>
                </a:r>
                <a:r>
                  <a:rPr lang="en-US" sz="1800" spc="-30" dirty="0">
                    <a:latin typeface="Calibri"/>
                    <a:cs typeface="Calibri"/>
                  </a:rPr>
                  <a:t> </a:t>
                </a:r>
                <a14:m>
                  <m:oMath xmlns:m="http://schemas.openxmlformats.org/officeDocument/2006/math">
                    <m:r>
                      <a:rPr lang="en-US" sz="1800" i="1" dirty="0" smtClean="0">
                        <a:latin typeface="Cambria Math" panose="02040503050406030204" pitchFamily="18" charset="0"/>
                        <a:cs typeface="Calibri"/>
                      </a:rPr>
                      <m:t>𝑘</m:t>
                    </m:r>
                    <m:r>
                      <a:rPr lang="en-US" sz="1800" i="1" dirty="0" smtClean="0">
                        <a:latin typeface="Cambria Math" panose="02040503050406030204" pitchFamily="18" charset="0"/>
                        <a:cs typeface="Calibri"/>
                      </a:rPr>
                      <m:t>+1</m:t>
                    </m:r>
                  </m:oMath>
                </a14:m>
                <a:r>
                  <a:rPr lang="en-US" sz="1800" dirty="0">
                    <a:latin typeface="Calibri"/>
                    <a:cs typeface="Calibri"/>
                  </a:rPr>
                  <a:t>.</a:t>
                </a:r>
              </a:p>
              <a:p>
                <a:pPr marL="13335" marR="5080">
                  <a:lnSpc>
                    <a:spcPct val="100000"/>
                  </a:lnSpc>
                  <a:spcBef>
                    <a:spcPts val="5"/>
                  </a:spcBef>
                  <a:tabLst>
                    <a:tab pos="355600" algn="l"/>
                  </a:tabLst>
                </a:pPr>
                <a:r>
                  <a:rPr lang="en-US" sz="1800" dirty="0">
                    <a:latin typeface="Calibri"/>
                    <a:cs typeface="Calibri"/>
                  </a:rPr>
                  <a:t>If</a:t>
                </a:r>
                <a:r>
                  <a:rPr lang="en-US" sz="1800" spc="-15" dirty="0">
                    <a:latin typeface="Calibri"/>
                    <a:cs typeface="Calibri"/>
                  </a:rPr>
                  <a:t> </a:t>
                </a:r>
                <a:r>
                  <a:rPr lang="en-US" sz="1800" dirty="0">
                    <a:latin typeface="Calibri"/>
                    <a:cs typeface="Calibri"/>
                  </a:rPr>
                  <a:t>the</a:t>
                </a:r>
                <a:r>
                  <a:rPr lang="en-US" sz="1800" spc="-10" dirty="0">
                    <a:latin typeface="Calibri"/>
                    <a:cs typeface="Calibri"/>
                  </a:rPr>
                  <a:t> </a:t>
                </a:r>
                <a:r>
                  <a:rPr lang="en-US" sz="1800" dirty="0">
                    <a:latin typeface="Calibri"/>
                    <a:cs typeface="Calibri"/>
                  </a:rPr>
                  <a:t>current</a:t>
                </a:r>
                <a:r>
                  <a:rPr lang="en-US" sz="1800" spc="-30" dirty="0">
                    <a:latin typeface="Calibri"/>
                    <a:cs typeface="Calibri"/>
                  </a:rPr>
                  <a:t> </a:t>
                </a:r>
                <a:r>
                  <a:rPr lang="en-US" sz="1800" dirty="0">
                    <a:latin typeface="Calibri"/>
                    <a:cs typeface="Calibri"/>
                  </a:rPr>
                  <a:t>value</a:t>
                </a:r>
                <a:r>
                  <a:rPr lang="en-US" sz="1800" spc="-30" dirty="0">
                    <a:latin typeface="Calibri"/>
                    <a:cs typeface="Calibri"/>
                  </a:rPr>
                  <a:t> </a:t>
                </a:r>
                <a:r>
                  <a:rPr lang="en-US" sz="1800" dirty="0">
                    <a:latin typeface="Calibri"/>
                    <a:cs typeface="Calibri"/>
                  </a:rPr>
                  <a:t>of</a:t>
                </a:r>
                <a:r>
                  <a:rPr lang="en-US" sz="1800" spc="-20" dirty="0">
                    <a:latin typeface="Calibri"/>
                    <a:cs typeface="Calibri"/>
                  </a:rPr>
                  <a:t> </a:t>
                </a:r>
                <a:r>
                  <a:rPr lang="en-US" sz="1800" dirty="0">
                    <a:latin typeface="Calibri"/>
                    <a:cs typeface="Calibri"/>
                  </a:rPr>
                  <a:t>a</a:t>
                </a:r>
                <a:r>
                  <a:rPr lang="en-US" sz="1800" spc="-25" dirty="0">
                    <a:latin typeface="Calibri"/>
                    <a:cs typeface="Calibri"/>
                  </a:rPr>
                  <a:t> </a:t>
                </a:r>
                <a:r>
                  <a:rPr lang="en-US" sz="1800" dirty="0">
                    <a:latin typeface="Calibri"/>
                    <a:cs typeface="Calibri"/>
                  </a:rPr>
                  <a:t>min</a:t>
                </a:r>
                <a:r>
                  <a:rPr lang="en-US" sz="1800" spc="-15" dirty="0">
                    <a:latin typeface="Calibri"/>
                    <a:cs typeface="Calibri"/>
                  </a:rPr>
                  <a:t> </a:t>
                </a:r>
                <a:r>
                  <a:rPr lang="en-US" sz="1800" dirty="0">
                    <a:latin typeface="Calibri"/>
                    <a:cs typeface="Calibri"/>
                  </a:rPr>
                  <a:t>node</a:t>
                </a:r>
                <a:r>
                  <a:rPr lang="en-US" sz="1800" spc="-25" dirty="0">
                    <a:latin typeface="Calibri"/>
                    <a:cs typeface="Calibri"/>
                  </a:rPr>
                  <a:t> at </a:t>
                </a:r>
                <a14:m>
                  <m:oMath xmlns:m="http://schemas.openxmlformats.org/officeDocument/2006/math">
                    <m:r>
                      <a:rPr lang="en-US" sz="1800" i="1" dirty="0" smtClean="0">
                        <a:latin typeface="Cambria Math" panose="02040503050406030204" pitchFamily="18" charset="0"/>
                        <a:cs typeface="Calibri"/>
                      </a:rPr>
                      <m:t>𝑘</m:t>
                    </m:r>
                    <m:r>
                      <a:rPr lang="en-US" sz="1800" i="1" dirty="0" smtClean="0">
                        <a:latin typeface="Cambria Math" panose="02040503050406030204" pitchFamily="18" charset="0"/>
                        <a:cs typeface="Calibri"/>
                      </a:rPr>
                      <m:t>+1</m:t>
                    </m:r>
                  </m:oMath>
                </a14:m>
                <a:r>
                  <a:rPr lang="en-US" sz="1800" i="1" spc="-30" dirty="0">
                    <a:latin typeface="Calibri"/>
                    <a:cs typeface="Calibri"/>
                  </a:rPr>
                  <a:t> </a:t>
                </a:r>
                <a:r>
                  <a:rPr lang="en-US" sz="1800" dirty="0">
                    <a:latin typeface="Calibri"/>
                    <a:cs typeface="Calibri"/>
                  </a:rPr>
                  <a:t>already</a:t>
                </a:r>
                <a:r>
                  <a:rPr lang="en-US" sz="1800" spc="-40" dirty="0">
                    <a:latin typeface="Calibri"/>
                    <a:cs typeface="Calibri"/>
                  </a:rPr>
                  <a:t> </a:t>
                </a:r>
                <a:r>
                  <a:rPr lang="en-US" sz="1800" dirty="0">
                    <a:latin typeface="Calibri"/>
                    <a:cs typeface="Calibri"/>
                  </a:rPr>
                  <a:t>smaller</a:t>
                </a:r>
                <a:r>
                  <a:rPr lang="en-US" sz="1800" spc="-35" dirty="0">
                    <a:latin typeface="Calibri"/>
                    <a:cs typeface="Calibri"/>
                  </a:rPr>
                  <a:t> </a:t>
                </a:r>
                <a:r>
                  <a:rPr lang="en-US" sz="1800" dirty="0">
                    <a:latin typeface="Calibri"/>
                    <a:cs typeface="Calibri"/>
                  </a:rPr>
                  <a:t>than</a:t>
                </a:r>
                <a:r>
                  <a:rPr lang="en-US" sz="1800" spc="-45" dirty="0">
                    <a:latin typeface="Calibri"/>
                    <a:cs typeface="Calibri"/>
                  </a:rPr>
                  <a:t> </a:t>
                </a:r>
                <a:r>
                  <a:rPr lang="en-US" sz="1800" dirty="0">
                    <a:latin typeface="Calibri"/>
                    <a:cs typeface="Calibri"/>
                  </a:rPr>
                  <a:t>the</a:t>
                </a:r>
                <a:r>
                  <a:rPr lang="en-US" sz="1800" spc="-35" dirty="0">
                    <a:latin typeface="Calibri"/>
                    <a:cs typeface="Calibri"/>
                  </a:rPr>
                  <a:t> </a:t>
                </a:r>
                <a:r>
                  <a:rPr lang="en-US" sz="1800" dirty="0">
                    <a:latin typeface="Calibri"/>
                    <a:cs typeface="Calibri"/>
                  </a:rPr>
                  <a:t>current</a:t>
                </a:r>
                <a:r>
                  <a:rPr lang="en-US" sz="1800" spc="-35" dirty="0">
                    <a:latin typeface="Calibri"/>
                    <a:cs typeface="Calibri"/>
                  </a:rPr>
                  <a:t> </a:t>
                </a:r>
                <a:r>
                  <a:rPr lang="en-US" sz="1800" dirty="0">
                    <a:latin typeface="Calibri"/>
                    <a:cs typeface="Calibri"/>
                  </a:rPr>
                  <a:t>max,</a:t>
                </a:r>
                <a:r>
                  <a:rPr lang="en-US" sz="1800" spc="-30" dirty="0">
                    <a:latin typeface="Calibri"/>
                    <a:cs typeface="Calibri"/>
                  </a:rPr>
                  <a:t> </a:t>
                </a:r>
                <a:r>
                  <a:rPr lang="en-US" sz="1800" dirty="0">
                    <a:latin typeface="Calibri"/>
                    <a:cs typeface="Calibri"/>
                  </a:rPr>
                  <a:t>we</a:t>
                </a:r>
                <a:r>
                  <a:rPr lang="en-US" sz="1800" spc="-20" dirty="0">
                    <a:latin typeface="Calibri"/>
                    <a:cs typeface="Calibri"/>
                  </a:rPr>
                  <a:t> </a:t>
                </a:r>
                <a:r>
                  <a:rPr lang="en-US" sz="1800" dirty="0">
                    <a:latin typeface="Calibri"/>
                    <a:cs typeface="Calibri"/>
                  </a:rPr>
                  <a:t>do not</a:t>
                </a:r>
                <a:r>
                  <a:rPr lang="en-US" sz="1800" spc="-50" dirty="0">
                    <a:latin typeface="Calibri"/>
                    <a:cs typeface="Calibri"/>
                  </a:rPr>
                  <a:t> </a:t>
                </a:r>
                <a:r>
                  <a:rPr lang="en-US" sz="1800" dirty="0">
                    <a:latin typeface="Calibri"/>
                    <a:cs typeface="Calibri"/>
                  </a:rPr>
                  <a:t>need</a:t>
                </a:r>
                <a:r>
                  <a:rPr lang="en-US" sz="1800" spc="-20" dirty="0">
                    <a:latin typeface="Calibri"/>
                    <a:cs typeface="Calibri"/>
                  </a:rPr>
                  <a:t> </a:t>
                </a:r>
                <a:r>
                  <a:rPr lang="en-US" sz="1800" dirty="0">
                    <a:latin typeface="Calibri"/>
                    <a:cs typeface="Calibri"/>
                  </a:rPr>
                  <a:t>to</a:t>
                </a:r>
                <a:r>
                  <a:rPr lang="en-US" sz="1800" spc="-30" dirty="0">
                    <a:latin typeface="Calibri"/>
                    <a:cs typeface="Calibri"/>
                  </a:rPr>
                  <a:t> </a:t>
                </a:r>
                <a:r>
                  <a:rPr lang="en-US" sz="1800" spc="-10" dirty="0">
                    <a:latin typeface="Calibri"/>
                    <a:cs typeface="Calibri"/>
                  </a:rPr>
                  <a:t>continue </a:t>
                </a:r>
                <a:r>
                  <a:rPr lang="en-US" sz="1800" dirty="0">
                    <a:latin typeface="Calibri"/>
                    <a:cs typeface="Calibri"/>
                  </a:rPr>
                  <a:t>the</a:t>
                </a:r>
                <a:r>
                  <a:rPr lang="en-US" sz="1800" spc="-15" dirty="0">
                    <a:latin typeface="Calibri"/>
                    <a:cs typeface="Calibri"/>
                  </a:rPr>
                  <a:t> </a:t>
                </a:r>
                <a:r>
                  <a:rPr lang="en-US" sz="1800" spc="-10" dirty="0">
                    <a:latin typeface="Calibri"/>
                    <a:cs typeface="Calibri"/>
                  </a:rPr>
                  <a:t>minimization.</a:t>
                </a:r>
                <a:endParaRPr lang="en-US" sz="1800" dirty="0">
                  <a:latin typeface="Calibri"/>
                  <a:cs typeface="Calibri"/>
                </a:endParaRPr>
              </a:p>
            </p:txBody>
          </p:sp>
        </mc:Choice>
        <mc:Fallback xmlns="">
          <p:sp>
            <p:nvSpPr>
              <p:cNvPr id="96" name="TextBox 95">
                <a:extLst>
                  <a:ext uri="{FF2B5EF4-FFF2-40B4-BE49-F238E27FC236}">
                    <a16:creationId xmlns:a16="http://schemas.microsoft.com/office/drawing/2014/main" id="{12EFD89F-FDB8-F7F8-1596-52255354F228}"/>
                  </a:ext>
                </a:extLst>
              </p:cNvPr>
              <p:cNvSpPr txBox="1">
                <a:spLocks noRot="1" noChangeAspect="1" noMove="1" noResize="1" noEditPoints="1" noAdjustHandles="1" noChangeArrowheads="1" noChangeShapeType="1" noTextEdit="1"/>
              </p:cNvSpPr>
              <p:nvPr/>
            </p:nvSpPr>
            <p:spPr>
              <a:xfrm>
                <a:off x="1260357" y="4839102"/>
                <a:ext cx="4407905" cy="1477328"/>
              </a:xfrm>
              <a:prstGeom prst="rect">
                <a:avLst/>
              </a:prstGeom>
              <a:blipFill>
                <a:blip r:embed="rId3"/>
                <a:stretch>
                  <a:fillRect l="-968" t="-2479" b="-57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069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p:bldP spid="17" grpId="0"/>
      <p:bldP spid="20" grpId="0"/>
      <p:bldP spid="53" grpId="0"/>
      <p:bldP spid="54" grpId="0"/>
      <p:bldP spid="55" grpId="0"/>
      <p:bldP spid="58" grpId="0"/>
      <p:bldP spid="71" grpId="0"/>
      <p:bldP spid="72" grpId="0"/>
      <p:bldP spid="75" grpId="0"/>
      <p:bldP spid="77" grpId="0"/>
      <p:bldP spid="78" grpId="0"/>
      <p:bldP spid="87" grpId="0"/>
      <p:bldP spid="88" grpId="0"/>
      <p:bldP spid="89" grpId="0"/>
      <p:bldP spid="90" grpId="0"/>
      <p:bldP spid="91" grpId="0"/>
      <p:bldP spid="92" grpId="0"/>
      <p:bldP spid="93" grpId="0"/>
      <p:bldP spid="94" grpId="0"/>
      <p:bldP spid="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6F758-83B3-12BD-0856-9CAA469AAD6E}"/>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A871C0C-5005-D87B-7785-780F92F94C21}"/>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Can We Do Better Than Strict Minimax?</a:t>
            </a:r>
            <a:endParaRPr lang="en-US" sz="3600" dirty="0"/>
          </a:p>
        </p:txBody>
      </p:sp>
      <p:sp>
        <p:nvSpPr>
          <p:cNvPr id="7" name="object 3">
            <a:extLst>
              <a:ext uri="{FF2B5EF4-FFF2-40B4-BE49-F238E27FC236}">
                <a16:creationId xmlns:a16="http://schemas.microsoft.com/office/drawing/2014/main" id="{91D6A893-7A9E-D411-938F-85674A66FC15}"/>
              </a:ext>
            </a:extLst>
          </p:cNvPr>
          <p:cNvSpPr txBox="1"/>
          <p:nvPr/>
        </p:nvSpPr>
        <p:spPr>
          <a:xfrm>
            <a:off x="1054645" y="3960688"/>
            <a:ext cx="8928234" cy="1119794"/>
          </a:xfrm>
          <a:prstGeom prst="rect">
            <a:avLst/>
          </a:prstGeom>
        </p:spPr>
        <p:txBody>
          <a:bodyPr vert="horz" wrap="square" lIns="0" tIns="12700" rIns="0" bIns="0" rtlCol="0">
            <a:spAutoFit/>
          </a:bodyPr>
          <a:lstStyle/>
          <a:p>
            <a:pPr marL="12700" marR="5080">
              <a:lnSpc>
                <a:spcPct val="117800"/>
              </a:lnSpc>
              <a:spcBef>
                <a:spcPts val="100"/>
              </a:spcBef>
            </a:pPr>
            <a:r>
              <a:rPr lang="en-US" sz="2000" dirty="0">
                <a:solidFill>
                  <a:srgbClr val="FF0000"/>
                </a:solidFill>
              </a:rPr>
              <a:t>D</a:t>
            </a:r>
            <a:r>
              <a:rPr sz="2000" dirty="0">
                <a:solidFill>
                  <a:srgbClr val="FF0000"/>
                </a:solidFill>
              </a:rPr>
              <a:t>ownside</a:t>
            </a:r>
            <a:r>
              <a:rPr sz="2000" dirty="0"/>
              <a:t>: we examine</a:t>
            </a:r>
            <a:r>
              <a:rPr lang="en-US" sz="2000" dirty="0"/>
              <a:t>d</a:t>
            </a:r>
            <a:r>
              <a:rPr sz="2000" dirty="0"/>
              <a:t> the entire tree</a:t>
            </a:r>
            <a:r>
              <a:rPr lang="en-US" sz="2000" dirty="0"/>
              <a:t>. </a:t>
            </a:r>
            <a:r>
              <a:rPr sz="2000" dirty="0"/>
              <a:t>An idea to speed things up: pruning</a:t>
            </a:r>
          </a:p>
          <a:p>
            <a:pPr marL="812165" lvl="1" indent="-342265">
              <a:spcBef>
                <a:spcPts val="535"/>
              </a:spcBef>
              <a:buFont typeface="Arial"/>
              <a:buChar char="•"/>
              <a:tabLst>
                <a:tab pos="354965" algn="l"/>
              </a:tabLst>
            </a:pPr>
            <a:r>
              <a:rPr lang="en-US" sz="2000" dirty="0"/>
              <a:t>If we can identify "bad" branches early, we can skip exploring them</a:t>
            </a:r>
          </a:p>
          <a:p>
            <a:pPr marL="812165" lvl="1" indent="-342265">
              <a:spcBef>
                <a:spcPts val="535"/>
              </a:spcBef>
              <a:buFont typeface="Arial"/>
              <a:buChar char="•"/>
              <a:tabLst>
                <a:tab pos="354965" algn="l"/>
              </a:tabLst>
            </a:pPr>
            <a:r>
              <a:rPr sz="2000" dirty="0"/>
              <a:t>Goal: want the same minimax value, but faster</a:t>
            </a:r>
          </a:p>
        </p:txBody>
      </p:sp>
      <p:sp>
        <p:nvSpPr>
          <p:cNvPr id="2" name="TextBox 1">
            <a:extLst>
              <a:ext uri="{FF2B5EF4-FFF2-40B4-BE49-F238E27FC236}">
                <a16:creationId xmlns:a16="http://schemas.microsoft.com/office/drawing/2014/main" id="{E69886BD-CA3B-0AE0-7A44-68435ABFA732}"/>
              </a:ext>
            </a:extLst>
          </p:cNvPr>
          <p:cNvSpPr txBox="1"/>
          <p:nvPr/>
        </p:nvSpPr>
        <p:spPr>
          <a:xfrm>
            <a:off x="376097" y="1544402"/>
            <a:ext cx="2382515" cy="369332"/>
          </a:xfrm>
          <a:prstGeom prst="rect">
            <a:avLst/>
          </a:prstGeom>
          <a:noFill/>
          <a:ln>
            <a:noFill/>
          </a:ln>
        </p:spPr>
        <p:txBody>
          <a:bodyPr wrap="square">
            <a:spAutoFit/>
          </a:bodyPr>
          <a:lstStyle/>
          <a:p>
            <a:pPr marL="0" indent="0" algn="ctr">
              <a:buNone/>
            </a:pPr>
            <a:r>
              <a:rPr lang="en-US" b="1" dirty="0"/>
              <a:t>Minimax Complexity</a:t>
            </a:r>
          </a:p>
        </p:txBody>
      </p:sp>
      <p:sp>
        <p:nvSpPr>
          <p:cNvPr id="3" name="TextBox 2">
            <a:extLst>
              <a:ext uri="{FF2B5EF4-FFF2-40B4-BE49-F238E27FC236}">
                <a16:creationId xmlns:a16="http://schemas.microsoft.com/office/drawing/2014/main" id="{F3B9D1C1-3219-7759-3B78-86547A008B38}"/>
              </a:ext>
            </a:extLst>
          </p:cNvPr>
          <p:cNvSpPr txBox="1"/>
          <p:nvPr/>
        </p:nvSpPr>
        <p:spPr>
          <a:xfrm>
            <a:off x="666935" y="2032482"/>
            <a:ext cx="775421" cy="369332"/>
          </a:xfrm>
          <a:prstGeom prst="rect">
            <a:avLst/>
          </a:prstGeom>
          <a:noFill/>
          <a:ln>
            <a:noFill/>
          </a:ln>
        </p:spPr>
        <p:txBody>
          <a:bodyPr wrap="square">
            <a:spAutoFit/>
          </a:bodyPr>
          <a:lstStyle/>
          <a:p>
            <a:pPr marL="0" indent="0">
              <a:buNone/>
            </a:pPr>
            <a:r>
              <a:rPr lang="en-US" b="1" dirty="0"/>
              <a:t>Time:</a:t>
            </a:r>
            <a:endParaRPr lang="en-US" dirty="0"/>
          </a:p>
        </p:txBody>
      </p:sp>
      <p:sp>
        <p:nvSpPr>
          <p:cNvPr id="5" name="TextBox 4">
            <a:extLst>
              <a:ext uri="{FF2B5EF4-FFF2-40B4-BE49-F238E27FC236}">
                <a16:creationId xmlns:a16="http://schemas.microsoft.com/office/drawing/2014/main" id="{81AB06F2-7BAE-15DE-9441-7B5AA208BDFE}"/>
              </a:ext>
            </a:extLst>
          </p:cNvPr>
          <p:cNvSpPr txBox="1"/>
          <p:nvPr/>
        </p:nvSpPr>
        <p:spPr>
          <a:xfrm>
            <a:off x="666936" y="2639311"/>
            <a:ext cx="833610" cy="369332"/>
          </a:xfrm>
          <a:prstGeom prst="rect">
            <a:avLst/>
          </a:prstGeom>
          <a:noFill/>
          <a:ln>
            <a:noFill/>
          </a:ln>
        </p:spPr>
        <p:txBody>
          <a:bodyPr wrap="square">
            <a:spAutoFit/>
          </a:bodyPr>
          <a:lstStyle/>
          <a:p>
            <a:pPr marL="0" indent="0">
              <a:buNone/>
            </a:pPr>
            <a:r>
              <a:rPr lang="en-US" b="1" dirty="0"/>
              <a:t>Space:</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8AD1D3-2AE2-C2DE-D3E2-25ADA90CC8BB}"/>
                  </a:ext>
                </a:extLst>
              </p:cNvPr>
              <p:cNvSpPr txBox="1"/>
              <p:nvPr/>
            </p:nvSpPr>
            <p:spPr>
              <a:xfrm>
                <a:off x="1567355" y="2032482"/>
                <a:ext cx="889153" cy="369332"/>
              </a:xfrm>
              <a:prstGeom prst="rect">
                <a:avLst/>
              </a:prstGeom>
              <a:noFill/>
              <a:ln>
                <a:noFill/>
              </a:ln>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𝑚</m:t>
                              </m:r>
                            </m:sup>
                          </m:sSup>
                        </m:e>
                      </m:d>
                    </m:oMath>
                  </m:oMathPara>
                </a14:m>
                <a:endParaRPr lang="en-US" dirty="0"/>
              </a:p>
            </p:txBody>
          </p:sp>
        </mc:Choice>
        <mc:Fallback xmlns="">
          <p:sp>
            <p:nvSpPr>
              <p:cNvPr id="8" name="TextBox 7">
                <a:extLst>
                  <a:ext uri="{FF2B5EF4-FFF2-40B4-BE49-F238E27FC236}">
                    <a16:creationId xmlns:a16="http://schemas.microsoft.com/office/drawing/2014/main" id="{A58AD1D3-2AE2-C2DE-D3E2-25ADA90CC8BB}"/>
                  </a:ext>
                </a:extLst>
              </p:cNvPr>
              <p:cNvSpPr txBox="1">
                <a:spLocks noRot="1" noChangeAspect="1" noMove="1" noResize="1" noEditPoints="1" noAdjustHandles="1" noChangeArrowheads="1" noChangeShapeType="1" noTextEdit="1"/>
              </p:cNvSpPr>
              <p:nvPr/>
            </p:nvSpPr>
            <p:spPr>
              <a:xfrm>
                <a:off x="1567355" y="2032482"/>
                <a:ext cx="889153" cy="369332"/>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E9BF32-7381-0872-D611-9C5438E47C4D}"/>
                  </a:ext>
                </a:extLst>
              </p:cNvPr>
              <p:cNvSpPr txBox="1"/>
              <p:nvPr/>
            </p:nvSpPr>
            <p:spPr>
              <a:xfrm>
                <a:off x="1621234" y="2639311"/>
                <a:ext cx="889153" cy="369332"/>
              </a:xfrm>
              <a:prstGeom prst="rect">
                <a:avLst/>
              </a:prstGeom>
              <a:noFill/>
              <a:ln>
                <a:noFill/>
              </a:ln>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𝑏𝑚</m:t>
                          </m:r>
                        </m:e>
                      </m:d>
                    </m:oMath>
                  </m:oMathPara>
                </a14:m>
                <a:endParaRPr lang="en-US" dirty="0"/>
              </a:p>
            </p:txBody>
          </p:sp>
        </mc:Choice>
        <mc:Fallback xmlns="">
          <p:sp>
            <p:nvSpPr>
              <p:cNvPr id="9" name="TextBox 8">
                <a:extLst>
                  <a:ext uri="{FF2B5EF4-FFF2-40B4-BE49-F238E27FC236}">
                    <a16:creationId xmlns:a16="http://schemas.microsoft.com/office/drawing/2014/main" id="{F1E9BF32-7381-0872-D611-9C5438E47C4D}"/>
                  </a:ext>
                </a:extLst>
              </p:cNvPr>
              <p:cNvSpPr txBox="1">
                <a:spLocks noRot="1" noChangeAspect="1" noMove="1" noResize="1" noEditPoints="1" noAdjustHandles="1" noChangeArrowheads="1" noChangeShapeType="1" noTextEdit="1"/>
              </p:cNvSpPr>
              <p:nvPr/>
            </p:nvSpPr>
            <p:spPr>
              <a:xfrm>
                <a:off x="1621234" y="2639311"/>
                <a:ext cx="889153" cy="369332"/>
              </a:xfrm>
              <a:prstGeom prst="rect">
                <a:avLst/>
              </a:prstGeom>
              <a:blipFill>
                <a:blip r:embed="rId3"/>
                <a:stretch>
                  <a:fillRect/>
                </a:stretch>
              </a:blipFill>
              <a:ln>
                <a:no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066AB4B4-3122-0B14-083A-D37C27E11DCB}"/>
              </a:ext>
            </a:extLst>
          </p:cNvPr>
          <p:cNvSpPr txBox="1"/>
          <p:nvPr/>
        </p:nvSpPr>
        <p:spPr>
          <a:xfrm>
            <a:off x="1418894" y="2971512"/>
            <a:ext cx="1417166" cy="369332"/>
          </a:xfrm>
          <a:prstGeom prst="rect">
            <a:avLst/>
          </a:prstGeom>
          <a:noFill/>
          <a:ln>
            <a:noFill/>
          </a:ln>
        </p:spPr>
        <p:txBody>
          <a:bodyPr wrap="square">
            <a:spAutoFit/>
          </a:bodyPr>
          <a:lstStyle/>
          <a:p>
            <a:pPr marL="0" indent="0">
              <a:buNone/>
            </a:pPr>
            <a:r>
              <a:rPr lang="en-US" dirty="0"/>
              <a:t>(depth-first)</a:t>
            </a:r>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4CC6CCC-1C90-6FB4-9696-D8F2E559731C}"/>
                  </a:ext>
                </a:extLst>
              </p:cNvPr>
              <p:cNvGraphicFramePr>
                <a:graphicFrameLocks noGrp="1"/>
              </p:cNvGraphicFramePr>
              <p:nvPr>
                <p:extLst>
                  <p:ext uri="{D42A27DB-BD31-4B8C-83A1-F6EECF244321}">
                    <p14:modId xmlns:p14="http://schemas.microsoft.com/office/powerpoint/2010/main" val="1623786406"/>
                  </p:ext>
                </p:extLst>
              </p:nvPr>
            </p:nvGraphicFramePr>
            <p:xfrm>
              <a:off x="6547955" y="1457474"/>
              <a:ext cx="5077156" cy="1752600"/>
            </p:xfrm>
            <a:graphic>
              <a:graphicData uri="http://schemas.openxmlformats.org/drawingml/2006/table">
                <a:tbl>
                  <a:tblPr firstRow="1" bandRow="1">
                    <a:tableStyleId>{073A0DAA-6AF3-43AB-8588-CEC1D06C72B9}</a:tableStyleId>
                  </a:tblPr>
                  <a:tblGrid>
                    <a:gridCol w="1114756">
                      <a:extLst>
                        <a:ext uri="{9D8B030D-6E8A-4147-A177-3AD203B41FA5}">
                          <a16:colId xmlns:a16="http://schemas.microsoft.com/office/drawing/2014/main" val="3167488786"/>
                        </a:ext>
                      </a:extLst>
                    </a:gridCol>
                    <a:gridCol w="1169773">
                      <a:extLst>
                        <a:ext uri="{9D8B030D-6E8A-4147-A177-3AD203B41FA5}">
                          <a16:colId xmlns:a16="http://schemas.microsoft.com/office/drawing/2014/main" val="3398136931"/>
                        </a:ext>
                      </a:extLst>
                    </a:gridCol>
                    <a:gridCol w="1573427">
                      <a:extLst>
                        <a:ext uri="{9D8B030D-6E8A-4147-A177-3AD203B41FA5}">
                          <a16:colId xmlns:a16="http://schemas.microsoft.com/office/drawing/2014/main" val="3487966489"/>
                        </a:ext>
                      </a:extLst>
                    </a:gridCol>
                    <a:gridCol w="1219200">
                      <a:extLst>
                        <a:ext uri="{9D8B030D-6E8A-4147-A177-3AD203B41FA5}">
                          <a16:colId xmlns:a16="http://schemas.microsoft.com/office/drawing/2014/main" val="2521018557"/>
                        </a:ext>
                      </a:extLst>
                    </a:gridCol>
                  </a:tblGrid>
                  <a:tr h="370840">
                    <a:tc>
                      <a:txBody>
                        <a:bodyPr/>
                        <a:lstStyle/>
                        <a:p>
                          <a:pPr algn="ctr">
                            <a:buNone/>
                          </a:pPr>
                          <a:r>
                            <a:rPr lang="en-US" dirty="0"/>
                            <a:t>Game</a:t>
                          </a:r>
                        </a:p>
                      </a:txBody>
                      <a:tcPr anchor="ctr"/>
                    </a:tc>
                    <a:tc>
                      <a:txBody>
                        <a:bodyPr/>
                        <a:lstStyle/>
                        <a:p>
                          <a:pPr algn="ctr">
                            <a:buNone/>
                          </a:pPr>
                          <a:r>
                            <a:rPr lang="en-US"/>
                            <a:t>Branching Factor</a:t>
                          </a:r>
                        </a:p>
                      </a:txBody>
                      <a:tcPr anchor="ctr"/>
                    </a:tc>
                    <a:tc>
                      <a:txBody>
                        <a:bodyPr/>
                        <a:lstStyle/>
                        <a:p>
                          <a:pPr algn="ctr">
                            <a:buNone/>
                          </a:pPr>
                          <a:r>
                            <a:rPr lang="en-US" dirty="0"/>
                            <a:t>Average Game Length</a:t>
                          </a:r>
                        </a:p>
                      </a:txBody>
                      <a:tcPr anchor="ctr"/>
                    </a:tc>
                    <a:tc>
                      <a:txBody>
                        <a:bodyPr/>
                        <a:lstStyle/>
                        <a:p>
                          <a:pPr algn="ctr">
                            <a:buNone/>
                          </a:pPr>
                          <a:r>
                            <a:rPr lang="en-US" dirty="0"/>
                            <a:t>Total Positions</a:t>
                          </a:r>
                        </a:p>
                      </a:txBody>
                      <a:tcPr anchor="ctr"/>
                    </a:tc>
                    <a:extLst>
                      <a:ext uri="{0D108BD9-81ED-4DB2-BD59-A6C34878D82A}">
                        <a16:rowId xmlns:a16="http://schemas.microsoft.com/office/drawing/2014/main" val="3383910222"/>
                      </a:ext>
                    </a:extLst>
                  </a:tr>
                  <a:tr h="370840">
                    <a:tc>
                      <a:txBody>
                        <a:bodyPr/>
                        <a:lstStyle/>
                        <a:p>
                          <a:pPr algn="ctr">
                            <a:buNone/>
                          </a:pPr>
                          <a:r>
                            <a:rPr lang="en-US"/>
                            <a:t>Chess</a:t>
                          </a:r>
                        </a:p>
                      </a:txBody>
                      <a:tcPr anchor="ctr"/>
                    </a:tc>
                    <a:tc>
                      <a:txBody>
                        <a:bodyPr/>
                        <a:lstStyle/>
                        <a:p>
                          <a:pPr algn="ctr">
                            <a:buNone/>
                          </a:pPr>
                          <a:r>
                            <a:rPr lang="en-US" dirty="0"/>
                            <a:t>≈ 35</a:t>
                          </a:r>
                        </a:p>
                      </a:txBody>
                      <a:tcPr anchor="ctr"/>
                    </a:tc>
                    <a:tc>
                      <a:txBody>
                        <a:bodyPr/>
                        <a:lstStyle/>
                        <a:p>
                          <a:pPr algn="ctr">
                            <a:buNone/>
                          </a:pPr>
                          <a:r>
                            <a:rPr lang="en-US"/>
                            <a:t>≈ 40 moves</a:t>
                          </a:r>
                        </a:p>
                      </a:txBody>
                      <a:tcPr anchor="ctr"/>
                    </a:tc>
                    <a:tc>
                      <a:txBody>
                        <a:bodyPr/>
                        <a:lstStyle/>
                        <a:p>
                          <a:pPr algn="ctr">
                            <a:buNone/>
                          </a:pPr>
                          <a:r>
                            <a:rPr lang="en-US" dirty="0"/>
                            <a:t>≈ </a:t>
                          </a:r>
                          <a14:m>
                            <m:oMath xmlns:m="http://schemas.openxmlformats.org/officeDocument/2006/math">
                              <m:sSup>
                                <m:sSupPr>
                                  <m:ctrlPr>
                                    <a:rPr lang="en-US" b="0" i="1" dirty="0" smtClean="0">
                                      <a:latin typeface="Cambria Math" panose="02040503050406030204" pitchFamily="18" charset="0"/>
                                    </a:rPr>
                                  </m:ctrlPr>
                                </m:sSupPr>
                                <m:e>
                                  <m:r>
                                    <a:rPr lang="en-US" dirty="0" smtClean="0">
                                      <a:latin typeface="Cambria Math" panose="02040503050406030204" pitchFamily="18" charset="0"/>
                                    </a:rPr>
                                    <m:t>10</m:t>
                                  </m:r>
                                </m:e>
                                <m:sup>
                                  <m:r>
                                    <a:rPr lang="en-US" b="0" dirty="0" smtClean="0">
                                      <a:latin typeface="Cambria Math" panose="02040503050406030204" pitchFamily="18" charset="0"/>
                                    </a:rPr>
                                    <m:t>50</m:t>
                                  </m:r>
                                </m:sup>
                              </m:sSup>
                            </m:oMath>
                          </a14:m>
                          <a:endParaRPr lang="en-US" dirty="0"/>
                        </a:p>
                      </a:txBody>
                      <a:tcPr anchor="ctr"/>
                    </a:tc>
                    <a:extLst>
                      <a:ext uri="{0D108BD9-81ED-4DB2-BD59-A6C34878D82A}">
                        <a16:rowId xmlns:a16="http://schemas.microsoft.com/office/drawing/2014/main" val="3327354765"/>
                      </a:ext>
                    </a:extLst>
                  </a:tr>
                  <a:tr h="370840">
                    <a:tc>
                      <a:txBody>
                        <a:bodyPr/>
                        <a:lstStyle/>
                        <a:p>
                          <a:pPr algn="ctr">
                            <a:buNone/>
                          </a:pPr>
                          <a:r>
                            <a:rPr lang="en-US" dirty="0"/>
                            <a:t>Go</a:t>
                          </a:r>
                        </a:p>
                      </a:txBody>
                      <a:tcPr anchor="ctr"/>
                    </a:tc>
                    <a:tc>
                      <a:txBody>
                        <a:bodyPr/>
                        <a:lstStyle/>
                        <a:p>
                          <a:pPr algn="ctr">
                            <a:buNone/>
                          </a:pPr>
                          <a:r>
                            <a:rPr lang="en-US"/>
                            <a:t>≈ 250</a:t>
                          </a:r>
                        </a:p>
                      </a:txBody>
                      <a:tcPr anchor="ctr"/>
                    </a:tc>
                    <a:tc>
                      <a:txBody>
                        <a:bodyPr/>
                        <a:lstStyle/>
                        <a:p>
                          <a:pPr algn="ctr">
                            <a:buNone/>
                          </a:pPr>
                          <a:r>
                            <a:rPr lang="en-US"/>
                            <a:t>≈ 150 moves</a:t>
                          </a:r>
                        </a:p>
                      </a:txBody>
                      <a:tcPr anchor="ctr"/>
                    </a:tc>
                    <a:tc>
                      <a:txBody>
                        <a:bodyPr/>
                        <a:lstStyle/>
                        <a:p>
                          <a:pPr algn="ctr">
                            <a:buNone/>
                          </a:pPr>
                          <a:r>
                            <a:rPr lang="en-US" dirty="0"/>
                            <a:t>≈ </a:t>
                          </a:r>
                          <a14:m>
                            <m:oMath xmlns:m="http://schemas.openxmlformats.org/officeDocument/2006/math">
                              <m:sSup>
                                <m:sSupPr>
                                  <m:ctrlPr>
                                    <a:rPr lang="en-US" b="0" i="1" dirty="0" smtClean="0">
                                      <a:latin typeface="Cambria Math" panose="02040503050406030204" pitchFamily="18" charset="0"/>
                                    </a:rPr>
                                  </m:ctrlPr>
                                </m:sSupPr>
                                <m:e>
                                  <m:r>
                                    <a:rPr lang="en-US" dirty="0" smtClean="0">
                                      <a:latin typeface="Cambria Math" panose="02040503050406030204" pitchFamily="18" charset="0"/>
                                    </a:rPr>
                                    <m:t>10</m:t>
                                  </m:r>
                                </m:e>
                                <m:sup>
                                  <m:r>
                                    <a:rPr lang="en-US" b="0" dirty="0" smtClean="0">
                                      <a:latin typeface="Cambria Math" panose="02040503050406030204" pitchFamily="18" charset="0"/>
                                    </a:rPr>
                                    <m:t>170</m:t>
                                  </m:r>
                                </m:sup>
                              </m:sSup>
                            </m:oMath>
                          </a14:m>
                          <a:endParaRPr lang="en-US" dirty="0"/>
                        </a:p>
                      </a:txBody>
                      <a:tcPr anchor="ctr"/>
                    </a:tc>
                    <a:extLst>
                      <a:ext uri="{0D108BD9-81ED-4DB2-BD59-A6C34878D82A}">
                        <a16:rowId xmlns:a16="http://schemas.microsoft.com/office/drawing/2014/main" val="2670758045"/>
                      </a:ext>
                    </a:extLst>
                  </a:tr>
                  <a:tr h="370840">
                    <a:tc>
                      <a:txBody>
                        <a:bodyPr/>
                        <a:lstStyle/>
                        <a:p>
                          <a:pPr algn="ctr">
                            <a:buNone/>
                          </a:pPr>
                          <a:r>
                            <a:rPr lang="en-US" dirty="0"/>
                            <a:t>Checkers</a:t>
                          </a:r>
                        </a:p>
                      </a:txBody>
                      <a:tcPr anchor="ctr"/>
                    </a:tc>
                    <a:tc>
                      <a:txBody>
                        <a:bodyPr/>
                        <a:lstStyle/>
                        <a:p>
                          <a:pPr algn="ctr">
                            <a:buNone/>
                          </a:pPr>
                          <a:r>
                            <a:rPr lang="en-US" dirty="0"/>
                            <a:t>≈ 10</a:t>
                          </a:r>
                        </a:p>
                      </a:txBody>
                      <a:tcPr anchor="ctr"/>
                    </a:tc>
                    <a:tc>
                      <a:txBody>
                        <a:bodyPr/>
                        <a:lstStyle/>
                        <a:p>
                          <a:pPr algn="ctr">
                            <a:buNone/>
                          </a:pPr>
                          <a:r>
                            <a:rPr lang="en-US" dirty="0"/>
                            <a:t>≈ 70 moves</a:t>
                          </a:r>
                        </a:p>
                      </a:txBody>
                      <a:tcPr anchor="ctr"/>
                    </a:tc>
                    <a:tc>
                      <a:txBody>
                        <a:bodyPr/>
                        <a:lstStyle/>
                        <a:p>
                          <a:pPr algn="ctr">
                            <a:buNone/>
                          </a:pPr>
                          <a:r>
                            <a:rPr lang="en-US" dirty="0"/>
                            <a:t>≈ </a:t>
                          </a:r>
                          <a14:m>
                            <m:oMath xmlns:m="http://schemas.openxmlformats.org/officeDocument/2006/math">
                              <m:sSup>
                                <m:sSupPr>
                                  <m:ctrlPr>
                                    <a:rPr lang="en-US" b="0" i="1" dirty="0" smtClean="0">
                                      <a:latin typeface="Cambria Math" panose="02040503050406030204" pitchFamily="18" charset="0"/>
                                    </a:rPr>
                                  </m:ctrlPr>
                                </m:sSupPr>
                                <m:e>
                                  <m:r>
                                    <a:rPr lang="en-US" dirty="0" smtClean="0">
                                      <a:latin typeface="Cambria Math" panose="02040503050406030204" pitchFamily="18" charset="0"/>
                                    </a:rPr>
                                    <m:t>10</m:t>
                                  </m:r>
                                </m:e>
                                <m:sup>
                                  <m:r>
                                    <a:rPr lang="en-US" b="0" dirty="0" smtClean="0">
                                      <a:latin typeface="Cambria Math" panose="02040503050406030204" pitchFamily="18" charset="0"/>
                                    </a:rPr>
                                    <m:t>20</m:t>
                                  </m:r>
                                </m:sup>
                              </m:sSup>
                            </m:oMath>
                          </a14:m>
                          <a:endParaRPr lang="en-US" dirty="0"/>
                        </a:p>
                      </a:txBody>
                      <a:tcPr anchor="ctr"/>
                    </a:tc>
                    <a:extLst>
                      <a:ext uri="{0D108BD9-81ED-4DB2-BD59-A6C34878D82A}">
                        <a16:rowId xmlns:a16="http://schemas.microsoft.com/office/drawing/2014/main" val="2827704292"/>
                      </a:ext>
                    </a:extLst>
                  </a:tr>
                </a:tbl>
              </a:graphicData>
            </a:graphic>
          </p:graphicFrame>
        </mc:Choice>
        <mc:Fallback xmlns="">
          <p:graphicFrame>
            <p:nvGraphicFramePr>
              <p:cNvPr id="13" name="Table 12">
                <a:extLst>
                  <a:ext uri="{FF2B5EF4-FFF2-40B4-BE49-F238E27FC236}">
                    <a16:creationId xmlns:a16="http://schemas.microsoft.com/office/drawing/2014/main" id="{44CC6CCC-1C90-6FB4-9696-D8F2E559731C}"/>
                  </a:ext>
                </a:extLst>
              </p:cNvPr>
              <p:cNvGraphicFramePr>
                <a:graphicFrameLocks noGrp="1"/>
              </p:cNvGraphicFramePr>
              <p:nvPr>
                <p:extLst>
                  <p:ext uri="{D42A27DB-BD31-4B8C-83A1-F6EECF244321}">
                    <p14:modId xmlns:p14="http://schemas.microsoft.com/office/powerpoint/2010/main" val="1623786406"/>
                  </p:ext>
                </p:extLst>
              </p:nvPr>
            </p:nvGraphicFramePr>
            <p:xfrm>
              <a:off x="6547955" y="1457474"/>
              <a:ext cx="5077156" cy="1759904"/>
            </p:xfrm>
            <a:graphic>
              <a:graphicData uri="http://schemas.openxmlformats.org/drawingml/2006/table">
                <a:tbl>
                  <a:tblPr firstRow="1" bandRow="1">
                    <a:tableStyleId>{073A0DAA-6AF3-43AB-8588-CEC1D06C72B9}</a:tableStyleId>
                  </a:tblPr>
                  <a:tblGrid>
                    <a:gridCol w="1114756">
                      <a:extLst>
                        <a:ext uri="{9D8B030D-6E8A-4147-A177-3AD203B41FA5}">
                          <a16:colId xmlns:a16="http://schemas.microsoft.com/office/drawing/2014/main" val="3167488786"/>
                        </a:ext>
                      </a:extLst>
                    </a:gridCol>
                    <a:gridCol w="1169773">
                      <a:extLst>
                        <a:ext uri="{9D8B030D-6E8A-4147-A177-3AD203B41FA5}">
                          <a16:colId xmlns:a16="http://schemas.microsoft.com/office/drawing/2014/main" val="3398136931"/>
                        </a:ext>
                      </a:extLst>
                    </a:gridCol>
                    <a:gridCol w="1573427">
                      <a:extLst>
                        <a:ext uri="{9D8B030D-6E8A-4147-A177-3AD203B41FA5}">
                          <a16:colId xmlns:a16="http://schemas.microsoft.com/office/drawing/2014/main" val="3487966489"/>
                        </a:ext>
                      </a:extLst>
                    </a:gridCol>
                    <a:gridCol w="1219200">
                      <a:extLst>
                        <a:ext uri="{9D8B030D-6E8A-4147-A177-3AD203B41FA5}">
                          <a16:colId xmlns:a16="http://schemas.microsoft.com/office/drawing/2014/main" val="2521018557"/>
                        </a:ext>
                      </a:extLst>
                    </a:gridCol>
                  </a:tblGrid>
                  <a:tr h="640080">
                    <a:tc>
                      <a:txBody>
                        <a:bodyPr/>
                        <a:lstStyle/>
                        <a:p>
                          <a:pPr algn="ctr">
                            <a:buNone/>
                          </a:pPr>
                          <a:r>
                            <a:rPr lang="en-US" dirty="0"/>
                            <a:t>Game</a:t>
                          </a:r>
                        </a:p>
                      </a:txBody>
                      <a:tcPr anchor="ctr"/>
                    </a:tc>
                    <a:tc>
                      <a:txBody>
                        <a:bodyPr/>
                        <a:lstStyle/>
                        <a:p>
                          <a:pPr algn="ctr">
                            <a:buNone/>
                          </a:pPr>
                          <a:r>
                            <a:rPr lang="en-US"/>
                            <a:t>Branching Factor</a:t>
                          </a:r>
                        </a:p>
                      </a:txBody>
                      <a:tcPr anchor="ctr"/>
                    </a:tc>
                    <a:tc>
                      <a:txBody>
                        <a:bodyPr/>
                        <a:lstStyle/>
                        <a:p>
                          <a:pPr algn="ctr">
                            <a:buNone/>
                          </a:pPr>
                          <a:r>
                            <a:rPr lang="en-US" dirty="0"/>
                            <a:t>Average Game Length</a:t>
                          </a:r>
                        </a:p>
                      </a:txBody>
                      <a:tcPr anchor="ctr"/>
                    </a:tc>
                    <a:tc>
                      <a:txBody>
                        <a:bodyPr/>
                        <a:lstStyle/>
                        <a:p>
                          <a:pPr algn="ctr">
                            <a:buNone/>
                          </a:pPr>
                          <a:r>
                            <a:rPr lang="en-US" dirty="0"/>
                            <a:t>Total Positions</a:t>
                          </a:r>
                        </a:p>
                      </a:txBody>
                      <a:tcPr anchor="ctr"/>
                    </a:tc>
                    <a:extLst>
                      <a:ext uri="{0D108BD9-81ED-4DB2-BD59-A6C34878D82A}">
                        <a16:rowId xmlns:a16="http://schemas.microsoft.com/office/drawing/2014/main" val="3383910222"/>
                      </a:ext>
                    </a:extLst>
                  </a:tr>
                  <a:tr h="375984">
                    <a:tc>
                      <a:txBody>
                        <a:bodyPr/>
                        <a:lstStyle/>
                        <a:p>
                          <a:pPr algn="ctr">
                            <a:buNone/>
                          </a:pPr>
                          <a:r>
                            <a:rPr lang="en-US"/>
                            <a:t>Chess</a:t>
                          </a:r>
                        </a:p>
                      </a:txBody>
                      <a:tcPr anchor="ctr"/>
                    </a:tc>
                    <a:tc>
                      <a:txBody>
                        <a:bodyPr/>
                        <a:lstStyle/>
                        <a:p>
                          <a:pPr algn="ctr">
                            <a:buNone/>
                          </a:pPr>
                          <a:r>
                            <a:rPr lang="en-US" dirty="0"/>
                            <a:t>≈ 35</a:t>
                          </a:r>
                        </a:p>
                      </a:txBody>
                      <a:tcPr anchor="ctr"/>
                    </a:tc>
                    <a:tc>
                      <a:txBody>
                        <a:bodyPr/>
                        <a:lstStyle/>
                        <a:p>
                          <a:pPr algn="ctr">
                            <a:buNone/>
                          </a:pPr>
                          <a:r>
                            <a:rPr lang="en-US"/>
                            <a:t>≈ 40 moves</a:t>
                          </a:r>
                        </a:p>
                      </a:txBody>
                      <a:tcPr anchor="ctr"/>
                    </a:tc>
                    <a:tc>
                      <a:txBody>
                        <a:bodyPr/>
                        <a:lstStyle/>
                        <a:p>
                          <a:endParaRPr lang="en-US"/>
                        </a:p>
                      </a:txBody>
                      <a:tcPr anchor="ctr">
                        <a:blipFill>
                          <a:blip r:embed="rId4"/>
                          <a:stretch>
                            <a:fillRect l="-317500" t="-177419" r="-2000" b="-222581"/>
                          </a:stretch>
                        </a:blipFill>
                      </a:tcPr>
                    </a:tc>
                    <a:extLst>
                      <a:ext uri="{0D108BD9-81ED-4DB2-BD59-A6C34878D82A}">
                        <a16:rowId xmlns:a16="http://schemas.microsoft.com/office/drawing/2014/main" val="3327354765"/>
                      </a:ext>
                    </a:extLst>
                  </a:tr>
                  <a:tr h="371920">
                    <a:tc>
                      <a:txBody>
                        <a:bodyPr/>
                        <a:lstStyle/>
                        <a:p>
                          <a:pPr algn="ctr">
                            <a:buNone/>
                          </a:pPr>
                          <a:r>
                            <a:rPr lang="en-US" dirty="0"/>
                            <a:t>Go</a:t>
                          </a:r>
                        </a:p>
                      </a:txBody>
                      <a:tcPr anchor="ctr"/>
                    </a:tc>
                    <a:tc>
                      <a:txBody>
                        <a:bodyPr/>
                        <a:lstStyle/>
                        <a:p>
                          <a:pPr algn="ctr">
                            <a:buNone/>
                          </a:pPr>
                          <a:r>
                            <a:rPr lang="en-US"/>
                            <a:t>≈ 250</a:t>
                          </a:r>
                        </a:p>
                      </a:txBody>
                      <a:tcPr anchor="ctr"/>
                    </a:tc>
                    <a:tc>
                      <a:txBody>
                        <a:bodyPr/>
                        <a:lstStyle/>
                        <a:p>
                          <a:pPr algn="ctr">
                            <a:buNone/>
                          </a:pPr>
                          <a:r>
                            <a:rPr lang="en-US"/>
                            <a:t>≈ 150 moves</a:t>
                          </a:r>
                        </a:p>
                      </a:txBody>
                      <a:tcPr anchor="ctr"/>
                    </a:tc>
                    <a:tc>
                      <a:txBody>
                        <a:bodyPr/>
                        <a:lstStyle/>
                        <a:p>
                          <a:endParaRPr lang="en-US"/>
                        </a:p>
                      </a:txBody>
                      <a:tcPr anchor="ctr">
                        <a:blipFill>
                          <a:blip r:embed="rId4"/>
                          <a:stretch>
                            <a:fillRect l="-317500" t="-281967" r="-2000" b="-126230"/>
                          </a:stretch>
                        </a:blipFill>
                      </a:tcPr>
                    </a:tc>
                    <a:extLst>
                      <a:ext uri="{0D108BD9-81ED-4DB2-BD59-A6C34878D82A}">
                        <a16:rowId xmlns:a16="http://schemas.microsoft.com/office/drawing/2014/main" val="2670758045"/>
                      </a:ext>
                    </a:extLst>
                  </a:tr>
                  <a:tr h="371920">
                    <a:tc>
                      <a:txBody>
                        <a:bodyPr/>
                        <a:lstStyle/>
                        <a:p>
                          <a:pPr algn="ctr">
                            <a:buNone/>
                          </a:pPr>
                          <a:r>
                            <a:rPr lang="en-US" dirty="0"/>
                            <a:t>Checkers</a:t>
                          </a:r>
                        </a:p>
                      </a:txBody>
                      <a:tcPr anchor="ctr"/>
                    </a:tc>
                    <a:tc>
                      <a:txBody>
                        <a:bodyPr/>
                        <a:lstStyle/>
                        <a:p>
                          <a:pPr algn="ctr">
                            <a:buNone/>
                          </a:pPr>
                          <a:r>
                            <a:rPr lang="en-US" dirty="0"/>
                            <a:t>≈ 10</a:t>
                          </a:r>
                        </a:p>
                      </a:txBody>
                      <a:tcPr anchor="ctr"/>
                    </a:tc>
                    <a:tc>
                      <a:txBody>
                        <a:bodyPr/>
                        <a:lstStyle/>
                        <a:p>
                          <a:pPr algn="ctr">
                            <a:buNone/>
                          </a:pPr>
                          <a:r>
                            <a:rPr lang="en-US" dirty="0"/>
                            <a:t>≈ 70 moves</a:t>
                          </a:r>
                        </a:p>
                      </a:txBody>
                      <a:tcPr anchor="ctr"/>
                    </a:tc>
                    <a:tc>
                      <a:txBody>
                        <a:bodyPr/>
                        <a:lstStyle/>
                        <a:p>
                          <a:endParaRPr lang="en-US"/>
                        </a:p>
                      </a:txBody>
                      <a:tcPr anchor="ctr">
                        <a:blipFill>
                          <a:blip r:embed="rId4"/>
                          <a:stretch>
                            <a:fillRect l="-317500" t="-381967" r="-2000" b="-26230"/>
                          </a:stretch>
                        </a:blipFill>
                      </a:tcPr>
                    </a:tc>
                    <a:extLst>
                      <a:ext uri="{0D108BD9-81ED-4DB2-BD59-A6C34878D82A}">
                        <a16:rowId xmlns:a16="http://schemas.microsoft.com/office/drawing/2014/main" val="2827704292"/>
                      </a:ext>
                    </a:extLst>
                  </a:tr>
                </a:tbl>
              </a:graphicData>
            </a:graphic>
          </p:graphicFrame>
        </mc:Fallback>
      </mc:AlternateContent>
      <p:sp>
        <p:nvSpPr>
          <p:cNvPr id="15" name="TextBox 14">
            <a:extLst>
              <a:ext uri="{FF2B5EF4-FFF2-40B4-BE49-F238E27FC236}">
                <a16:creationId xmlns:a16="http://schemas.microsoft.com/office/drawing/2014/main" id="{385F01C7-F4C2-0DE1-3FD3-F31922E95007}"/>
              </a:ext>
            </a:extLst>
          </p:cNvPr>
          <p:cNvSpPr txBox="1"/>
          <p:nvPr/>
        </p:nvSpPr>
        <p:spPr>
          <a:xfrm>
            <a:off x="3452118" y="1913734"/>
            <a:ext cx="2936134" cy="646331"/>
          </a:xfrm>
          <a:prstGeom prst="rect">
            <a:avLst/>
          </a:prstGeom>
          <a:noFill/>
          <a:ln>
            <a:noFill/>
          </a:ln>
        </p:spPr>
        <p:txBody>
          <a:bodyPr wrap="square">
            <a:spAutoFit/>
          </a:bodyPr>
          <a:lstStyle/>
          <a:p>
            <a:pPr>
              <a:buNone/>
            </a:pPr>
            <a:r>
              <a:rPr lang="en-US" dirty="0"/>
              <a:t>For complex games, this is computationally prohibitive:</a:t>
            </a:r>
            <a:endParaRPr lang="en-US" b="1" dirty="0"/>
          </a:p>
        </p:txBody>
      </p:sp>
      <mc:AlternateContent xmlns:mc="http://schemas.openxmlformats.org/markup-compatibility/2006" xmlns:a14="http://schemas.microsoft.com/office/drawing/2010/main">
        <mc:Choice Requires="a14">
          <p:sp>
            <p:nvSpPr>
              <p:cNvPr id="16" name="object 3">
                <a:extLst>
                  <a:ext uri="{FF2B5EF4-FFF2-40B4-BE49-F238E27FC236}">
                    <a16:creationId xmlns:a16="http://schemas.microsoft.com/office/drawing/2014/main" id="{6DD98E2C-779A-0FCA-B76A-92A3A443550B}"/>
                  </a:ext>
                </a:extLst>
              </p:cNvPr>
              <p:cNvSpPr txBox="1"/>
              <p:nvPr/>
            </p:nvSpPr>
            <p:spPr>
              <a:xfrm>
                <a:off x="4068100" y="5551103"/>
                <a:ext cx="7912234" cy="975780"/>
              </a:xfrm>
              <a:prstGeom prst="rect">
                <a:avLst/>
              </a:prstGeom>
            </p:spPr>
            <p:txBody>
              <a:bodyPr vert="horz" wrap="square" lIns="0" tIns="12700" rIns="0" bIns="0" rtlCol="0">
                <a:spAutoFit/>
              </a:bodyPr>
              <a:lstStyle/>
              <a:p>
                <a:r>
                  <a:rPr lang="en-US" sz="2000" b="1" i="1" dirty="0"/>
                  <a:t>Alpha-beta pruning</a:t>
                </a:r>
                <a:r>
                  <a:rPr lang="en-US" sz="2000" dirty="0"/>
                  <a:t> can reduce the effective branching factor significantly:</a:t>
                </a:r>
              </a:p>
              <a:p>
                <a:pPr lvl="1"/>
                <a:r>
                  <a:rPr lang="en-US" sz="2000" b="1" dirty="0"/>
                  <a:t>Best case:</a:t>
                </a:r>
                <a:r>
                  <a:rPr lang="en-US" sz="2000" dirty="0"/>
                  <a:t>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𝑚</m:t>
                            </m:r>
                            <m:r>
                              <a:rPr lang="en-US" sz="2000" i="1">
                                <a:latin typeface="Cambria Math" panose="02040503050406030204" pitchFamily="18" charset="0"/>
                              </a:rPr>
                              <m:t>/2</m:t>
                            </m:r>
                          </m:sup>
                        </m:sSup>
                      </m:e>
                    </m:d>
                  </m:oMath>
                </a14:m>
                <a:r>
                  <a:rPr lang="en-US" sz="2000" dirty="0"/>
                  <a:t>, a square root improvement.</a:t>
                </a:r>
              </a:p>
              <a:p>
                <a:pPr lvl="1"/>
                <a:r>
                  <a:rPr lang="en-US" sz="2000" b="1" dirty="0"/>
                  <a:t>Real example:</a:t>
                </a:r>
                <a:r>
                  <a:rPr lang="en-US" sz="2000" dirty="0"/>
                  <a:t> Deep Blue reduced branching from </a:t>
                </a:r>
                <a14:m>
                  <m:oMath xmlns:m="http://schemas.openxmlformats.org/officeDocument/2006/math">
                    <m:r>
                      <a:rPr lang="en-US" sz="2000" i="1" dirty="0" smtClean="0">
                        <a:latin typeface="Cambria Math" panose="02040503050406030204" pitchFamily="18" charset="0"/>
                      </a:rPr>
                      <m:t>35−40</m:t>
                    </m:r>
                  </m:oMath>
                </a14:m>
                <a:r>
                  <a:rPr lang="en-US" sz="2000" dirty="0"/>
                  <a:t> to </a:t>
                </a:r>
                <a14:m>
                  <m:oMath xmlns:m="http://schemas.openxmlformats.org/officeDocument/2006/math">
                    <m:r>
                      <a:rPr lang="en-US" sz="2000" i="1" dirty="0" smtClean="0">
                        <a:latin typeface="Cambria Math" panose="02040503050406030204" pitchFamily="18" charset="0"/>
                      </a:rPr>
                      <m:t>~6</m:t>
                    </m:r>
                  </m:oMath>
                </a14:m>
                <a:r>
                  <a:rPr lang="en-US" sz="2000" dirty="0"/>
                  <a:t>.</a:t>
                </a:r>
              </a:p>
            </p:txBody>
          </p:sp>
        </mc:Choice>
        <mc:Fallback xmlns="">
          <p:sp>
            <p:nvSpPr>
              <p:cNvPr id="16" name="object 3">
                <a:extLst>
                  <a:ext uri="{FF2B5EF4-FFF2-40B4-BE49-F238E27FC236}">
                    <a16:creationId xmlns:a16="http://schemas.microsoft.com/office/drawing/2014/main" id="{6DD98E2C-779A-0FCA-B76A-92A3A443550B}"/>
                  </a:ext>
                </a:extLst>
              </p:cNvPr>
              <p:cNvSpPr txBox="1">
                <a:spLocks noRot="1" noChangeAspect="1" noMove="1" noResize="1" noEditPoints="1" noAdjustHandles="1" noChangeArrowheads="1" noChangeShapeType="1" noTextEdit="1"/>
              </p:cNvSpPr>
              <p:nvPr/>
            </p:nvSpPr>
            <p:spPr>
              <a:xfrm>
                <a:off x="4068100" y="5551103"/>
                <a:ext cx="7912234" cy="975780"/>
              </a:xfrm>
              <a:prstGeom prst="rect">
                <a:avLst/>
              </a:prstGeom>
              <a:blipFill>
                <a:blip r:embed="rId5"/>
                <a:stretch>
                  <a:fillRect l="-1926" t="-6875" b="-15000"/>
                </a:stretch>
              </a:blipFill>
            </p:spPr>
            <p:txBody>
              <a:bodyPr/>
              <a:lstStyle/>
              <a:p>
                <a:r>
                  <a:rPr lang="en-US">
                    <a:noFill/>
                  </a:rPr>
                  <a:t> </a:t>
                </a:r>
              </a:p>
            </p:txBody>
          </p:sp>
        </mc:Fallback>
      </mc:AlternateContent>
    </p:spTree>
    <p:extLst>
      <p:ext uri="{BB962C8B-B14F-4D97-AF65-F5344CB8AC3E}">
        <p14:creationId xmlns:p14="http://schemas.microsoft.com/office/powerpoint/2010/main" val="414939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9F9FB-A701-9B7B-55A3-293C34CBEB60}"/>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EA85E56D-2901-842D-576C-B1966D8DCB2B}"/>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A Blast </a:t>
            </a:r>
            <a:r>
              <a:rPr lang="en-US" sz="3600" dirty="0"/>
              <a:t>From the Past: </a:t>
            </a:r>
            <a:r>
              <a:rPr lang="en-US" sz="3600" b="0" i="0" dirty="0">
                <a:latin typeface="+mj-lt"/>
              </a:rPr>
              <a:t>Binary Search Tree </a:t>
            </a:r>
            <a:endParaRPr lang="en-US" sz="3600" dirty="0"/>
          </a:p>
        </p:txBody>
      </p:sp>
      <mc:AlternateContent xmlns:mc="http://schemas.openxmlformats.org/markup-compatibility/2006" xmlns:a14="http://schemas.microsoft.com/office/drawing/2010/main">
        <mc:Choice Requires="a14">
          <p:sp>
            <p:nvSpPr>
              <p:cNvPr id="7" name="object 3">
                <a:extLst>
                  <a:ext uri="{FF2B5EF4-FFF2-40B4-BE49-F238E27FC236}">
                    <a16:creationId xmlns:a16="http://schemas.microsoft.com/office/drawing/2014/main" id="{237E43F0-F19C-7DCC-9F21-1C45431A7C7E}"/>
                  </a:ext>
                </a:extLst>
              </p:cNvPr>
              <p:cNvSpPr txBox="1"/>
              <p:nvPr/>
            </p:nvSpPr>
            <p:spPr>
              <a:xfrm>
                <a:off x="657305" y="782394"/>
                <a:ext cx="10967806" cy="645113"/>
              </a:xfrm>
              <a:prstGeom prst="rect">
                <a:avLst/>
              </a:prstGeom>
            </p:spPr>
            <p:txBody>
              <a:bodyPr vert="horz" wrap="square" lIns="0" tIns="12700" rIns="0" bIns="0" rtlCol="0">
                <a:spAutoFit/>
              </a:bodyPr>
              <a:lstStyle/>
              <a:p>
                <a:pPr marL="12700" marR="5080">
                  <a:lnSpc>
                    <a:spcPct val="117800"/>
                  </a:lnSpc>
                  <a:spcBef>
                    <a:spcPts val="100"/>
                  </a:spcBef>
                </a:pPr>
                <a:r>
                  <a:rPr lang="en-US" dirty="0"/>
                  <a:t>Give linear time algorithm to determine if a binary search tree maintains the symmetric ordering property (i.e., left subtree values </a:t>
                </a:r>
                <a14:m>
                  <m:oMath xmlns:m="http://schemas.openxmlformats.org/officeDocument/2006/math">
                    <m:r>
                      <a:rPr lang="en-US" i="1" dirty="0" smtClean="0">
                        <a:latin typeface="Cambria Math" panose="02040503050406030204" pitchFamily="18" charset="0"/>
                      </a:rPr>
                      <m:t>&lt;</m:t>
                    </m:r>
                  </m:oMath>
                </a14:m>
                <a:r>
                  <a:rPr lang="en-US" dirty="0"/>
                  <a:t> root </a:t>
                </a:r>
                <a14:m>
                  <m:oMath xmlns:m="http://schemas.openxmlformats.org/officeDocument/2006/math">
                    <m:r>
                      <a:rPr lang="en-US" i="1" dirty="0" smtClean="0">
                        <a:latin typeface="Cambria Math" panose="02040503050406030204" pitchFamily="18" charset="0"/>
                      </a:rPr>
                      <m:t>&lt;</m:t>
                    </m:r>
                  </m:oMath>
                </a14:m>
                <a:r>
                  <a:rPr lang="en-US" dirty="0"/>
                  <a:t> right subtree values).</a:t>
                </a:r>
                <a:endParaRPr sz="2400" dirty="0">
                  <a:latin typeface="Calibri"/>
                  <a:cs typeface="Calibri"/>
                </a:endParaRPr>
              </a:p>
            </p:txBody>
          </p:sp>
        </mc:Choice>
        <mc:Fallback xmlns="">
          <p:sp>
            <p:nvSpPr>
              <p:cNvPr id="7" name="object 3">
                <a:extLst>
                  <a:ext uri="{FF2B5EF4-FFF2-40B4-BE49-F238E27FC236}">
                    <a16:creationId xmlns:a16="http://schemas.microsoft.com/office/drawing/2014/main" id="{237E43F0-F19C-7DCC-9F21-1C45431A7C7E}"/>
                  </a:ext>
                </a:extLst>
              </p:cNvPr>
              <p:cNvSpPr txBox="1">
                <a:spLocks noRot="1" noChangeAspect="1" noMove="1" noResize="1" noEditPoints="1" noAdjustHandles="1" noChangeArrowheads="1" noChangeShapeType="1" noTextEdit="1"/>
              </p:cNvSpPr>
              <p:nvPr/>
            </p:nvSpPr>
            <p:spPr>
              <a:xfrm>
                <a:off x="657305" y="782394"/>
                <a:ext cx="10967806" cy="645113"/>
              </a:xfrm>
              <a:prstGeom prst="rect">
                <a:avLst/>
              </a:prstGeom>
              <a:blipFill>
                <a:blip r:embed="rId2"/>
                <a:stretch>
                  <a:fillRect l="-1223" t="-5660" b="-21698"/>
                </a:stretch>
              </a:blipFill>
            </p:spPr>
            <p:txBody>
              <a:bodyPr/>
              <a:lstStyle/>
              <a:p>
                <a:r>
                  <a:rPr lang="en-US">
                    <a:noFill/>
                  </a:rPr>
                  <a:t> </a:t>
                </a:r>
              </a:p>
            </p:txBody>
          </p:sp>
        </mc:Fallback>
      </mc:AlternateContent>
      <p:grpSp>
        <p:nvGrpSpPr>
          <p:cNvPr id="105" name="Group 104">
            <a:extLst>
              <a:ext uri="{FF2B5EF4-FFF2-40B4-BE49-F238E27FC236}">
                <a16:creationId xmlns:a16="http://schemas.microsoft.com/office/drawing/2014/main" id="{0DEF252A-BD29-ECBC-44DB-CE11476DC179}"/>
              </a:ext>
            </a:extLst>
          </p:cNvPr>
          <p:cNvGrpSpPr/>
          <p:nvPr/>
        </p:nvGrpSpPr>
        <p:grpSpPr>
          <a:xfrm>
            <a:off x="8468223" y="4212591"/>
            <a:ext cx="466419" cy="466419"/>
            <a:chOff x="1634577" y="2890021"/>
            <a:chExt cx="466419" cy="466419"/>
          </a:xfrm>
        </p:grpSpPr>
        <p:sp>
          <p:nvSpPr>
            <p:cNvPr id="106" name="Oval 105">
              <a:extLst>
                <a:ext uri="{FF2B5EF4-FFF2-40B4-BE49-F238E27FC236}">
                  <a16:creationId xmlns:a16="http://schemas.microsoft.com/office/drawing/2014/main" id="{79428DBF-1D8A-0583-3FD0-CE8B91B9B9CE}"/>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07" name="TextBox 106">
              <a:extLst>
                <a:ext uri="{FF2B5EF4-FFF2-40B4-BE49-F238E27FC236}">
                  <a16:creationId xmlns:a16="http://schemas.microsoft.com/office/drawing/2014/main" id="{09D469C6-F8CF-7D5A-7CC8-1C6CB2B65235}"/>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7</a:t>
              </a:r>
            </a:p>
          </p:txBody>
        </p:sp>
      </p:grpSp>
      <p:cxnSp>
        <p:nvCxnSpPr>
          <p:cNvPr id="108" name="Straight Connector 107">
            <a:extLst>
              <a:ext uri="{FF2B5EF4-FFF2-40B4-BE49-F238E27FC236}">
                <a16:creationId xmlns:a16="http://schemas.microsoft.com/office/drawing/2014/main" id="{4992FD2A-7711-CCC6-5945-4661FE4E57AC}"/>
              </a:ext>
            </a:extLst>
          </p:cNvPr>
          <p:cNvCxnSpPr>
            <a:cxnSpLocks/>
            <a:stCxn id="111" idx="3"/>
            <a:endCxn id="106" idx="0"/>
          </p:cNvCxnSpPr>
          <p:nvPr/>
        </p:nvCxnSpPr>
        <p:spPr>
          <a:xfrm flipH="1">
            <a:off x="8701433" y="3903855"/>
            <a:ext cx="301514" cy="308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9" name="Straight Connector 108">
            <a:extLst>
              <a:ext uri="{FF2B5EF4-FFF2-40B4-BE49-F238E27FC236}">
                <a16:creationId xmlns:a16="http://schemas.microsoft.com/office/drawing/2014/main" id="{10FF5FF7-A4A3-B7F0-DA84-9366284867CC}"/>
              </a:ext>
            </a:extLst>
          </p:cNvPr>
          <p:cNvCxnSpPr>
            <a:cxnSpLocks/>
            <a:stCxn id="106" idx="4"/>
            <a:endCxn id="117" idx="0"/>
          </p:cNvCxnSpPr>
          <p:nvPr/>
        </p:nvCxnSpPr>
        <p:spPr>
          <a:xfrm flipH="1">
            <a:off x="8163272" y="4679010"/>
            <a:ext cx="538161" cy="34200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110" name="Group 109">
            <a:extLst>
              <a:ext uri="{FF2B5EF4-FFF2-40B4-BE49-F238E27FC236}">
                <a16:creationId xmlns:a16="http://schemas.microsoft.com/office/drawing/2014/main" id="{F4AAACA0-77E0-2AA9-F77B-FBFD3963328D}"/>
              </a:ext>
            </a:extLst>
          </p:cNvPr>
          <p:cNvGrpSpPr/>
          <p:nvPr/>
        </p:nvGrpSpPr>
        <p:grpSpPr>
          <a:xfrm>
            <a:off x="8930149" y="3505741"/>
            <a:ext cx="470912" cy="466419"/>
            <a:chOff x="1630084" y="2890021"/>
            <a:chExt cx="470912" cy="466419"/>
          </a:xfrm>
        </p:grpSpPr>
        <p:sp>
          <p:nvSpPr>
            <p:cNvPr id="111" name="Oval 110">
              <a:extLst>
                <a:ext uri="{FF2B5EF4-FFF2-40B4-BE49-F238E27FC236}">
                  <a16:creationId xmlns:a16="http://schemas.microsoft.com/office/drawing/2014/main" id="{5973AFD8-F481-BD8F-0E68-A8AFAFA984A7}"/>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12" name="TextBox 111">
              <a:extLst>
                <a:ext uri="{FF2B5EF4-FFF2-40B4-BE49-F238E27FC236}">
                  <a16:creationId xmlns:a16="http://schemas.microsoft.com/office/drawing/2014/main" id="{BF6B3EBA-A7E9-BAFF-FC58-E12FD4BE0FF1}"/>
                </a:ext>
              </a:extLst>
            </p:cNvPr>
            <p:cNvSpPr txBox="1"/>
            <p:nvPr/>
          </p:nvSpPr>
          <p:spPr>
            <a:xfrm>
              <a:off x="1630084" y="2933712"/>
              <a:ext cx="466418" cy="400110"/>
            </a:xfrm>
            <a:prstGeom prst="rect">
              <a:avLst/>
            </a:prstGeom>
            <a:noFill/>
            <a:ln>
              <a:noFill/>
            </a:ln>
            <a:effectLst/>
          </p:spPr>
          <p:txBody>
            <a:bodyPr wrap="square" rtlCol="0" anchor="ctr" anchorCtr="1">
              <a:spAutoFit/>
            </a:bodyPr>
            <a:lstStyle/>
            <a:p>
              <a:r>
                <a:rPr lang="en-US" sz="2000" dirty="0"/>
                <a:t>12</a:t>
              </a:r>
            </a:p>
          </p:txBody>
        </p:sp>
      </p:grpSp>
      <p:grpSp>
        <p:nvGrpSpPr>
          <p:cNvPr id="113" name="Group 112">
            <a:extLst>
              <a:ext uri="{FF2B5EF4-FFF2-40B4-BE49-F238E27FC236}">
                <a16:creationId xmlns:a16="http://schemas.microsoft.com/office/drawing/2014/main" id="{4809C309-9E3F-29CF-E14C-89671D85F57B}"/>
              </a:ext>
            </a:extLst>
          </p:cNvPr>
          <p:cNvGrpSpPr/>
          <p:nvPr/>
        </p:nvGrpSpPr>
        <p:grpSpPr>
          <a:xfrm>
            <a:off x="9396884" y="4212591"/>
            <a:ext cx="466419" cy="466419"/>
            <a:chOff x="1634577" y="2890021"/>
            <a:chExt cx="466419" cy="466419"/>
          </a:xfrm>
        </p:grpSpPr>
        <p:sp>
          <p:nvSpPr>
            <p:cNvPr id="114" name="Oval 113">
              <a:extLst>
                <a:ext uri="{FF2B5EF4-FFF2-40B4-BE49-F238E27FC236}">
                  <a16:creationId xmlns:a16="http://schemas.microsoft.com/office/drawing/2014/main" id="{AA5E189F-FFBD-1186-D325-4419B0AA83AF}"/>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15" name="TextBox 114">
              <a:extLst>
                <a:ext uri="{FF2B5EF4-FFF2-40B4-BE49-F238E27FC236}">
                  <a16:creationId xmlns:a16="http://schemas.microsoft.com/office/drawing/2014/main" id="{8851F5E6-D7C1-000B-0E10-CC10BB56BAB4}"/>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16</a:t>
              </a:r>
            </a:p>
          </p:txBody>
        </p:sp>
      </p:grpSp>
      <p:grpSp>
        <p:nvGrpSpPr>
          <p:cNvPr id="116" name="Group 115">
            <a:extLst>
              <a:ext uri="{FF2B5EF4-FFF2-40B4-BE49-F238E27FC236}">
                <a16:creationId xmlns:a16="http://schemas.microsoft.com/office/drawing/2014/main" id="{2A0DB069-5FB2-31A9-DD5A-E9C20C2F7B38}"/>
              </a:ext>
            </a:extLst>
          </p:cNvPr>
          <p:cNvGrpSpPr/>
          <p:nvPr/>
        </p:nvGrpSpPr>
        <p:grpSpPr>
          <a:xfrm>
            <a:off x="7930062" y="5021011"/>
            <a:ext cx="466419" cy="466419"/>
            <a:chOff x="1634577" y="2890021"/>
            <a:chExt cx="466419" cy="466419"/>
          </a:xfrm>
        </p:grpSpPr>
        <p:sp>
          <p:nvSpPr>
            <p:cNvPr id="117" name="Oval 116">
              <a:extLst>
                <a:ext uri="{FF2B5EF4-FFF2-40B4-BE49-F238E27FC236}">
                  <a16:creationId xmlns:a16="http://schemas.microsoft.com/office/drawing/2014/main" id="{81775F7D-0F7B-D4FF-1840-00AE50F684A9}"/>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18" name="TextBox 117">
              <a:extLst>
                <a:ext uri="{FF2B5EF4-FFF2-40B4-BE49-F238E27FC236}">
                  <a16:creationId xmlns:a16="http://schemas.microsoft.com/office/drawing/2014/main" id="{B40F22E4-2C1B-32E7-87B4-4EF1DDDE6A3E}"/>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4</a:t>
              </a:r>
            </a:p>
          </p:txBody>
        </p:sp>
      </p:grpSp>
      <p:grpSp>
        <p:nvGrpSpPr>
          <p:cNvPr id="119" name="Group 118">
            <a:extLst>
              <a:ext uri="{FF2B5EF4-FFF2-40B4-BE49-F238E27FC236}">
                <a16:creationId xmlns:a16="http://schemas.microsoft.com/office/drawing/2014/main" id="{6445C4C9-46D1-B9D0-23F1-BF520F224170}"/>
              </a:ext>
            </a:extLst>
          </p:cNvPr>
          <p:cNvGrpSpPr/>
          <p:nvPr/>
        </p:nvGrpSpPr>
        <p:grpSpPr>
          <a:xfrm>
            <a:off x="8907830" y="5021011"/>
            <a:ext cx="466419" cy="466419"/>
            <a:chOff x="1634577" y="2890021"/>
            <a:chExt cx="466419" cy="466419"/>
          </a:xfrm>
        </p:grpSpPr>
        <p:sp>
          <p:nvSpPr>
            <p:cNvPr id="120" name="Oval 119">
              <a:extLst>
                <a:ext uri="{FF2B5EF4-FFF2-40B4-BE49-F238E27FC236}">
                  <a16:creationId xmlns:a16="http://schemas.microsoft.com/office/drawing/2014/main" id="{A5CC99A8-6EEA-A17C-6294-7F037D7B3F44}"/>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21" name="TextBox 120">
              <a:extLst>
                <a:ext uri="{FF2B5EF4-FFF2-40B4-BE49-F238E27FC236}">
                  <a16:creationId xmlns:a16="http://schemas.microsoft.com/office/drawing/2014/main" id="{8C226290-F27C-5616-8E82-22E9FEEAB572}"/>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9</a:t>
              </a:r>
            </a:p>
          </p:txBody>
        </p:sp>
      </p:grpSp>
      <p:grpSp>
        <p:nvGrpSpPr>
          <p:cNvPr id="122" name="Group 121">
            <a:extLst>
              <a:ext uri="{FF2B5EF4-FFF2-40B4-BE49-F238E27FC236}">
                <a16:creationId xmlns:a16="http://schemas.microsoft.com/office/drawing/2014/main" id="{320578F8-B5F9-168A-508E-D068F6093F02}"/>
              </a:ext>
            </a:extLst>
          </p:cNvPr>
          <p:cNvGrpSpPr/>
          <p:nvPr/>
        </p:nvGrpSpPr>
        <p:grpSpPr>
          <a:xfrm>
            <a:off x="9959269" y="5021011"/>
            <a:ext cx="466419" cy="466419"/>
            <a:chOff x="1634577" y="2890021"/>
            <a:chExt cx="466419" cy="466419"/>
          </a:xfrm>
        </p:grpSpPr>
        <p:sp>
          <p:nvSpPr>
            <p:cNvPr id="123" name="Oval 122">
              <a:extLst>
                <a:ext uri="{FF2B5EF4-FFF2-40B4-BE49-F238E27FC236}">
                  <a16:creationId xmlns:a16="http://schemas.microsoft.com/office/drawing/2014/main" id="{C1916396-FB99-2157-47AD-79D223363716}"/>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24" name="TextBox 123">
              <a:extLst>
                <a:ext uri="{FF2B5EF4-FFF2-40B4-BE49-F238E27FC236}">
                  <a16:creationId xmlns:a16="http://schemas.microsoft.com/office/drawing/2014/main" id="{FF1F8D7C-0740-DAC0-A297-558EF57D4CFD}"/>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18</a:t>
              </a:r>
            </a:p>
          </p:txBody>
        </p:sp>
      </p:grpSp>
      <p:grpSp>
        <p:nvGrpSpPr>
          <p:cNvPr id="125" name="Group 124">
            <a:extLst>
              <a:ext uri="{FF2B5EF4-FFF2-40B4-BE49-F238E27FC236}">
                <a16:creationId xmlns:a16="http://schemas.microsoft.com/office/drawing/2014/main" id="{718EAA6E-3B60-39CA-11F6-090A056356D2}"/>
              </a:ext>
            </a:extLst>
          </p:cNvPr>
          <p:cNvGrpSpPr/>
          <p:nvPr/>
        </p:nvGrpSpPr>
        <p:grpSpPr>
          <a:xfrm>
            <a:off x="7406246" y="5935194"/>
            <a:ext cx="466419" cy="466419"/>
            <a:chOff x="1634577" y="2890021"/>
            <a:chExt cx="466419" cy="466419"/>
          </a:xfrm>
        </p:grpSpPr>
        <p:sp>
          <p:nvSpPr>
            <p:cNvPr id="126" name="Oval 125">
              <a:extLst>
                <a:ext uri="{FF2B5EF4-FFF2-40B4-BE49-F238E27FC236}">
                  <a16:creationId xmlns:a16="http://schemas.microsoft.com/office/drawing/2014/main" id="{AC995C1B-9148-DC1D-CC03-808401AC615F}"/>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27" name="TextBox 126">
              <a:extLst>
                <a:ext uri="{FF2B5EF4-FFF2-40B4-BE49-F238E27FC236}">
                  <a16:creationId xmlns:a16="http://schemas.microsoft.com/office/drawing/2014/main" id="{6CA6571A-16D1-EBF8-C1FD-C5D67B206693}"/>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3</a:t>
              </a:r>
            </a:p>
          </p:txBody>
        </p:sp>
      </p:grpSp>
      <p:grpSp>
        <p:nvGrpSpPr>
          <p:cNvPr id="128" name="Group 127">
            <a:extLst>
              <a:ext uri="{FF2B5EF4-FFF2-40B4-BE49-F238E27FC236}">
                <a16:creationId xmlns:a16="http://schemas.microsoft.com/office/drawing/2014/main" id="{3E0F3949-53E1-DD30-8E3A-425E7ED57567}"/>
              </a:ext>
            </a:extLst>
          </p:cNvPr>
          <p:cNvGrpSpPr/>
          <p:nvPr/>
        </p:nvGrpSpPr>
        <p:grpSpPr>
          <a:xfrm>
            <a:off x="8012764" y="5935194"/>
            <a:ext cx="466419" cy="466419"/>
            <a:chOff x="1634577" y="2890021"/>
            <a:chExt cx="466419" cy="466419"/>
          </a:xfrm>
        </p:grpSpPr>
        <p:sp>
          <p:nvSpPr>
            <p:cNvPr id="129" name="Oval 128">
              <a:extLst>
                <a:ext uri="{FF2B5EF4-FFF2-40B4-BE49-F238E27FC236}">
                  <a16:creationId xmlns:a16="http://schemas.microsoft.com/office/drawing/2014/main" id="{4D58FF96-1C7E-ED6D-F69C-680ED8051203}"/>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30" name="TextBox 129">
              <a:extLst>
                <a:ext uri="{FF2B5EF4-FFF2-40B4-BE49-F238E27FC236}">
                  <a16:creationId xmlns:a16="http://schemas.microsoft.com/office/drawing/2014/main" id="{734D4C81-BDE9-D956-7B24-9E8746FF3C3B}"/>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5</a:t>
              </a:r>
            </a:p>
          </p:txBody>
        </p:sp>
      </p:grpSp>
      <p:grpSp>
        <p:nvGrpSpPr>
          <p:cNvPr id="131" name="Group 130">
            <a:extLst>
              <a:ext uri="{FF2B5EF4-FFF2-40B4-BE49-F238E27FC236}">
                <a16:creationId xmlns:a16="http://schemas.microsoft.com/office/drawing/2014/main" id="{5DBBE074-21DA-EE0D-0C37-3E99641DF83F}"/>
              </a:ext>
            </a:extLst>
          </p:cNvPr>
          <p:cNvGrpSpPr/>
          <p:nvPr/>
        </p:nvGrpSpPr>
        <p:grpSpPr>
          <a:xfrm>
            <a:off x="8685580" y="5935193"/>
            <a:ext cx="466419" cy="466419"/>
            <a:chOff x="1634577" y="2890021"/>
            <a:chExt cx="466419" cy="466419"/>
          </a:xfrm>
        </p:grpSpPr>
        <p:sp>
          <p:nvSpPr>
            <p:cNvPr id="132" name="Oval 131">
              <a:extLst>
                <a:ext uri="{FF2B5EF4-FFF2-40B4-BE49-F238E27FC236}">
                  <a16:creationId xmlns:a16="http://schemas.microsoft.com/office/drawing/2014/main" id="{DDC9C69C-238A-C939-9F80-1657F983C316}"/>
                </a:ext>
              </a:extLst>
            </p:cNvPr>
            <p:cNvSpPr/>
            <p:nvPr/>
          </p:nvSpPr>
          <p:spPr>
            <a:xfrm>
              <a:off x="1634577" y="2890021"/>
              <a:ext cx="466419" cy="466419"/>
            </a:xfrm>
            <a:prstGeom prst="ellipse">
              <a:avLst/>
            </a:prstGeom>
            <a:no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33" name="TextBox 132">
              <a:extLst>
                <a:ext uri="{FF2B5EF4-FFF2-40B4-BE49-F238E27FC236}">
                  <a16:creationId xmlns:a16="http://schemas.microsoft.com/office/drawing/2014/main" id="{630CFB26-B6D6-5245-586C-3DB6D04F4610}"/>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6</a:t>
              </a:r>
            </a:p>
          </p:txBody>
        </p:sp>
      </p:grpSp>
      <p:grpSp>
        <p:nvGrpSpPr>
          <p:cNvPr id="134" name="Group 133">
            <a:extLst>
              <a:ext uri="{FF2B5EF4-FFF2-40B4-BE49-F238E27FC236}">
                <a16:creationId xmlns:a16="http://schemas.microsoft.com/office/drawing/2014/main" id="{81F1E312-C518-278C-DF72-CA241FFEE4DC}"/>
              </a:ext>
            </a:extLst>
          </p:cNvPr>
          <p:cNvGrpSpPr/>
          <p:nvPr/>
        </p:nvGrpSpPr>
        <p:grpSpPr>
          <a:xfrm>
            <a:off x="9292098" y="5935193"/>
            <a:ext cx="466419" cy="466419"/>
            <a:chOff x="1634577" y="2890021"/>
            <a:chExt cx="466419" cy="466419"/>
          </a:xfrm>
        </p:grpSpPr>
        <p:sp>
          <p:nvSpPr>
            <p:cNvPr id="135" name="Oval 134">
              <a:extLst>
                <a:ext uri="{FF2B5EF4-FFF2-40B4-BE49-F238E27FC236}">
                  <a16:creationId xmlns:a16="http://schemas.microsoft.com/office/drawing/2014/main" id="{2CA3854A-F599-633E-1A70-016F221D9DB9}"/>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36" name="TextBox 135">
              <a:extLst>
                <a:ext uri="{FF2B5EF4-FFF2-40B4-BE49-F238E27FC236}">
                  <a16:creationId xmlns:a16="http://schemas.microsoft.com/office/drawing/2014/main" id="{D53145A1-06D7-0428-9103-BECB3406943D}"/>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10</a:t>
              </a:r>
            </a:p>
          </p:txBody>
        </p:sp>
      </p:grpSp>
      <p:grpSp>
        <p:nvGrpSpPr>
          <p:cNvPr id="137" name="Group 136">
            <a:extLst>
              <a:ext uri="{FF2B5EF4-FFF2-40B4-BE49-F238E27FC236}">
                <a16:creationId xmlns:a16="http://schemas.microsoft.com/office/drawing/2014/main" id="{47C51A45-BFD5-52B0-5068-70EF7033AE3A}"/>
              </a:ext>
            </a:extLst>
          </p:cNvPr>
          <p:cNvGrpSpPr/>
          <p:nvPr/>
        </p:nvGrpSpPr>
        <p:grpSpPr>
          <a:xfrm>
            <a:off x="9851053" y="5935193"/>
            <a:ext cx="466419" cy="466419"/>
            <a:chOff x="1634577" y="2890021"/>
            <a:chExt cx="466419" cy="466419"/>
          </a:xfrm>
        </p:grpSpPr>
        <p:sp>
          <p:nvSpPr>
            <p:cNvPr id="138" name="Oval 137">
              <a:extLst>
                <a:ext uri="{FF2B5EF4-FFF2-40B4-BE49-F238E27FC236}">
                  <a16:creationId xmlns:a16="http://schemas.microsoft.com/office/drawing/2014/main" id="{D618F29E-9F16-139D-ABB7-6FB603E12E4F}"/>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39" name="TextBox 138">
              <a:extLst>
                <a:ext uri="{FF2B5EF4-FFF2-40B4-BE49-F238E27FC236}">
                  <a16:creationId xmlns:a16="http://schemas.microsoft.com/office/drawing/2014/main" id="{0682E698-5738-1DE1-F49A-E5527674BE91}"/>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17</a:t>
              </a:r>
            </a:p>
          </p:txBody>
        </p:sp>
      </p:grpSp>
      <p:cxnSp>
        <p:nvCxnSpPr>
          <p:cNvPr id="140" name="Straight Connector 139">
            <a:extLst>
              <a:ext uri="{FF2B5EF4-FFF2-40B4-BE49-F238E27FC236}">
                <a16:creationId xmlns:a16="http://schemas.microsoft.com/office/drawing/2014/main" id="{532EC1F2-D17E-FA89-6BB1-7F760010EA6A}"/>
              </a:ext>
            </a:extLst>
          </p:cNvPr>
          <p:cNvCxnSpPr>
            <a:cxnSpLocks/>
            <a:endCxn id="114" idx="0"/>
          </p:cNvCxnSpPr>
          <p:nvPr/>
        </p:nvCxnSpPr>
        <p:spPr>
          <a:xfrm>
            <a:off x="9332798" y="3893436"/>
            <a:ext cx="297296" cy="319155"/>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FC0309E8-817E-CE65-B78B-2D4ABA22EEC9}"/>
              </a:ext>
            </a:extLst>
          </p:cNvPr>
          <p:cNvCxnSpPr>
            <a:cxnSpLocks/>
            <a:stCxn id="117" idx="4"/>
            <a:endCxn id="126" idx="0"/>
          </p:cNvCxnSpPr>
          <p:nvPr/>
        </p:nvCxnSpPr>
        <p:spPr>
          <a:xfrm flipH="1">
            <a:off x="7639456" y="5487430"/>
            <a:ext cx="523816" cy="447764"/>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9F981C3A-8057-AE73-C582-42CCEBB615BA}"/>
              </a:ext>
            </a:extLst>
          </p:cNvPr>
          <p:cNvCxnSpPr>
            <a:cxnSpLocks/>
            <a:stCxn id="117" idx="4"/>
            <a:endCxn id="129" idx="0"/>
          </p:cNvCxnSpPr>
          <p:nvPr/>
        </p:nvCxnSpPr>
        <p:spPr>
          <a:xfrm>
            <a:off x="8163272" y="5487430"/>
            <a:ext cx="82702" cy="447764"/>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13766B07-2A0F-3240-6535-C0B1FC534E4A}"/>
              </a:ext>
            </a:extLst>
          </p:cNvPr>
          <p:cNvCxnSpPr>
            <a:cxnSpLocks/>
            <a:stCxn id="120" idx="4"/>
            <a:endCxn id="132" idx="0"/>
          </p:cNvCxnSpPr>
          <p:nvPr/>
        </p:nvCxnSpPr>
        <p:spPr>
          <a:xfrm flipH="1">
            <a:off x="8918790" y="5487430"/>
            <a:ext cx="222250" cy="44776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4" name="Straight Connector 143">
            <a:extLst>
              <a:ext uri="{FF2B5EF4-FFF2-40B4-BE49-F238E27FC236}">
                <a16:creationId xmlns:a16="http://schemas.microsoft.com/office/drawing/2014/main" id="{2D5F25D1-8BA2-7227-D054-D70084401AF5}"/>
              </a:ext>
            </a:extLst>
          </p:cNvPr>
          <p:cNvCxnSpPr>
            <a:cxnSpLocks/>
            <a:stCxn id="120" idx="4"/>
            <a:endCxn id="135" idx="0"/>
          </p:cNvCxnSpPr>
          <p:nvPr/>
        </p:nvCxnSpPr>
        <p:spPr>
          <a:xfrm>
            <a:off x="9141040" y="5487430"/>
            <a:ext cx="384268" cy="44776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5" name="Straight Connector 144">
            <a:extLst>
              <a:ext uri="{FF2B5EF4-FFF2-40B4-BE49-F238E27FC236}">
                <a16:creationId xmlns:a16="http://schemas.microsoft.com/office/drawing/2014/main" id="{29D69D9E-BC3C-5D85-A931-2ABB59993E7F}"/>
              </a:ext>
            </a:extLst>
          </p:cNvPr>
          <p:cNvCxnSpPr>
            <a:cxnSpLocks/>
            <a:stCxn id="123" idx="4"/>
            <a:endCxn id="138" idx="0"/>
          </p:cNvCxnSpPr>
          <p:nvPr/>
        </p:nvCxnSpPr>
        <p:spPr>
          <a:xfrm flipH="1">
            <a:off x="10084263" y="5487430"/>
            <a:ext cx="108216" cy="44776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6" name="Straight Connector 145">
            <a:extLst>
              <a:ext uri="{FF2B5EF4-FFF2-40B4-BE49-F238E27FC236}">
                <a16:creationId xmlns:a16="http://schemas.microsoft.com/office/drawing/2014/main" id="{D7D81485-06F2-F52A-400F-50353803F857}"/>
              </a:ext>
            </a:extLst>
          </p:cNvPr>
          <p:cNvCxnSpPr>
            <a:cxnSpLocks/>
            <a:stCxn id="114" idx="4"/>
            <a:endCxn id="123" idx="0"/>
          </p:cNvCxnSpPr>
          <p:nvPr/>
        </p:nvCxnSpPr>
        <p:spPr>
          <a:xfrm>
            <a:off x="9630094" y="4679010"/>
            <a:ext cx="562385" cy="34200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7" name="Straight Connector 146">
            <a:extLst>
              <a:ext uri="{FF2B5EF4-FFF2-40B4-BE49-F238E27FC236}">
                <a16:creationId xmlns:a16="http://schemas.microsoft.com/office/drawing/2014/main" id="{F071C228-4672-1CE5-E97B-C2FCC439CCA2}"/>
              </a:ext>
            </a:extLst>
          </p:cNvPr>
          <p:cNvCxnSpPr>
            <a:cxnSpLocks/>
            <a:stCxn id="106" idx="4"/>
            <a:endCxn id="120" idx="0"/>
          </p:cNvCxnSpPr>
          <p:nvPr/>
        </p:nvCxnSpPr>
        <p:spPr>
          <a:xfrm>
            <a:off x="8701433" y="4679010"/>
            <a:ext cx="439607" cy="34200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1C1ECCD6-BE9E-9A87-2BB6-5FAD29021CB7}"/>
                  </a:ext>
                </a:extLst>
              </p:cNvPr>
              <p:cNvSpPr txBox="1"/>
              <p:nvPr/>
            </p:nvSpPr>
            <p:spPr>
              <a:xfrm>
                <a:off x="8787193" y="3237279"/>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m:t>
                          </m:r>
                        </m:e>
                      </m:d>
                    </m:oMath>
                  </m:oMathPara>
                </a14:m>
                <a:endParaRPr lang="en-US" sz="1400" dirty="0">
                  <a:solidFill>
                    <a:srgbClr val="1306BA"/>
                  </a:solidFill>
                </a:endParaRPr>
              </a:p>
            </p:txBody>
          </p:sp>
        </mc:Choice>
        <mc:Fallback xmlns="">
          <p:sp>
            <p:nvSpPr>
              <p:cNvPr id="149" name="TextBox 148">
                <a:extLst>
                  <a:ext uri="{FF2B5EF4-FFF2-40B4-BE49-F238E27FC236}">
                    <a16:creationId xmlns:a16="http://schemas.microsoft.com/office/drawing/2014/main" id="{1C1ECCD6-BE9E-9A87-2BB6-5FAD29021CB7}"/>
                  </a:ext>
                </a:extLst>
              </p:cNvPr>
              <p:cNvSpPr txBox="1">
                <a:spLocks noRot="1" noChangeAspect="1" noMove="1" noResize="1" noEditPoints="1" noAdjustHandles="1" noChangeArrowheads="1" noChangeShapeType="1" noTextEdit="1"/>
              </p:cNvSpPr>
              <p:nvPr/>
            </p:nvSpPr>
            <p:spPr>
              <a:xfrm>
                <a:off x="8787193" y="3237279"/>
                <a:ext cx="738115" cy="30777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01603075-7CF5-FB00-70AD-349731E34FCF}"/>
                  </a:ext>
                </a:extLst>
              </p:cNvPr>
              <p:cNvSpPr txBox="1"/>
              <p:nvPr/>
            </p:nvSpPr>
            <p:spPr>
              <a:xfrm>
                <a:off x="8319986" y="3953680"/>
                <a:ext cx="820807"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12</m:t>
                          </m:r>
                        </m:e>
                      </m:d>
                    </m:oMath>
                  </m:oMathPara>
                </a14:m>
                <a:endParaRPr lang="en-US" sz="1400" dirty="0">
                  <a:solidFill>
                    <a:srgbClr val="1306BA"/>
                  </a:solidFill>
                </a:endParaRPr>
              </a:p>
            </p:txBody>
          </p:sp>
        </mc:Choice>
        <mc:Fallback xmlns="">
          <p:sp>
            <p:nvSpPr>
              <p:cNvPr id="150" name="TextBox 149">
                <a:extLst>
                  <a:ext uri="{FF2B5EF4-FFF2-40B4-BE49-F238E27FC236}">
                    <a16:creationId xmlns:a16="http://schemas.microsoft.com/office/drawing/2014/main" id="{01603075-7CF5-FB00-70AD-349731E34FCF}"/>
                  </a:ext>
                </a:extLst>
              </p:cNvPr>
              <p:cNvSpPr txBox="1">
                <a:spLocks noRot="1" noChangeAspect="1" noMove="1" noResize="1" noEditPoints="1" noAdjustHandles="1" noChangeArrowheads="1" noChangeShapeType="1" noTextEdit="1"/>
              </p:cNvSpPr>
              <p:nvPr/>
            </p:nvSpPr>
            <p:spPr>
              <a:xfrm>
                <a:off x="8319986" y="3953680"/>
                <a:ext cx="820807" cy="30777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1E52FF0B-E218-6DE7-48F1-45F66FB27D34}"/>
                  </a:ext>
                </a:extLst>
              </p:cNvPr>
              <p:cNvSpPr txBox="1"/>
              <p:nvPr/>
            </p:nvSpPr>
            <p:spPr>
              <a:xfrm>
                <a:off x="7790100" y="4760690"/>
                <a:ext cx="77464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7</m:t>
                          </m:r>
                        </m:e>
                      </m:d>
                    </m:oMath>
                  </m:oMathPara>
                </a14:m>
                <a:endParaRPr lang="en-US" sz="1400" dirty="0">
                  <a:solidFill>
                    <a:srgbClr val="1306BA"/>
                  </a:solidFill>
                </a:endParaRPr>
              </a:p>
            </p:txBody>
          </p:sp>
        </mc:Choice>
        <mc:Fallback xmlns="">
          <p:sp>
            <p:nvSpPr>
              <p:cNvPr id="151" name="TextBox 150">
                <a:extLst>
                  <a:ext uri="{FF2B5EF4-FFF2-40B4-BE49-F238E27FC236}">
                    <a16:creationId xmlns:a16="http://schemas.microsoft.com/office/drawing/2014/main" id="{1E52FF0B-E218-6DE7-48F1-45F66FB27D34}"/>
                  </a:ext>
                </a:extLst>
              </p:cNvPr>
              <p:cNvSpPr txBox="1">
                <a:spLocks noRot="1" noChangeAspect="1" noMove="1" noResize="1" noEditPoints="1" noAdjustHandles="1" noChangeArrowheads="1" noChangeShapeType="1" noTextEdit="1"/>
              </p:cNvSpPr>
              <p:nvPr/>
            </p:nvSpPr>
            <p:spPr>
              <a:xfrm>
                <a:off x="7790100" y="4760690"/>
                <a:ext cx="774645" cy="307777"/>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ADC5D577-02F7-3EEF-87C8-93DB28A35652}"/>
                  </a:ext>
                </a:extLst>
              </p:cNvPr>
              <p:cNvSpPr txBox="1"/>
              <p:nvPr/>
            </p:nvSpPr>
            <p:spPr>
              <a:xfrm>
                <a:off x="7260704" y="5658794"/>
                <a:ext cx="77464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4</m:t>
                          </m:r>
                        </m:e>
                      </m:d>
                    </m:oMath>
                  </m:oMathPara>
                </a14:m>
                <a:endParaRPr lang="en-US" sz="1400" dirty="0">
                  <a:solidFill>
                    <a:srgbClr val="1306BA"/>
                  </a:solidFill>
                </a:endParaRPr>
              </a:p>
            </p:txBody>
          </p:sp>
        </mc:Choice>
        <mc:Fallback xmlns="">
          <p:sp>
            <p:nvSpPr>
              <p:cNvPr id="152" name="TextBox 151">
                <a:extLst>
                  <a:ext uri="{FF2B5EF4-FFF2-40B4-BE49-F238E27FC236}">
                    <a16:creationId xmlns:a16="http://schemas.microsoft.com/office/drawing/2014/main" id="{ADC5D577-02F7-3EEF-87C8-93DB28A35652}"/>
                  </a:ext>
                </a:extLst>
              </p:cNvPr>
              <p:cNvSpPr txBox="1">
                <a:spLocks noRot="1" noChangeAspect="1" noMove="1" noResize="1" noEditPoints="1" noAdjustHandles="1" noChangeArrowheads="1" noChangeShapeType="1" noTextEdit="1"/>
              </p:cNvSpPr>
              <p:nvPr/>
            </p:nvSpPr>
            <p:spPr>
              <a:xfrm>
                <a:off x="7260704" y="5658794"/>
                <a:ext cx="774645" cy="307777"/>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AF8A52E7-1D3E-10DA-86A5-7FE8137AE241}"/>
                  </a:ext>
                </a:extLst>
              </p:cNvPr>
              <p:cNvSpPr txBox="1"/>
              <p:nvPr/>
            </p:nvSpPr>
            <p:spPr>
              <a:xfrm>
                <a:off x="7978882" y="5674872"/>
                <a:ext cx="538162"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4, 7</m:t>
                          </m:r>
                        </m:e>
                      </m:d>
                    </m:oMath>
                  </m:oMathPara>
                </a14:m>
                <a:endParaRPr lang="en-US" sz="1400" dirty="0">
                  <a:solidFill>
                    <a:srgbClr val="1306BA"/>
                  </a:solidFill>
                </a:endParaRPr>
              </a:p>
            </p:txBody>
          </p:sp>
        </mc:Choice>
        <mc:Fallback xmlns="">
          <p:sp>
            <p:nvSpPr>
              <p:cNvPr id="153" name="TextBox 152">
                <a:extLst>
                  <a:ext uri="{FF2B5EF4-FFF2-40B4-BE49-F238E27FC236}">
                    <a16:creationId xmlns:a16="http://schemas.microsoft.com/office/drawing/2014/main" id="{AF8A52E7-1D3E-10DA-86A5-7FE8137AE241}"/>
                  </a:ext>
                </a:extLst>
              </p:cNvPr>
              <p:cNvSpPr txBox="1">
                <a:spLocks noRot="1" noChangeAspect="1" noMove="1" noResize="1" noEditPoints="1" noAdjustHandles="1" noChangeArrowheads="1" noChangeShapeType="1" noTextEdit="1"/>
              </p:cNvSpPr>
              <p:nvPr/>
            </p:nvSpPr>
            <p:spPr>
              <a:xfrm>
                <a:off x="7978882" y="5674872"/>
                <a:ext cx="538162" cy="307777"/>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A3984135-D56A-01BE-B1F2-6FDA8F25FB2C}"/>
                  </a:ext>
                </a:extLst>
              </p:cNvPr>
              <p:cNvSpPr txBox="1"/>
              <p:nvPr/>
            </p:nvSpPr>
            <p:spPr>
              <a:xfrm>
                <a:off x="8688230" y="5648370"/>
                <a:ext cx="538162"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FF0000"/>
                              </a:solidFill>
                              <a:latin typeface="Cambria Math" panose="02040503050406030204" pitchFamily="18" charset="0"/>
                            </a:rPr>
                          </m:ctrlPr>
                        </m:dPr>
                        <m:e>
                          <m:r>
                            <a:rPr lang="en-US" sz="1400" b="0" i="1" dirty="0" smtClean="0">
                              <a:solidFill>
                                <a:srgbClr val="FF0000"/>
                              </a:solidFill>
                              <a:latin typeface="Cambria Math" panose="02040503050406030204" pitchFamily="18" charset="0"/>
                            </a:rPr>
                            <m:t>7, 9</m:t>
                          </m:r>
                        </m:e>
                      </m:d>
                    </m:oMath>
                  </m:oMathPara>
                </a14:m>
                <a:endParaRPr lang="en-US" sz="1400" dirty="0">
                  <a:solidFill>
                    <a:srgbClr val="FF0000"/>
                  </a:solidFill>
                </a:endParaRPr>
              </a:p>
            </p:txBody>
          </p:sp>
        </mc:Choice>
        <mc:Fallback xmlns="">
          <p:sp>
            <p:nvSpPr>
              <p:cNvPr id="154" name="TextBox 153">
                <a:extLst>
                  <a:ext uri="{FF2B5EF4-FFF2-40B4-BE49-F238E27FC236}">
                    <a16:creationId xmlns:a16="http://schemas.microsoft.com/office/drawing/2014/main" id="{A3984135-D56A-01BE-B1F2-6FDA8F25FB2C}"/>
                  </a:ext>
                </a:extLst>
              </p:cNvPr>
              <p:cNvSpPr txBox="1">
                <a:spLocks noRot="1" noChangeAspect="1" noMove="1" noResize="1" noEditPoints="1" noAdjustHandles="1" noChangeArrowheads="1" noChangeShapeType="1" noTextEdit="1"/>
              </p:cNvSpPr>
              <p:nvPr/>
            </p:nvSpPr>
            <p:spPr>
              <a:xfrm>
                <a:off x="8688230" y="5648370"/>
                <a:ext cx="538162" cy="307777"/>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C4E6D5B6-1B03-51EF-65F1-9FBAF6A7C774}"/>
                  </a:ext>
                </a:extLst>
              </p:cNvPr>
              <p:cNvSpPr txBox="1"/>
              <p:nvPr/>
            </p:nvSpPr>
            <p:spPr>
              <a:xfrm>
                <a:off x="9278524" y="3949384"/>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chemeClr val="tx1">
                                  <a:lumMod val="50000"/>
                                  <a:lumOff val="50000"/>
                                </a:schemeClr>
                              </a:solidFill>
                              <a:latin typeface="Cambria Math" panose="02040503050406030204" pitchFamily="18" charset="0"/>
                            </a:rPr>
                          </m:ctrlPr>
                        </m:dPr>
                        <m:e>
                          <m:r>
                            <a:rPr lang="en-US" sz="1400" b="0" i="1" dirty="0" smtClean="0">
                              <a:solidFill>
                                <a:schemeClr val="tx1">
                                  <a:lumMod val="50000"/>
                                  <a:lumOff val="50000"/>
                                </a:schemeClr>
                              </a:solidFill>
                              <a:latin typeface="Cambria Math" panose="02040503050406030204" pitchFamily="18" charset="0"/>
                            </a:rPr>
                            <m:t>12, ∞</m:t>
                          </m:r>
                        </m:e>
                      </m:d>
                    </m:oMath>
                  </m:oMathPara>
                </a14:m>
                <a:endParaRPr lang="en-US" sz="1400" dirty="0">
                  <a:solidFill>
                    <a:schemeClr val="tx1">
                      <a:lumMod val="50000"/>
                      <a:lumOff val="50000"/>
                    </a:schemeClr>
                  </a:solidFill>
                </a:endParaRPr>
              </a:p>
            </p:txBody>
          </p:sp>
        </mc:Choice>
        <mc:Fallback xmlns="">
          <p:sp>
            <p:nvSpPr>
              <p:cNvPr id="155" name="TextBox 154">
                <a:extLst>
                  <a:ext uri="{FF2B5EF4-FFF2-40B4-BE49-F238E27FC236}">
                    <a16:creationId xmlns:a16="http://schemas.microsoft.com/office/drawing/2014/main" id="{C4E6D5B6-1B03-51EF-65F1-9FBAF6A7C774}"/>
                  </a:ext>
                </a:extLst>
              </p:cNvPr>
              <p:cNvSpPr txBox="1">
                <a:spLocks noRot="1" noChangeAspect="1" noMove="1" noResize="1" noEditPoints="1" noAdjustHandles="1" noChangeArrowheads="1" noChangeShapeType="1" noTextEdit="1"/>
              </p:cNvSpPr>
              <p:nvPr/>
            </p:nvSpPr>
            <p:spPr>
              <a:xfrm>
                <a:off x="9278524" y="3949384"/>
                <a:ext cx="738115" cy="307777"/>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589EEB7C-086A-8169-5E07-CA9665B34C8C}"/>
                  </a:ext>
                </a:extLst>
              </p:cNvPr>
              <p:cNvSpPr txBox="1"/>
              <p:nvPr/>
            </p:nvSpPr>
            <p:spPr>
              <a:xfrm>
                <a:off x="9821681" y="4755543"/>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chemeClr val="tx1">
                                  <a:lumMod val="50000"/>
                                  <a:lumOff val="50000"/>
                                </a:schemeClr>
                              </a:solidFill>
                              <a:latin typeface="Cambria Math" panose="02040503050406030204" pitchFamily="18" charset="0"/>
                            </a:rPr>
                          </m:ctrlPr>
                        </m:dPr>
                        <m:e>
                          <m:r>
                            <a:rPr lang="en-US" sz="1400" b="0" i="1" dirty="0" smtClean="0">
                              <a:solidFill>
                                <a:schemeClr val="tx1">
                                  <a:lumMod val="50000"/>
                                  <a:lumOff val="50000"/>
                                </a:schemeClr>
                              </a:solidFill>
                              <a:latin typeface="Cambria Math" panose="02040503050406030204" pitchFamily="18" charset="0"/>
                            </a:rPr>
                            <m:t>16, ∞</m:t>
                          </m:r>
                        </m:e>
                      </m:d>
                    </m:oMath>
                  </m:oMathPara>
                </a14:m>
                <a:endParaRPr lang="en-US" sz="1400" dirty="0">
                  <a:solidFill>
                    <a:schemeClr val="tx1">
                      <a:lumMod val="50000"/>
                      <a:lumOff val="50000"/>
                    </a:schemeClr>
                  </a:solidFill>
                </a:endParaRPr>
              </a:p>
            </p:txBody>
          </p:sp>
        </mc:Choice>
        <mc:Fallback xmlns="">
          <p:sp>
            <p:nvSpPr>
              <p:cNvPr id="156" name="TextBox 155">
                <a:extLst>
                  <a:ext uri="{FF2B5EF4-FFF2-40B4-BE49-F238E27FC236}">
                    <a16:creationId xmlns:a16="http://schemas.microsoft.com/office/drawing/2014/main" id="{589EEB7C-086A-8169-5E07-CA9665B34C8C}"/>
                  </a:ext>
                </a:extLst>
              </p:cNvPr>
              <p:cNvSpPr txBox="1">
                <a:spLocks noRot="1" noChangeAspect="1" noMove="1" noResize="1" noEditPoints="1" noAdjustHandles="1" noChangeArrowheads="1" noChangeShapeType="1" noTextEdit="1"/>
              </p:cNvSpPr>
              <p:nvPr/>
            </p:nvSpPr>
            <p:spPr>
              <a:xfrm>
                <a:off x="9821681" y="4755543"/>
                <a:ext cx="738115" cy="307777"/>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45BB6FE-D101-D327-4A61-E921412E8DFE}"/>
                  </a:ext>
                </a:extLst>
              </p:cNvPr>
              <p:cNvSpPr txBox="1"/>
              <p:nvPr/>
            </p:nvSpPr>
            <p:spPr>
              <a:xfrm>
                <a:off x="10083954" y="5674871"/>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chemeClr val="tx1">
                                  <a:lumMod val="50000"/>
                                  <a:lumOff val="50000"/>
                                </a:schemeClr>
                              </a:solidFill>
                              <a:latin typeface="Cambria Math" panose="02040503050406030204" pitchFamily="18" charset="0"/>
                            </a:rPr>
                          </m:ctrlPr>
                        </m:dPr>
                        <m:e>
                          <m:r>
                            <a:rPr lang="en-US" sz="1400" b="0" i="1" dirty="0" smtClean="0">
                              <a:solidFill>
                                <a:schemeClr val="tx1">
                                  <a:lumMod val="50000"/>
                                  <a:lumOff val="50000"/>
                                </a:schemeClr>
                              </a:solidFill>
                              <a:latin typeface="Cambria Math" panose="02040503050406030204" pitchFamily="18" charset="0"/>
                            </a:rPr>
                            <m:t>16, 18</m:t>
                          </m:r>
                        </m:e>
                      </m:d>
                    </m:oMath>
                  </m:oMathPara>
                </a14:m>
                <a:endParaRPr lang="en-US" sz="1400" dirty="0">
                  <a:solidFill>
                    <a:schemeClr val="tx1">
                      <a:lumMod val="50000"/>
                      <a:lumOff val="50000"/>
                    </a:schemeClr>
                  </a:solidFill>
                </a:endParaRPr>
              </a:p>
            </p:txBody>
          </p:sp>
        </mc:Choice>
        <mc:Fallback xmlns="">
          <p:sp>
            <p:nvSpPr>
              <p:cNvPr id="157" name="TextBox 156">
                <a:extLst>
                  <a:ext uri="{FF2B5EF4-FFF2-40B4-BE49-F238E27FC236}">
                    <a16:creationId xmlns:a16="http://schemas.microsoft.com/office/drawing/2014/main" id="{645BB6FE-D101-D327-4A61-E921412E8DFE}"/>
                  </a:ext>
                </a:extLst>
              </p:cNvPr>
              <p:cNvSpPr txBox="1">
                <a:spLocks noRot="1" noChangeAspect="1" noMove="1" noResize="1" noEditPoints="1" noAdjustHandles="1" noChangeArrowheads="1" noChangeShapeType="1" noTextEdit="1"/>
              </p:cNvSpPr>
              <p:nvPr/>
            </p:nvSpPr>
            <p:spPr>
              <a:xfrm>
                <a:off x="10083954" y="5674871"/>
                <a:ext cx="738115" cy="30777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B40BE83C-3837-0584-9814-EA4D02DAE199}"/>
                  </a:ext>
                </a:extLst>
              </p:cNvPr>
              <p:cNvSpPr txBox="1"/>
              <p:nvPr/>
            </p:nvSpPr>
            <p:spPr>
              <a:xfrm>
                <a:off x="9478477" y="5648370"/>
                <a:ext cx="538162"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chemeClr val="tx1">
                                  <a:lumMod val="50000"/>
                                  <a:lumOff val="50000"/>
                                </a:schemeClr>
                              </a:solidFill>
                              <a:latin typeface="Cambria Math" panose="02040503050406030204" pitchFamily="18" charset="0"/>
                            </a:rPr>
                          </m:ctrlPr>
                        </m:dPr>
                        <m:e>
                          <m:r>
                            <a:rPr lang="en-US" sz="1400" b="0" i="1" dirty="0" smtClean="0">
                              <a:solidFill>
                                <a:schemeClr val="tx1">
                                  <a:lumMod val="50000"/>
                                  <a:lumOff val="50000"/>
                                </a:schemeClr>
                              </a:solidFill>
                              <a:latin typeface="Cambria Math" panose="02040503050406030204" pitchFamily="18" charset="0"/>
                            </a:rPr>
                            <m:t>9, 12</m:t>
                          </m:r>
                        </m:e>
                      </m:d>
                    </m:oMath>
                  </m:oMathPara>
                </a14:m>
                <a:endParaRPr lang="en-US" sz="1400" dirty="0">
                  <a:solidFill>
                    <a:schemeClr val="tx1">
                      <a:lumMod val="50000"/>
                      <a:lumOff val="50000"/>
                    </a:schemeClr>
                  </a:solidFill>
                </a:endParaRPr>
              </a:p>
            </p:txBody>
          </p:sp>
        </mc:Choice>
        <mc:Fallback xmlns="">
          <p:sp>
            <p:nvSpPr>
              <p:cNvPr id="158" name="TextBox 157">
                <a:extLst>
                  <a:ext uri="{FF2B5EF4-FFF2-40B4-BE49-F238E27FC236}">
                    <a16:creationId xmlns:a16="http://schemas.microsoft.com/office/drawing/2014/main" id="{B40BE83C-3837-0584-9814-EA4D02DAE199}"/>
                  </a:ext>
                </a:extLst>
              </p:cNvPr>
              <p:cNvSpPr txBox="1">
                <a:spLocks noRot="1" noChangeAspect="1" noMove="1" noResize="1" noEditPoints="1" noAdjustHandles="1" noChangeArrowheads="1" noChangeShapeType="1" noTextEdit="1"/>
              </p:cNvSpPr>
              <p:nvPr/>
            </p:nvSpPr>
            <p:spPr>
              <a:xfrm>
                <a:off x="9478477" y="5648370"/>
                <a:ext cx="538162" cy="307777"/>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743FBA27-25D9-0912-2961-219F9321D6E2}"/>
                  </a:ext>
                </a:extLst>
              </p:cNvPr>
              <p:cNvSpPr txBox="1"/>
              <p:nvPr/>
            </p:nvSpPr>
            <p:spPr>
              <a:xfrm>
                <a:off x="8871712" y="4769848"/>
                <a:ext cx="538162"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7, 12</m:t>
                          </m:r>
                        </m:e>
                      </m:d>
                    </m:oMath>
                  </m:oMathPara>
                </a14:m>
                <a:endParaRPr lang="en-US" sz="1400" dirty="0">
                  <a:solidFill>
                    <a:srgbClr val="1306BA"/>
                  </a:solidFill>
                </a:endParaRPr>
              </a:p>
            </p:txBody>
          </p:sp>
        </mc:Choice>
        <mc:Fallback xmlns="">
          <p:sp>
            <p:nvSpPr>
              <p:cNvPr id="159" name="TextBox 158">
                <a:extLst>
                  <a:ext uri="{FF2B5EF4-FFF2-40B4-BE49-F238E27FC236}">
                    <a16:creationId xmlns:a16="http://schemas.microsoft.com/office/drawing/2014/main" id="{743FBA27-25D9-0912-2961-219F9321D6E2}"/>
                  </a:ext>
                </a:extLst>
              </p:cNvPr>
              <p:cNvSpPr txBox="1">
                <a:spLocks noRot="1" noChangeAspect="1" noMove="1" noResize="1" noEditPoints="1" noAdjustHandles="1" noChangeArrowheads="1" noChangeShapeType="1" noTextEdit="1"/>
              </p:cNvSpPr>
              <p:nvPr/>
            </p:nvSpPr>
            <p:spPr>
              <a:xfrm>
                <a:off x="8871712" y="4769848"/>
                <a:ext cx="538162" cy="307777"/>
              </a:xfrm>
              <a:prstGeom prst="rect">
                <a:avLst/>
              </a:prstGeom>
              <a:blipFill>
                <a:blip r:embed="rId13"/>
                <a:stretch>
                  <a:fillRect/>
                </a:stretch>
              </a:blipFill>
              <a:ln>
                <a:noFill/>
              </a:ln>
            </p:spPr>
            <p:txBody>
              <a:bodyPr/>
              <a:lstStyle/>
              <a:p>
                <a:r>
                  <a:rPr lang="en-US">
                    <a:noFill/>
                  </a:rPr>
                  <a:t> </a:t>
                </a:r>
              </a:p>
            </p:txBody>
          </p:sp>
        </mc:Fallback>
      </mc:AlternateContent>
      <p:grpSp>
        <p:nvGrpSpPr>
          <p:cNvPr id="160" name="Group 159">
            <a:extLst>
              <a:ext uri="{FF2B5EF4-FFF2-40B4-BE49-F238E27FC236}">
                <a16:creationId xmlns:a16="http://schemas.microsoft.com/office/drawing/2014/main" id="{9C086528-2B58-6C74-3AD2-25698B27894F}"/>
              </a:ext>
            </a:extLst>
          </p:cNvPr>
          <p:cNvGrpSpPr/>
          <p:nvPr/>
        </p:nvGrpSpPr>
        <p:grpSpPr>
          <a:xfrm>
            <a:off x="2594509" y="4212591"/>
            <a:ext cx="466419" cy="466419"/>
            <a:chOff x="1634577" y="2890021"/>
            <a:chExt cx="466419" cy="466419"/>
          </a:xfrm>
        </p:grpSpPr>
        <p:sp>
          <p:nvSpPr>
            <p:cNvPr id="161" name="Oval 160">
              <a:extLst>
                <a:ext uri="{FF2B5EF4-FFF2-40B4-BE49-F238E27FC236}">
                  <a16:creationId xmlns:a16="http://schemas.microsoft.com/office/drawing/2014/main" id="{796E7BB8-91D7-15BF-70FD-EC176C514E35}"/>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62" name="TextBox 161">
              <a:extLst>
                <a:ext uri="{FF2B5EF4-FFF2-40B4-BE49-F238E27FC236}">
                  <a16:creationId xmlns:a16="http://schemas.microsoft.com/office/drawing/2014/main" id="{D152CB80-F9A7-128C-B1CF-98DE110F0E98}"/>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7</a:t>
              </a:r>
            </a:p>
          </p:txBody>
        </p:sp>
      </p:grpSp>
      <p:cxnSp>
        <p:nvCxnSpPr>
          <p:cNvPr id="163" name="Straight Connector 162">
            <a:extLst>
              <a:ext uri="{FF2B5EF4-FFF2-40B4-BE49-F238E27FC236}">
                <a16:creationId xmlns:a16="http://schemas.microsoft.com/office/drawing/2014/main" id="{AB4F9950-C610-16B7-9310-5221D7AB6644}"/>
              </a:ext>
            </a:extLst>
          </p:cNvPr>
          <p:cNvCxnSpPr>
            <a:cxnSpLocks/>
            <a:stCxn id="166" idx="4"/>
            <a:endCxn id="161" idx="0"/>
          </p:cNvCxnSpPr>
          <p:nvPr/>
        </p:nvCxnSpPr>
        <p:spPr>
          <a:xfrm flipH="1">
            <a:off x="2827719" y="3972160"/>
            <a:ext cx="533271" cy="24043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64" name="Straight Connector 163">
            <a:extLst>
              <a:ext uri="{FF2B5EF4-FFF2-40B4-BE49-F238E27FC236}">
                <a16:creationId xmlns:a16="http://schemas.microsoft.com/office/drawing/2014/main" id="{F3A14E40-E685-2657-A0CA-9400C9A82930}"/>
              </a:ext>
            </a:extLst>
          </p:cNvPr>
          <p:cNvCxnSpPr>
            <a:cxnSpLocks/>
            <a:stCxn id="161" idx="4"/>
            <a:endCxn id="172" idx="0"/>
          </p:cNvCxnSpPr>
          <p:nvPr/>
        </p:nvCxnSpPr>
        <p:spPr>
          <a:xfrm flipH="1">
            <a:off x="2289558" y="4679010"/>
            <a:ext cx="538161" cy="34200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165" name="Group 164">
            <a:extLst>
              <a:ext uri="{FF2B5EF4-FFF2-40B4-BE49-F238E27FC236}">
                <a16:creationId xmlns:a16="http://schemas.microsoft.com/office/drawing/2014/main" id="{35CFFA1E-4549-D87E-2931-039395203A57}"/>
              </a:ext>
            </a:extLst>
          </p:cNvPr>
          <p:cNvGrpSpPr/>
          <p:nvPr/>
        </p:nvGrpSpPr>
        <p:grpSpPr>
          <a:xfrm>
            <a:off x="3123287" y="3505741"/>
            <a:ext cx="470912" cy="466419"/>
            <a:chOff x="1630084" y="2890021"/>
            <a:chExt cx="470912" cy="466419"/>
          </a:xfrm>
        </p:grpSpPr>
        <p:sp>
          <p:nvSpPr>
            <p:cNvPr id="166" name="Oval 165">
              <a:extLst>
                <a:ext uri="{FF2B5EF4-FFF2-40B4-BE49-F238E27FC236}">
                  <a16:creationId xmlns:a16="http://schemas.microsoft.com/office/drawing/2014/main" id="{AA177B3B-32AC-4ECE-6912-3EB7954D9B58}"/>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67" name="TextBox 166">
              <a:extLst>
                <a:ext uri="{FF2B5EF4-FFF2-40B4-BE49-F238E27FC236}">
                  <a16:creationId xmlns:a16="http://schemas.microsoft.com/office/drawing/2014/main" id="{4F0ACC90-A0D0-567A-E738-59AE18E3B683}"/>
                </a:ext>
              </a:extLst>
            </p:cNvPr>
            <p:cNvSpPr txBox="1"/>
            <p:nvPr/>
          </p:nvSpPr>
          <p:spPr>
            <a:xfrm>
              <a:off x="1630084" y="2933712"/>
              <a:ext cx="466418" cy="400110"/>
            </a:xfrm>
            <a:prstGeom prst="rect">
              <a:avLst/>
            </a:prstGeom>
            <a:noFill/>
            <a:ln>
              <a:noFill/>
            </a:ln>
            <a:effectLst/>
          </p:spPr>
          <p:txBody>
            <a:bodyPr wrap="square" rtlCol="0" anchor="ctr" anchorCtr="1">
              <a:spAutoFit/>
            </a:bodyPr>
            <a:lstStyle/>
            <a:p>
              <a:r>
                <a:rPr lang="en-US" sz="2000" dirty="0"/>
                <a:t>14</a:t>
              </a:r>
            </a:p>
          </p:txBody>
        </p:sp>
      </p:grpSp>
      <p:grpSp>
        <p:nvGrpSpPr>
          <p:cNvPr id="168" name="Group 167">
            <a:extLst>
              <a:ext uri="{FF2B5EF4-FFF2-40B4-BE49-F238E27FC236}">
                <a16:creationId xmlns:a16="http://schemas.microsoft.com/office/drawing/2014/main" id="{886D53E1-2F28-6D17-EF80-3E2CCF8D278A}"/>
              </a:ext>
            </a:extLst>
          </p:cNvPr>
          <p:cNvGrpSpPr/>
          <p:nvPr/>
        </p:nvGrpSpPr>
        <p:grpSpPr>
          <a:xfrm>
            <a:off x="3810982" y="4212591"/>
            <a:ext cx="466419" cy="466419"/>
            <a:chOff x="1634577" y="2890021"/>
            <a:chExt cx="466419" cy="466419"/>
          </a:xfrm>
        </p:grpSpPr>
        <p:sp>
          <p:nvSpPr>
            <p:cNvPr id="169" name="Oval 168">
              <a:extLst>
                <a:ext uri="{FF2B5EF4-FFF2-40B4-BE49-F238E27FC236}">
                  <a16:creationId xmlns:a16="http://schemas.microsoft.com/office/drawing/2014/main" id="{BBF077AE-4DA2-43AB-9BFB-81A38E2D5C74}"/>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70" name="TextBox 169">
              <a:extLst>
                <a:ext uri="{FF2B5EF4-FFF2-40B4-BE49-F238E27FC236}">
                  <a16:creationId xmlns:a16="http://schemas.microsoft.com/office/drawing/2014/main" id="{27F0F100-0C22-E3DD-9504-B5D176BFB21B}"/>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20</a:t>
              </a:r>
            </a:p>
          </p:txBody>
        </p:sp>
      </p:grpSp>
      <p:grpSp>
        <p:nvGrpSpPr>
          <p:cNvPr id="171" name="Group 170">
            <a:extLst>
              <a:ext uri="{FF2B5EF4-FFF2-40B4-BE49-F238E27FC236}">
                <a16:creationId xmlns:a16="http://schemas.microsoft.com/office/drawing/2014/main" id="{3774471A-C63A-A0D5-5BED-932E9A077EC8}"/>
              </a:ext>
            </a:extLst>
          </p:cNvPr>
          <p:cNvGrpSpPr/>
          <p:nvPr/>
        </p:nvGrpSpPr>
        <p:grpSpPr>
          <a:xfrm>
            <a:off x="2056348" y="5021011"/>
            <a:ext cx="466419" cy="466419"/>
            <a:chOff x="1634577" y="2890021"/>
            <a:chExt cx="466419" cy="466419"/>
          </a:xfrm>
        </p:grpSpPr>
        <p:sp>
          <p:nvSpPr>
            <p:cNvPr id="172" name="Oval 171">
              <a:extLst>
                <a:ext uri="{FF2B5EF4-FFF2-40B4-BE49-F238E27FC236}">
                  <a16:creationId xmlns:a16="http://schemas.microsoft.com/office/drawing/2014/main" id="{ABFFE6F8-B224-620F-F89E-11D0C68E8D70}"/>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73" name="TextBox 172">
              <a:extLst>
                <a:ext uri="{FF2B5EF4-FFF2-40B4-BE49-F238E27FC236}">
                  <a16:creationId xmlns:a16="http://schemas.microsoft.com/office/drawing/2014/main" id="{E77A0E12-409D-C737-CB08-D338759916F3}"/>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4</a:t>
              </a:r>
            </a:p>
          </p:txBody>
        </p:sp>
      </p:grpSp>
      <p:grpSp>
        <p:nvGrpSpPr>
          <p:cNvPr id="174" name="Group 173">
            <a:extLst>
              <a:ext uri="{FF2B5EF4-FFF2-40B4-BE49-F238E27FC236}">
                <a16:creationId xmlns:a16="http://schemas.microsoft.com/office/drawing/2014/main" id="{78E4A37B-532D-65E6-D2C2-30BC64F8D559}"/>
              </a:ext>
            </a:extLst>
          </p:cNvPr>
          <p:cNvGrpSpPr/>
          <p:nvPr/>
        </p:nvGrpSpPr>
        <p:grpSpPr>
          <a:xfrm>
            <a:off x="2967681" y="5021011"/>
            <a:ext cx="466419" cy="466419"/>
            <a:chOff x="1634577" y="2890021"/>
            <a:chExt cx="466419" cy="466419"/>
          </a:xfrm>
        </p:grpSpPr>
        <p:sp>
          <p:nvSpPr>
            <p:cNvPr id="175" name="Oval 174">
              <a:extLst>
                <a:ext uri="{FF2B5EF4-FFF2-40B4-BE49-F238E27FC236}">
                  <a16:creationId xmlns:a16="http://schemas.microsoft.com/office/drawing/2014/main" id="{D272F30C-B526-7E1C-1525-F1C7CE602286}"/>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76" name="TextBox 175">
              <a:extLst>
                <a:ext uri="{FF2B5EF4-FFF2-40B4-BE49-F238E27FC236}">
                  <a16:creationId xmlns:a16="http://schemas.microsoft.com/office/drawing/2014/main" id="{1C968ECA-9D1B-11ED-749C-3518FF3E7B4A}"/>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9</a:t>
              </a:r>
            </a:p>
          </p:txBody>
        </p:sp>
      </p:grpSp>
      <p:grpSp>
        <p:nvGrpSpPr>
          <p:cNvPr id="177" name="Group 176">
            <a:extLst>
              <a:ext uri="{FF2B5EF4-FFF2-40B4-BE49-F238E27FC236}">
                <a16:creationId xmlns:a16="http://schemas.microsoft.com/office/drawing/2014/main" id="{18B98E85-8708-7156-D0C0-D632B1E9C994}"/>
              </a:ext>
            </a:extLst>
          </p:cNvPr>
          <p:cNvGrpSpPr/>
          <p:nvPr/>
        </p:nvGrpSpPr>
        <p:grpSpPr>
          <a:xfrm>
            <a:off x="4447682" y="5021011"/>
            <a:ext cx="466419" cy="466419"/>
            <a:chOff x="1634577" y="2890021"/>
            <a:chExt cx="466419" cy="466419"/>
          </a:xfrm>
        </p:grpSpPr>
        <p:sp>
          <p:nvSpPr>
            <p:cNvPr id="178" name="Oval 177">
              <a:extLst>
                <a:ext uri="{FF2B5EF4-FFF2-40B4-BE49-F238E27FC236}">
                  <a16:creationId xmlns:a16="http://schemas.microsoft.com/office/drawing/2014/main" id="{D9D692B4-09BE-5EF4-998C-DC11283F8BF4}"/>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79" name="TextBox 178">
              <a:extLst>
                <a:ext uri="{FF2B5EF4-FFF2-40B4-BE49-F238E27FC236}">
                  <a16:creationId xmlns:a16="http://schemas.microsoft.com/office/drawing/2014/main" id="{9A9B4C50-26C5-56E9-B4E6-E2FE2E934BE0}"/>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24</a:t>
              </a:r>
            </a:p>
          </p:txBody>
        </p:sp>
      </p:grpSp>
      <p:grpSp>
        <p:nvGrpSpPr>
          <p:cNvPr id="180" name="Group 179">
            <a:extLst>
              <a:ext uri="{FF2B5EF4-FFF2-40B4-BE49-F238E27FC236}">
                <a16:creationId xmlns:a16="http://schemas.microsoft.com/office/drawing/2014/main" id="{FC37C69E-18CE-9595-E8D1-4BD53B323BB1}"/>
              </a:ext>
            </a:extLst>
          </p:cNvPr>
          <p:cNvGrpSpPr/>
          <p:nvPr/>
        </p:nvGrpSpPr>
        <p:grpSpPr>
          <a:xfrm>
            <a:off x="1532532" y="5935194"/>
            <a:ext cx="466419" cy="466419"/>
            <a:chOff x="1634577" y="2890021"/>
            <a:chExt cx="466419" cy="466419"/>
          </a:xfrm>
        </p:grpSpPr>
        <p:sp>
          <p:nvSpPr>
            <p:cNvPr id="181" name="Oval 180">
              <a:extLst>
                <a:ext uri="{FF2B5EF4-FFF2-40B4-BE49-F238E27FC236}">
                  <a16:creationId xmlns:a16="http://schemas.microsoft.com/office/drawing/2014/main" id="{6197863E-5BEC-7C6F-C298-28CA67E2C952}"/>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82" name="TextBox 181">
              <a:extLst>
                <a:ext uri="{FF2B5EF4-FFF2-40B4-BE49-F238E27FC236}">
                  <a16:creationId xmlns:a16="http://schemas.microsoft.com/office/drawing/2014/main" id="{A775F7FA-BBBB-3630-2E50-65A797BA7853}"/>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3</a:t>
              </a:r>
            </a:p>
          </p:txBody>
        </p:sp>
      </p:grpSp>
      <p:grpSp>
        <p:nvGrpSpPr>
          <p:cNvPr id="183" name="Group 182">
            <a:extLst>
              <a:ext uri="{FF2B5EF4-FFF2-40B4-BE49-F238E27FC236}">
                <a16:creationId xmlns:a16="http://schemas.microsoft.com/office/drawing/2014/main" id="{7826C148-5FC4-79E8-7BD7-00F1A83B4215}"/>
              </a:ext>
            </a:extLst>
          </p:cNvPr>
          <p:cNvGrpSpPr/>
          <p:nvPr/>
        </p:nvGrpSpPr>
        <p:grpSpPr>
          <a:xfrm>
            <a:off x="2139050" y="5935194"/>
            <a:ext cx="466419" cy="466419"/>
            <a:chOff x="1634577" y="2890021"/>
            <a:chExt cx="466419" cy="466419"/>
          </a:xfrm>
        </p:grpSpPr>
        <p:sp>
          <p:nvSpPr>
            <p:cNvPr id="184" name="Oval 183">
              <a:extLst>
                <a:ext uri="{FF2B5EF4-FFF2-40B4-BE49-F238E27FC236}">
                  <a16:creationId xmlns:a16="http://schemas.microsoft.com/office/drawing/2014/main" id="{E97A1AAD-251D-234C-D276-D139BBF7AF3D}"/>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85" name="TextBox 184">
              <a:extLst>
                <a:ext uri="{FF2B5EF4-FFF2-40B4-BE49-F238E27FC236}">
                  <a16:creationId xmlns:a16="http://schemas.microsoft.com/office/drawing/2014/main" id="{BB018DF7-889B-AFAA-7148-AFB15F5E3FA3}"/>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5</a:t>
              </a:r>
            </a:p>
          </p:txBody>
        </p:sp>
      </p:grpSp>
      <p:grpSp>
        <p:nvGrpSpPr>
          <p:cNvPr id="189" name="Group 188">
            <a:extLst>
              <a:ext uri="{FF2B5EF4-FFF2-40B4-BE49-F238E27FC236}">
                <a16:creationId xmlns:a16="http://schemas.microsoft.com/office/drawing/2014/main" id="{14D887B0-B5E7-DE70-DAA6-FFA32A57565B}"/>
              </a:ext>
            </a:extLst>
          </p:cNvPr>
          <p:cNvGrpSpPr/>
          <p:nvPr/>
        </p:nvGrpSpPr>
        <p:grpSpPr>
          <a:xfrm>
            <a:off x="2787643" y="5935193"/>
            <a:ext cx="466419" cy="466419"/>
            <a:chOff x="1634577" y="2890021"/>
            <a:chExt cx="466419" cy="466419"/>
          </a:xfrm>
        </p:grpSpPr>
        <p:sp>
          <p:nvSpPr>
            <p:cNvPr id="190" name="Oval 189">
              <a:extLst>
                <a:ext uri="{FF2B5EF4-FFF2-40B4-BE49-F238E27FC236}">
                  <a16:creationId xmlns:a16="http://schemas.microsoft.com/office/drawing/2014/main" id="{398F5E30-7617-123E-DF7F-DD2655F5B5ED}"/>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91" name="TextBox 190">
              <a:extLst>
                <a:ext uri="{FF2B5EF4-FFF2-40B4-BE49-F238E27FC236}">
                  <a16:creationId xmlns:a16="http://schemas.microsoft.com/office/drawing/2014/main" id="{B4DF4B3F-0686-D1FA-9E97-253059C2F669}"/>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8</a:t>
              </a:r>
            </a:p>
          </p:txBody>
        </p:sp>
      </p:grpSp>
      <p:grpSp>
        <p:nvGrpSpPr>
          <p:cNvPr id="192" name="Group 191">
            <a:extLst>
              <a:ext uri="{FF2B5EF4-FFF2-40B4-BE49-F238E27FC236}">
                <a16:creationId xmlns:a16="http://schemas.microsoft.com/office/drawing/2014/main" id="{67DC6DA7-B33B-C599-B72A-2443C04A14E3}"/>
              </a:ext>
            </a:extLst>
          </p:cNvPr>
          <p:cNvGrpSpPr/>
          <p:nvPr/>
        </p:nvGrpSpPr>
        <p:grpSpPr>
          <a:xfrm>
            <a:off x="3522503" y="5935193"/>
            <a:ext cx="466419" cy="466419"/>
            <a:chOff x="1634577" y="2890021"/>
            <a:chExt cx="466419" cy="466419"/>
          </a:xfrm>
        </p:grpSpPr>
        <p:sp>
          <p:nvSpPr>
            <p:cNvPr id="193" name="Oval 192">
              <a:extLst>
                <a:ext uri="{FF2B5EF4-FFF2-40B4-BE49-F238E27FC236}">
                  <a16:creationId xmlns:a16="http://schemas.microsoft.com/office/drawing/2014/main" id="{8CDCD7E2-8B58-6BA6-E1D2-23191A67877D}"/>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94" name="TextBox 193">
              <a:extLst>
                <a:ext uri="{FF2B5EF4-FFF2-40B4-BE49-F238E27FC236}">
                  <a16:creationId xmlns:a16="http://schemas.microsoft.com/office/drawing/2014/main" id="{EE8649D4-7867-FC4F-7DE6-41AC92D90466}"/>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15</a:t>
              </a:r>
            </a:p>
          </p:txBody>
        </p:sp>
      </p:grpSp>
      <p:cxnSp>
        <p:nvCxnSpPr>
          <p:cNvPr id="195" name="Straight Connector 194">
            <a:extLst>
              <a:ext uri="{FF2B5EF4-FFF2-40B4-BE49-F238E27FC236}">
                <a16:creationId xmlns:a16="http://schemas.microsoft.com/office/drawing/2014/main" id="{B5C36EC1-CD91-AA56-C57E-B3EBCD10A34C}"/>
              </a:ext>
            </a:extLst>
          </p:cNvPr>
          <p:cNvCxnSpPr>
            <a:cxnSpLocks/>
            <a:stCxn id="166" idx="4"/>
            <a:endCxn id="169" idx="0"/>
          </p:cNvCxnSpPr>
          <p:nvPr/>
        </p:nvCxnSpPr>
        <p:spPr>
          <a:xfrm>
            <a:off x="3360990" y="3972160"/>
            <a:ext cx="683202" cy="24043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96" name="Straight Connector 195">
            <a:extLst>
              <a:ext uri="{FF2B5EF4-FFF2-40B4-BE49-F238E27FC236}">
                <a16:creationId xmlns:a16="http://schemas.microsoft.com/office/drawing/2014/main" id="{C958A3A6-8590-DB6A-6A0D-3CB6FB796093}"/>
              </a:ext>
            </a:extLst>
          </p:cNvPr>
          <p:cNvCxnSpPr>
            <a:cxnSpLocks/>
            <a:stCxn id="172" idx="4"/>
            <a:endCxn id="181" idx="0"/>
          </p:cNvCxnSpPr>
          <p:nvPr/>
        </p:nvCxnSpPr>
        <p:spPr>
          <a:xfrm flipH="1">
            <a:off x="1765742" y="5487430"/>
            <a:ext cx="523816" cy="447764"/>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97" name="Straight Connector 196">
            <a:extLst>
              <a:ext uri="{FF2B5EF4-FFF2-40B4-BE49-F238E27FC236}">
                <a16:creationId xmlns:a16="http://schemas.microsoft.com/office/drawing/2014/main" id="{0E021285-2F68-3990-1481-5A2933ACDE30}"/>
              </a:ext>
            </a:extLst>
          </p:cNvPr>
          <p:cNvCxnSpPr>
            <a:cxnSpLocks/>
            <a:stCxn id="172" idx="4"/>
            <a:endCxn id="184" idx="0"/>
          </p:cNvCxnSpPr>
          <p:nvPr/>
        </p:nvCxnSpPr>
        <p:spPr>
          <a:xfrm>
            <a:off x="2289558" y="5487430"/>
            <a:ext cx="82702" cy="447764"/>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99" name="Straight Connector 198">
            <a:extLst>
              <a:ext uri="{FF2B5EF4-FFF2-40B4-BE49-F238E27FC236}">
                <a16:creationId xmlns:a16="http://schemas.microsoft.com/office/drawing/2014/main" id="{18DFD5C5-C55E-3CB5-6971-101763C0965F}"/>
              </a:ext>
            </a:extLst>
          </p:cNvPr>
          <p:cNvCxnSpPr>
            <a:cxnSpLocks/>
            <a:stCxn id="175" idx="4"/>
            <a:endCxn id="190" idx="0"/>
          </p:cNvCxnSpPr>
          <p:nvPr/>
        </p:nvCxnSpPr>
        <p:spPr>
          <a:xfrm flipH="1">
            <a:off x="3020853" y="5487430"/>
            <a:ext cx="180038" cy="44776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0" name="Straight Connector 199">
            <a:extLst>
              <a:ext uri="{FF2B5EF4-FFF2-40B4-BE49-F238E27FC236}">
                <a16:creationId xmlns:a16="http://schemas.microsoft.com/office/drawing/2014/main" id="{CA91BEB5-CA43-9CB9-DC0E-057ACF7C1023}"/>
              </a:ext>
            </a:extLst>
          </p:cNvPr>
          <p:cNvCxnSpPr>
            <a:cxnSpLocks/>
            <a:stCxn id="215" idx="4"/>
            <a:endCxn id="193" idx="0"/>
          </p:cNvCxnSpPr>
          <p:nvPr/>
        </p:nvCxnSpPr>
        <p:spPr>
          <a:xfrm flipH="1">
            <a:off x="3755713" y="5487430"/>
            <a:ext cx="195941" cy="44776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1" name="Straight Connector 200">
            <a:extLst>
              <a:ext uri="{FF2B5EF4-FFF2-40B4-BE49-F238E27FC236}">
                <a16:creationId xmlns:a16="http://schemas.microsoft.com/office/drawing/2014/main" id="{9273D8BC-B962-ADAB-20DB-DC50794C9FB7}"/>
              </a:ext>
            </a:extLst>
          </p:cNvPr>
          <p:cNvCxnSpPr>
            <a:cxnSpLocks/>
            <a:stCxn id="169" idx="4"/>
            <a:endCxn id="178" idx="0"/>
          </p:cNvCxnSpPr>
          <p:nvPr/>
        </p:nvCxnSpPr>
        <p:spPr>
          <a:xfrm>
            <a:off x="4044192" y="4679010"/>
            <a:ext cx="636700" cy="34200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2" name="Straight Connector 201">
            <a:extLst>
              <a:ext uri="{FF2B5EF4-FFF2-40B4-BE49-F238E27FC236}">
                <a16:creationId xmlns:a16="http://schemas.microsoft.com/office/drawing/2014/main" id="{6D19036E-C31A-7D57-A5E6-1BB0EC21AD42}"/>
              </a:ext>
            </a:extLst>
          </p:cNvPr>
          <p:cNvCxnSpPr>
            <a:cxnSpLocks/>
            <a:stCxn id="161" idx="4"/>
            <a:endCxn id="175" idx="0"/>
          </p:cNvCxnSpPr>
          <p:nvPr/>
        </p:nvCxnSpPr>
        <p:spPr>
          <a:xfrm>
            <a:off x="2827719" y="4679010"/>
            <a:ext cx="373172" cy="34200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A519CB05-0E61-D208-43C7-8F557E356801}"/>
                  </a:ext>
                </a:extLst>
              </p:cNvPr>
              <p:cNvSpPr txBox="1"/>
              <p:nvPr/>
            </p:nvSpPr>
            <p:spPr>
              <a:xfrm>
                <a:off x="2991932" y="3229365"/>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m:t>
                          </m:r>
                        </m:e>
                      </m:d>
                    </m:oMath>
                  </m:oMathPara>
                </a14:m>
                <a:endParaRPr lang="en-US" sz="1400" dirty="0">
                  <a:solidFill>
                    <a:srgbClr val="1306BA"/>
                  </a:solidFill>
                </a:endParaRPr>
              </a:p>
            </p:txBody>
          </p:sp>
        </mc:Choice>
        <mc:Fallback xmlns="">
          <p:sp>
            <p:nvSpPr>
              <p:cNvPr id="203" name="TextBox 202">
                <a:extLst>
                  <a:ext uri="{FF2B5EF4-FFF2-40B4-BE49-F238E27FC236}">
                    <a16:creationId xmlns:a16="http://schemas.microsoft.com/office/drawing/2014/main" id="{A519CB05-0E61-D208-43C7-8F557E356801}"/>
                  </a:ext>
                </a:extLst>
              </p:cNvPr>
              <p:cNvSpPr txBox="1">
                <a:spLocks noRot="1" noChangeAspect="1" noMove="1" noResize="1" noEditPoints="1" noAdjustHandles="1" noChangeArrowheads="1" noChangeShapeType="1" noTextEdit="1"/>
              </p:cNvSpPr>
              <p:nvPr/>
            </p:nvSpPr>
            <p:spPr>
              <a:xfrm>
                <a:off x="2991932" y="3229365"/>
                <a:ext cx="738115" cy="307777"/>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6BAD0495-C8EC-2088-2F22-84891DA58086}"/>
                  </a:ext>
                </a:extLst>
              </p:cNvPr>
              <p:cNvSpPr txBox="1"/>
              <p:nvPr/>
            </p:nvSpPr>
            <p:spPr>
              <a:xfrm>
                <a:off x="2388884" y="3938486"/>
                <a:ext cx="820807"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14</m:t>
                          </m:r>
                        </m:e>
                      </m:d>
                    </m:oMath>
                  </m:oMathPara>
                </a14:m>
                <a:endParaRPr lang="en-US" sz="1400" dirty="0">
                  <a:solidFill>
                    <a:srgbClr val="1306BA"/>
                  </a:solidFill>
                </a:endParaRPr>
              </a:p>
            </p:txBody>
          </p:sp>
        </mc:Choice>
        <mc:Fallback xmlns="">
          <p:sp>
            <p:nvSpPr>
              <p:cNvPr id="204" name="TextBox 203">
                <a:extLst>
                  <a:ext uri="{FF2B5EF4-FFF2-40B4-BE49-F238E27FC236}">
                    <a16:creationId xmlns:a16="http://schemas.microsoft.com/office/drawing/2014/main" id="{6BAD0495-C8EC-2088-2F22-84891DA58086}"/>
                  </a:ext>
                </a:extLst>
              </p:cNvPr>
              <p:cNvSpPr txBox="1">
                <a:spLocks noRot="1" noChangeAspect="1" noMove="1" noResize="1" noEditPoints="1" noAdjustHandles="1" noChangeArrowheads="1" noChangeShapeType="1" noTextEdit="1"/>
              </p:cNvSpPr>
              <p:nvPr/>
            </p:nvSpPr>
            <p:spPr>
              <a:xfrm>
                <a:off x="2388884" y="3938486"/>
                <a:ext cx="820807" cy="307777"/>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03E2EEEA-E01B-EC2F-7A7A-7DB050F9186D}"/>
                  </a:ext>
                </a:extLst>
              </p:cNvPr>
              <p:cNvSpPr txBox="1"/>
              <p:nvPr/>
            </p:nvSpPr>
            <p:spPr>
              <a:xfrm>
                <a:off x="1874528" y="4728922"/>
                <a:ext cx="77464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7</m:t>
                          </m:r>
                        </m:e>
                      </m:d>
                    </m:oMath>
                  </m:oMathPara>
                </a14:m>
                <a:endParaRPr lang="en-US" sz="1400" dirty="0">
                  <a:solidFill>
                    <a:srgbClr val="1306BA"/>
                  </a:solidFill>
                </a:endParaRPr>
              </a:p>
            </p:txBody>
          </p:sp>
        </mc:Choice>
        <mc:Fallback xmlns="">
          <p:sp>
            <p:nvSpPr>
              <p:cNvPr id="205" name="TextBox 204">
                <a:extLst>
                  <a:ext uri="{FF2B5EF4-FFF2-40B4-BE49-F238E27FC236}">
                    <a16:creationId xmlns:a16="http://schemas.microsoft.com/office/drawing/2014/main" id="{03E2EEEA-E01B-EC2F-7A7A-7DB050F9186D}"/>
                  </a:ext>
                </a:extLst>
              </p:cNvPr>
              <p:cNvSpPr txBox="1">
                <a:spLocks noRot="1" noChangeAspect="1" noMove="1" noResize="1" noEditPoints="1" noAdjustHandles="1" noChangeArrowheads="1" noChangeShapeType="1" noTextEdit="1"/>
              </p:cNvSpPr>
              <p:nvPr/>
            </p:nvSpPr>
            <p:spPr>
              <a:xfrm>
                <a:off x="1874528" y="4728922"/>
                <a:ext cx="774645" cy="307777"/>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49BE8ADD-AA55-FB11-81D9-5CCAA9DAC666}"/>
                  </a:ext>
                </a:extLst>
              </p:cNvPr>
              <p:cNvSpPr txBox="1"/>
              <p:nvPr/>
            </p:nvSpPr>
            <p:spPr>
              <a:xfrm>
                <a:off x="1384911" y="5658794"/>
                <a:ext cx="77464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4</m:t>
                          </m:r>
                        </m:e>
                      </m:d>
                    </m:oMath>
                  </m:oMathPara>
                </a14:m>
                <a:endParaRPr lang="en-US" sz="1400" dirty="0">
                  <a:solidFill>
                    <a:srgbClr val="1306BA"/>
                  </a:solidFill>
                </a:endParaRPr>
              </a:p>
            </p:txBody>
          </p:sp>
        </mc:Choice>
        <mc:Fallback xmlns="">
          <p:sp>
            <p:nvSpPr>
              <p:cNvPr id="206" name="TextBox 205">
                <a:extLst>
                  <a:ext uri="{FF2B5EF4-FFF2-40B4-BE49-F238E27FC236}">
                    <a16:creationId xmlns:a16="http://schemas.microsoft.com/office/drawing/2014/main" id="{49BE8ADD-AA55-FB11-81D9-5CCAA9DAC666}"/>
                  </a:ext>
                </a:extLst>
              </p:cNvPr>
              <p:cNvSpPr txBox="1">
                <a:spLocks noRot="1" noChangeAspect="1" noMove="1" noResize="1" noEditPoints="1" noAdjustHandles="1" noChangeArrowheads="1" noChangeShapeType="1" noTextEdit="1"/>
              </p:cNvSpPr>
              <p:nvPr/>
            </p:nvSpPr>
            <p:spPr>
              <a:xfrm>
                <a:off x="1384911" y="5658794"/>
                <a:ext cx="774645" cy="307777"/>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22D8FD85-009C-C160-34F9-B36DC3353866}"/>
                  </a:ext>
                </a:extLst>
              </p:cNvPr>
              <p:cNvSpPr txBox="1"/>
              <p:nvPr/>
            </p:nvSpPr>
            <p:spPr>
              <a:xfrm>
                <a:off x="2116884" y="5658794"/>
                <a:ext cx="538162"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4, 7</m:t>
                          </m:r>
                        </m:e>
                      </m:d>
                    </m:oMath>
                  </m:oMathPara>
                </a14:m>
                <a:endParaRPr lang="en-US" sz="1400" dirty="0">
                  <a:solidFill>
                    <a:srgbClr val="1306BA"/>
                  </a:solidFill>
                </a:endParaRPr>
              </a:p>
            </p:txBody>
          </p:sp>
        </mc:Choice>
        <mc:Fallback xmlns="">
          <p:sp>
            <p:nvSpPr>
              <p:cNvPr id="207" name="TextBox 206">
                <a:extLst>
                  <a:ext uri="{FF2B5EF4-FFF2-40B4-BE49-F238E27FC236}">
                    <a16:creationId xmlns:a16="http://schemas.microsoft.com/office/drawing/2014/main" id="{22D8FD85-009C-C160-34F9-B36DC3353866}"/>
                  </a:ext>
                </a:extLst>
              </p:cNvPr>
              <p:cNvSpPr txBox="1">
                <a:spLocks noRot="1" noChangeAspect="1" noMove="1" noResize="1" noEditPoints="1" noAdjustHandles="1" noChangeArrowheads="1" noChangeShapeType="1" noTextEdit="1"/>
              </p:cNvSpPr>
              <p:nvPr/>
            </p:nvSpPr>
            <p:spPr>
              <a:xfrm>
                <a:off x="2116884" y="5658794"/>
                <a:ext cx="538162" cy="307777"/>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CEC0AD8B-EC2E-CD9E-81D4-B4F403548DC7}"/>
                  </a:ext>
                </a:extLst>
              </p:cNvPr>
              <p:cNvSpPr txBox="1"/>
              <p:nvPr/>
            </p:nvSpPr>
            <p:spPr>
              <a:xfrm>
                <a:off x="2804073" y="5662592"/>
                <a:ext cx="538162"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7, 9</m:t>
                          </m:r>
                        </m:e>
                      </m:d>
                    </m:oMath>
                  </m:oMathPara>
                </a14:m>
                <a:endParaRPr lang="en-US" sz="1400" dirty="0">
                  <a:solidFill>
                    <a:srgbClr val="1306BA"/>
                  </a:solidFill>
                </a:endParaRPr>
              </a:p>
            </p:txBody>
          </p:sp>
        </mc:Choice>
        <mc:Fallback xmlns="">
          <p:sp>
            <p:nvSpPr>
              <p:cNvPr id="208" name="TextBox 207">
                <a:extLst>
                  <a:ext uri="{FF2B5EF4-FFF2-40B4-BE49-F238E27FC236}">
                    <a16:creationId xmlns:a16="http://schemas.microsoft.com/office/drawing/2014/main" id="{CEC0AD8B-EC2E-CD9E-81D4-B4F403548DC7}"/>
                  </a:ext>
                </a:extLst>
              </p:cNvPr>
              <p:cNvSpPr txBox="1">
                <a:spLocks noRot="1" noChangeAspect="1" noMove="1" noResize="1" noEditPoints="1" noAdjustHandles="1" noChangeArrowheads="1" noChangeShapeType="1" noTextEdit="1"/>
              </p:cNvSpPr>
              <p:nvPr/>
            </p:nvSpPr>
            <p:spPr>
              <a:xfrm>
                <a:off x="2804073" y="5662592"/>
                <a:ext cx="538162" cy="307777"/>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A4222F55-4EB2-E2FC-31ED-89CB54597CAC}"/>
                  </a:ext>
                </a:extLst>
              </p:cNvPr>
              <p:cNvSpPr txBox="1"/>
              <p:nvPr/>
            </p:nvSpPr>
            <p:spPr>
              <a:xfrm>
                <a:off x="3675134" y="3924996"/>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14, ∞</m:t>
                          </m:r>
                        </m:e>
                      </m:d>
                    </m:oMath>
                  </m:oMathPara>
                </a14:m>
                <a:endParaRPr lang="en-US" sz="1400" dirty="0">
                  <a:solidFill>
                    <a:srgbClr val="1306BA"/>
                  </a:solidFill>
                </a:endParaRPr>
              </a:p>
            </p:txBody>
          </p:sp>
        </mc:Choice>
        <mc:Fallback xmlns="">
          <p:sp>
            <p:nvSpPr>
              <p:cNvPr id="209" name="TextBox 208">
                <a:extLst>
                  <a:ext uri="{FF2B5EF4-FFF2-40B4-BE49-F238E27FC236}">
                    <a16:creationId xmlns:a16="http://schemas.microsoft.com/office/drawing/2014/main" id="{A4222F55-4EB2-E2FC-31ED-89CB54597CAC}"/>
                  </a:ext>
                </a:extLst>
              </p:cNvPr>
              <p:cNvSpPr txBox="1">
                <a:spLocks noRot="1" noChangeAspect="1" noMove="1" noResize="1" noEditPoints="1" noAdjustHandles="1" noChangeArrowheads="1" noChangeShapeType="1" noTextEdit="1"/>
              </p:cNvSpPr>
              <p:nvPr/>
            </p:nvSpPr>
            <p:spPr>
              <a:xfrm>
                <a:off x="3675134" y="3924996"/>
                <a:ext cx="738115" cy="307777"/>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B29C2A10-56B0-47A7-A9C8-09F7FC6BF7AD}"/>
                  </a:ext>
                </a:extLst>
              </p:cNvPr>
              <p:cNvSpPr txBox="1"/>
              <p:nvPr/>
            </p:nvSpPr>
            <p:spPr>
              <a:xfrm>
                <a:off x="4337356" y="4745082"/>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20, ∞</m:t>
                          </m:r>
                        </m:e>
                      </m:d>
                    </m:oMath>
                  </m:oMathPara>
                </a14:m>
                <a:endParaRPr lang="en-US" sz="1400" dirty="0">
                  <a:solidFill>
                    <a:srgbClr val="1306BA"/>
                  </a:solidFill>
                </a:endParaRPr>
              </a:p>
            </p:txBody>
          </p:sp>
        </mc:Choice>
        <mc:Fallback xmlns="">
          <p:sp>
            <p:nvSpPr>
              <p:cNvPr id="210" name="TextBox 209">
                <a:extLst>
                  <a:ext uri="{FF2B5EF4-FFF2-40B4-BE49-F238E27FC236}">
                    <a16:creationId xmlns:a16="http://schemas.microsoft.com/office/drawing/2014/main" id="{B29C2A10-56B0-47A7-A9C8-09F7FC6BF7AD}"/>
                  </a:ext>
                </a:extLst>
              </p:cNvPr>
              <p:cNvSpPr txBox="1">
                <a:spLocks noRot="1" noChangeAspect="1" noMove="1" noResize="1" noEditPoints="1" noAdjustHandles="1" noChangeArrowheads="1" noChangeShapeType="1" noTextEdit="1"/>
              </p:cNvSpPr>
              <p:nvPr/>
            </p:nvSpPr>
            <p:spPr>
              <a:xfrm>
                <a:off x="4337356" y="4745082"/>
                <a:ext cx="738115" cy="307777"/>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602C5E08-B8EE-9AA8-0FB6-0070CA521B81}"/>
                  </a:ext>
                </a:extLst>
              </p:cNvPr>
              <p:cNvSpPr txBox="1"/>
              <p:nvPr/>
            </p:nvSpPr>
            <p:spPr>
              <a:xfrm>
                <a:off x="4936737" y="5663334"/>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24, ∞</m:t>
                          </m:r>
                        </m:e>
                      </m:d>
                    </m:oMath>
                  </m:oMathPara>
                </a14:m>
                <a:endParaRPr lang="en-US" sz="1400" dirty="0">
                  <a:solidFill>
                    <a:srgbClr val="1306BA"/>
                  </a:solidFill>
                </a:endParaRPr>
              </a:p>
            </p:txBody>
          </p:sp>
        </mc:Choice>
        <mc:Fallback xmlns="">
          <p:sp>
            <p:nvSpPr>
              <p:cNvPr id="211" name="TextBox 210">
                <a:extLst>
                  <a:ext uri="{FF2B5EF4-FFF2-40B4-BE49-F238E27FC236}">
                    <a16:creationId xmlns:a16="http://schemas.microsoft.com/office/drawing/2014/main" id="{602C5E08-B8EE-9AA8-0FB6-0070CA521B81}"/>
                  </a:ext>
                </a:extLst>
              </p:cNvPr>
              <p:cNvSpPr txBox="1">
                <a:spLocks noRot="1" noChangeAspect="1" noMove="1" noResize="1" noEditPoints="1" noAdjustHandles="1" noChangeArrowheads="1" noChangeShapeType="1" noTextEdit="1"/>
              </p:cNvSpPr>
              <p:nvPr/>
            </p:nvSpPr>
            <p:spPr>
              <a:xfrm>
                <a:off x="4936737" y="5663334"/>
                <a:ext cx="738115" cy="307777"/>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FE062A1-989A-7B17-85B7-3431C304E2B2}"/>
                  </a:ext>
                </a:extLst>
              </p:cNvPr>
              <p:cNvSpPr txBox="1"/>
              <p:nvPr/>
            </p:nvSpPr>
            <p:spPr>
              <a:xfrm>
                <a:off x="3543838" y="5648370"/>
                <a:ext cx="538162"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14, 16</m:t>
                          </m:r>
                        </m:e>
                      </m:d>
                    </m:oMath>
                  </m:oMathPara>
                </a14:m>
                <a:endParaRPr lang="en-US" sz="1400" dirty="0">
                  <a:solidFill>
                    <a:srgbClr val="1306BA"/>
                  </a:solidFill>
                </a:endParaRPr>
              </a:p>
            </p:txBody>
          </p:sp>
        </mc:Choice>
        <mc:Fallback xmlns="">
          <p:sp>
            <p:nvSpPr>
              <p:cNvPr id="212" name="TextBox 211">
                <a:extLst>
                  <a:ext uri="{FF2B5EF4-FFF2-40B4-BE49-F238E27FC236}">
                    <a16:creationId xmlns:a16="http://schemas.microsoft.com/office/drawing/2014/main" id="{0FE062A1-989A-7B17-85B7-3431C304E2B2}"/>
                  </a:ext>
                </a:extLst>
              </p:cNvPr>
              <p:cNvSpPr txBox="1">
                <a:spLocks noRot="1" noChangeAspect="1" noMove="1" noResize="1" noEditPoints="1" noAdjustHandles="1" noChangeArrowheads="1" noChangeShapeType="1" noTextEdit="1"/>
              </p:cNvSpPr>
              <p:nvPr/>
            </p:nvSpPr>
            <p:spPr>
              <a:xfrm>
                <a:off x="3543838" y="5648370"/>
                <a:ext cx="538162" cy="307777"/>
              </a:xfrm>
              <a:prstGeom prst="rect">
                <a:avLst/>
              </a:prstGeom>
              <a:blipFill>
                <a:blip r:embed="rId23"/>
                <a:stretch>
                  <a:fillRect l="-786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842D7F11-4B40-9AC3-41AD-8A4F3DDD61A7}"/>
                  </a:ext>
                </a:extLst>
              </p:cNvPr>
              <p:cNvSpPr txBox="1"/>
              <p:nvPr/>
            </p:nvSpPr>
            <p:spPr>
              <a:xfrm>
                <a:off x="2876988" y="4745082"/>
                <a:ext cx="538162"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7, 14</m:t>
                          </m:r>
                        </m:e>
                      </m:d>
                    </m:oMath>
                  </m:oMathPara>
                </a14:m>
                <a:endParaRPr lang="en-US" sz="1400" dirty="0">
                  <a:solidFill>
                    <a:srgbClr val="1306BA"/>
                  </a:solidFill>
                </a:endParaRPr>
              </a:p>
            </p:txBody>
          </p:sp>
        </mc:Choice>
        <mc:Fallback xmlns="">
          <p:sp>
            <p:nvSpPr>
              <p:cNvPr id="213" name="TextBox 212">
                <a:extLst>
                  <a:ext uri="{FF2B5EF4-FFF2-40B4-BE49-F238E27FC236}">
                    <a16:creationId xmlns:a16="http://schemas.microsoft.com/office/drawing/2014/main" id="{842D7F11-4B40-9AC3-41AD-8A4F3DDD61A7}"/>
                  </a:ext>
                </a:extLst>
              </p:cNvPr>
              <p:cNvSpPr txBox="1">
                <a:spLocks noRot="1" noChangeAspect="1" noMove="1" noResize="1" noEditPoints="1" noAdjustHandles="1" noChangeArrowheads="1" noChangeShapeType="1" noTextEdit="1"/>
              </p:cNvSpPr>
              <p:nvPr/>
            </p:nvSpPr>
            <p:spPr>
              <a:xfrm>
                <a:off x="2876988" y="4745082"/>
                <a:ext cx="538162" cy="307777"/>
              </a:xfrm>
              <a:prstGeom prst="rect">
                <a:avLst/>
              </a:prstGeom>
              <a:blipFill>
                <a:blip r:embed="rId24"/>
                <a:stretch>
                  <a:fillRect/>
                </a:stretch>
              </a:blipFill>
              <a:ln>
                <a:noFill/>
              </a:ln>
            </p:spPr>
            <p:txBody>
              <a:bodyPr/>
              <a:lstStyle/>
              <a:p>
                <a:r>
                  <a:rPr lang="en-US">
                    <a:noFill/>
                  </a:rPr>
                  <a:t> </a:t>
                </a:r>
              </a:p>
            </p:txBody>
          </p:sp>
        </mc:Fallback>
      </mc:AlternateContent>
      <p:grpSp>
        <p:nvGrpSpPr>
          <p:cNvPr id="214" name="Group 213">
            <a:extLst>
              <a:ext uri="{FF2B5EF4-FFF2-40B4-BE49-F238E27FC236}">
                <a16:creationId xmlns:a16="http://schemas.microsoft.com/office/drawing/2014/main" id="{04F24087-83D6-AE33-5FBE-0161A6075B45}"/>
              </a:ext>
            </a:extLst>
          </p:cNvPr>
          <p:cNvGrpSpPr/>
          <p:nvPr/>
        </p:nvGrpSpPr>
        <p:grpSpPr>
          <a:xfrm>
            <a:off x="3718444" y="5021011"/>
            <a:ext cx="466419" cy="466419"/>
            <a:chOff x="1634577" y="2890021"/>
            <a:chExt cx="466419" cy="466419"/>
          </a:xfrm>
        </p:grpSpPr>
        <p:sp>
          <p:nvSpPr>
            <p:cNvPr id="215" name="Oval 214">
              <a:extLst>
                <a:ext uri="{FF2B5EF4-FFF2-40B4-BE49-F238E27FC236}">
                  <a16:creationId xmlns:a16="http://schemas.microsoft.com/office/drawing/2014/main" id="{6F046763-19E2-FF66-D12E-E3213343A28A}"/>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16" name="TextBox 215">
              <a:extLst>
                <a:ext uri="{FF2B5EF4-FFF2-40B4-BE49-F238E27FC236}">
                  <a16:creationId xmlns:a16="http://schemas.microsoft.com/office/drawing/2014/main" id="{F0AFE6EC-917D-86F0-7C83-E34E21147BC7}"/>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16</a:t>
              </a:r>
            </a:p>
          </p:txBody>
        </p:sp>
      </p:grpSp>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C6BBF1CA-7204-7138-F380-2A62D8DF6FB6}"/>
                  </a:ext>
                </a:extLst>
              </p:cNvPr>
              <p:cNvSpPr txBox="1"/>
              <p:nvPr/>
            </p:nvSpPr>
            <p:spPr>
              <a:xfrm>
                <a:off x="3626718" y="4733301"/>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14, 20</m:t>
                          </m:r>
                        </m:e>
                      </m:d>
                    </m:oMath>
                  </m:oMathPara>
                </a14:m>
                <a:endParaRPr lang="en-US" sz="1400" dirty="0">
                  <a:solidFill>
                    <a:srgbClr val="1306BA"/>
                  </a:solidFill>
                </a:endParaRPr>
              </a:p>
            </p:txBody>
          </p:sp>
        </mc:Choice>
        <mc:Fallback xmlns="">
          <p:sp>
            <p:nvSpPr>
              <p:cNvPr id="217" name="TextBox 216">
                <a:extLst>
                  <a:ext uri="{FF2B5EF4-FFF2-40B4-BE49-F238E27FC236}">
                    <a16:creationId xmlns:a16="http://schemas.microsoft.com/office/drawing/2014/main" id="{C6BBF1CA-7204-7138-F380-2A62D8DF6FB6}"/>
                  </a:ext>
                </a:extLst>
              </p:cNvPr>
              <p:cNvSpPr txBox="1">
                <a:spLocks noRot="1" noChangeAspect="1" noMove="1" noResize="1" noEditPoints="1" noAdjustHandles="1" noChangeArrowheads="1" noChangeShapeType="1" noTextEdit="1"/>
              </p:cNvSpPr>
              <p:nvPr/>
            </p:nvSpPr>
            <p:spPr>
              <a:xfrm>
                <a:off x="3626718" y="4733301"/>
                <a:ext cx="738115" cy="307777"/>
              </a:xfrm>
              <a:prstGeom prst="rect">
                <a:avLst/>
              </a:prstGeom>
              <a:blipFill>
                <a:blip r:embed="rId25"/>
                <a:stretch>
                  <a:fillRect/>
                </a:stretch>
              </a:blipFill>
              <a:ln>
                <a:noFill/>
              </a:ln>
            </p:spPr>
            <p:txBody>
              <a:bodyPr/>
              <a:lstStyle/>
              <a:p>
                <a:r>
                  <a:rPr lang="en-US">
                    <a:noFill/>
                  </a:rPr>
                  <a:t> </a:t>
                </a:r>
              </a:p>
            </p:txBody>
          </p:sp>
        </mc:Fallback>
      </mc:AlternateContent>
      <p:cxnSp>
        <p:nvCxnSpPr>
          <p:cNvPr id="221" name="Straight Connector 220">
            <a:extLst>
              <a:ext uri="{FF2B5EF4-FFF2-40B4-BE49-F238E27FC236}">
                <a16:creationId xmlns:a16="http://schemas.microsoft.com/office/drawing/2014/main" id="{9EA7685A-ECD8-4356-DC90-EEA6E015E660}"/>
              </a:ext>
            </a:extLst>
          </p:cNvPr>
          <p:cNvCxnSpPr>
            <a:cxnSpLocks/>
            <a:stCxn id="169" idx="4"/>
            <a:endCxn id="215" idx="0"/>
          </p:cNvCxnSpPr>
          <p:nvPr/>
        </p:nvCxnSpPr>
        <p:spPr>
          <a:xfrm flipH="1">
            <a:off x="3951654" y="4679010"/>
            <a:ext cx="92538" cy="34200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226" name="Group 225">
            <a:extLst>
              <a:ext uri="{FF2B5EF4-FFF2-40B4-BE49-F238E27FC236}">
                <a16:creationId xmlns:a16="http://schemas.microsoft.com/office/drawing/2014/main" id="{F04EC61F-B392-D42A-2DC6-AD2FADB0AAE7}"/>
              </a:ext>
            </a:extLst>
          </p:cNvPr>
          <p:cNvGrpSpPr/>
          <p:nvPr/>
        </p:nvGrpSpPr>
        <p:grpSpPr>
          <a:xfrm>
            <a:off x="5028164" y="5935193"/>
            <a:ext cx="466419" cy="466419"/>
            <a:chOff x="1634577" y="2890021"/>
            <a:chExt cx="466419" cy="466419"/>
          </a:xfrm>
        </p:grpSpPr>
        <p:sp>
          <p:nvSpPr>
            <p:cNvPr id="227" name="Oval 226">
              <a:extLst>
                <a:ext uri="{FF2B5EF4-FFF2-40B4-BE49-F238E27FC236}">
                  <a16:creationId xmlns:a16="http://schemas.microsoft.com/office/drawing/2014/main" id="{00B58485-0B50-ACE4-59FC-B6AA52A38E2A}"/>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28" name="TextBox 227">
              <a:extLst>
                <a:ext uri="{FF2B5EF4-FFF2-40B4-BE49-F238E27FC236}">
                  <a16:creationId xmlns:a16="http://schemas.microsoft.com/office/drawing/2014/main" id="{40E77CC8-211B-D3B7-DFFC-C049FEBB09E2}"/>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30</a:t>
              </a:r>
            </a:p>
          </p:txBody>
        </p:sp>
      </p:grpSp>
      <p:grpSp>
        <p:nvGrpSpPr>
          <p:cNvPr id="229" name="Group 228">
            <a:extLst>
              <a:ext uri="{FF2B5EF4-FFF2-40B4-BE49-F238E27FC236}">
                <a16:creationId xmlns:a16="http://schemas.microsoft.com/office/drawing/2014/main" id="{18D3BEE7-7E54-1F03-98E6-92053704569F}"/>
              </a:ext>
            </a:extLst>
          </p:cNvPr>
          <p:cNvGrpSpPr/>
          <p:nvPr/>
        </p:nvGrpSpPr>
        <p:grpSpPr>
          <a:xfrm>
            <a:off x="4380367" y="5935193"/>
            <a:ext cx="466419" cy="466419"/>
            <a:chOff x="1634577" y="2890021"/>
            <a:chExt cx="466419" cy="466419"/>
          </a:xfrm>
        </p:grpSpPr>
        <p:sp>
          <p:nvSpPr>
            <p:cNvPr id="230" name="Oval 229">
              <a:extLst>
                <a:ext uri="{FF2B5EF4-FFF2-40B4-BE49-F238E27FC236}">
                  <a16:creationId xmlns:a16="http://schemas.microsoft.com/office/drawing/2014/main" id="{6674E0EC-DAC2-A3E9-57A7-2EED673C1E5F}"/>
                </a:ext>
              </a:extLst>
            </p:cNvPr>
            <p:cNvSpPr/>
            <p:nvPr/>
          </p:nvSpPr>
          <p:spPr>
            <a:xfrm>
              <a:off x="1634577" y="2890021"/>
              <a:ext cx="466419" cy="466419"/>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31" name="TextBox 230">
              <a:extLst>
                <a:ext uri="{FF2B5EF4-FFF2-40B4-BE49-F238E27FC236}">
                  <a16:creationId xmlns:a16="http://schemas.microsoft.com/office/drawing/2014/main" id="{8341F3FF-9B47-3623-2F62-E295D9F8EFDB}"/>
                </a:ext>
              </a:extLst>
            </p:cNvPr>
            <p:cNvSpPr txBox="1"/>
            <p:nvPr/>
          </p:nvSpPr>
          <p:spPr>
            <a:xfrm>
              <a:off x="1634578" y="2938864"/>
              <a:ext cx="466418" cy="400110"/>
            </a:xfrm>
            <a:prstGeom prst="rect">
              <a:avLst/>
            </a:prstGeom>
            <a:noFill/>
            <a:ln>
              <a:noFill/>
            </a:ln>
            <a:effectLst/>
          </p:spPr>
          <p:txBody>
            <a:bodyPr wrap="square" rtlCol="0" anchor="ctr" anchorCtr="1">
              <a:spAutoFit/>
            </a:bodyPr>
            <a:lstStyle/>
            <a:p>
              <a:r>
                <a:rPr lang="en-US" sz="2000" dirty="0"/>
                <a:t>22</a:t>
              </a:r>
            </a:p>
          </p:txBody>
        </p:sp>
      </p:grpSp>
      <p:cxnSp>
        <p:nvCxnSpPr>
          <p:cNvPr id="232" name="Straight Connector 231">
            <a:extLst>
              <a:ext uri="{FF2B5EF4-FFF2-40B4-BE49-F238E27FC236}">
                <a16:creationId xmlns:a16="http://schemas.microsoft.com/office/drawing/2014/main" id="{9B5266BF-2886-D847-51F7-FCDF67F6CEF1}"/>
              </a:ext>
            </a:extLst>
          </p:cNvPr>
          <p:cNvCxnSpPr>
            <a:cxnSpLocks/>
            <a:stCxn id="178" idx="4"/>
            <a:endCxn id="227" idx="0"/>
          </p:cNvCxnSpPr>
          <p:nvPr/>
        </p:nvCxnSpPr>
        <p:spPr>
          <a:xfrm>
            <a:off x="4680892" y="5487430"/>
            <a:ext cx="580482" cy="44776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35" name="Straight Connector 234">
            <a:extLst>
              <a:ext uri="{FF2B5EF4-FFF2-40B4-BE49-F238E27FC236}">
                <a16:creationId xmlns:a16="http://schemas.microsoft.com/office/drawing/2014/main" id="{A6597D0E-E683-062A-A7E2-98473A92FF98}"/>
              </a:ext>
            </a:extLst>
          </p:cNvPr>
          <p:cNvCxnSpPr>
            <a:cxnSpLocks/>
            <a:stCxn id="178" idx="4"/>
            <a:endCxn id="230" idx="0"/>
          </p:cNvCxnSpPr>
          <p:nvPr/>
        </p:nvCxnSpPr>
        <p:spPr>
          <a:xfrm flipH="1">
            <a:off x="4613577" y="5487430"/>
            <a:ext cx="67315" cy="44776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38" name="TextBox 237">
                <a:extLst>
                  <a:ext uri="{FF2B5EF4-FFF2-40B4-BE49-F238E27FC236}">
                    <a16:creationId xmlns:a16="http://schemas.microsoft.com/office/drawing/2014/main" id="{F306C2FA-337F-8558-A78A-4206A5E775CD}"/>
                  </a:ext>
                </a:extLst>
              </p:cNvPr>
              <p:cNvSpPr txBox="1"/>
              <p:nvPr/>
            </p:nvSpPr>
            <p:spPr>
              <a:xfrm>
                <a:off x="4274814" y="5658793"/>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20, 24</m:t>
                          </m:r>
                        </m:e>
                      </m:d>
                    </m:oMath>
                  </m:oMathPara>
                </a14:m>
                <a:endParaRPr lang="en-US" sz="1400" dirty="0">
                  <a:solidFill>
                    <a:srgbClr val="1306BA"/>
                  </a:solidFill>
                </a:endParaRPr>
              </a:p>
            </p:txBody>
          </p:sp>
        </mc:Choice>
        <mc:Fallback xmlns="">
          <p:sp>
            <p:nvSpPr>
              <p:cNvPr id="238" name="TextBox 237">
                <a:extLst>
                  <a:ext uri="{FF2B5EF4-FFF2-40B4-BE49-F238E27FC236}">
                    <a16:creationId xmlns:a16="http://schemas.microsoft.com/office/drawing/2014/main" id="{F306C2FA-337F-8558-A78A-4206A5E775CD}"/>
                  </a:ext>
                </a:extLst>
              </p:cNvPr>
              <p:cNvSpPr txBox="1">
                <a:spLocks noRot="1" noChangeAspect="1" noMove="1" noResize="1" noEditPoints="1" noAdjustHandles="1" noChangeArrowheads="1" noChangeShapeType="1" noTextEdit="1"/>
              </p:cNvSpPr>
              <p:nvPr/>
            </p:nvSpPr>
            <p:spPr>
              <a:xfrm>
                <a:off x="4274814" y="5658793"/>
                <a:ext cx="738115" cy="307777"/>
              </a:xfrm>
              <a:prstGeom prst="rect">
                <a:avLst/>
              </a:prstGeom>
              <a:blipFill>
                <a:blip r:embed="rId2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006DFA6B-DC52-49E8-1C2B-6813510DC83D}"/>
                  </a:ext>
                </a:extLst>
              </p:cNvPr>
              <p:cNvSpPr txBox="1"/>
              <p:nvPr/>
            </p:nvSpPr>
            <p:spPr>
              <a:xfrm>
                <a:off x="699909" y="1924312"/>
                <a:ext cx="10882598" cy="1138773"/>
              </a:xfrm>
              <a:prstGeom prst="rect">
                <a:avLst/>
              </a:prstGeom>
              <a:noFill/>
              <a:ln>
                <a:noFill/>
              </a:ln>
            </p:spPr>
            <p:txBody>
              <a:bodyPr wrap="square">
                <a:spAutoFit/>
              </a:bodyPr>
              <a:lstStyle/>
              <a:p>
                <a:r>
                  <a:rPr lang="en-US" sz="1700" dirty="0"/>
                  <a:t>Consider a “bounds propagation” approach in which each node must be between: </a:t>
                </a:r>
                <a14:m>
                  <m:oMath xmlns:m="http://schemas.openxmlformats.org/officeDocument/2006/math">
                    <m:d>
                      <m:dPr>
                        <m:ctrlPr>
                          <a:rPr lang="en-US" sz="1700" i="1" dirty="0" smtClean="0">
                            <a:solidFill>
                              <a:schemeClr val="tx1"/>
                            </a:solidFill>
                            <a:latin typeface="Cambria Math" panose="02040503050406030204" pitchFamily="18" charset="0"/>
                          </a:rPr>
                        </m:ctrlPr>
                      </m:dPr>
                      <m:e>
                        <m:r>
                          <a:rPr lang="en-US" sz="1700" b="0" i="1" dirty="0" smtClean="0">
                            <a:solidFill>
                              <a:srgbClr val="7030A0"/>
                            </a:solidFill>
                            <a:latin typeface="Cambria Math" panose="02040503050406030204" pitchFamily="18" charset="0"/>
                          </a:rPr>
                          <m:t>𝑙𝑒𝑓𝑡</m:t>
                        </m:r>
                        <m:r>
                          <a:rPr lang="en-US" sz="1700" i="1" dirty="0">
                            <a:solidFill>
                              <a:schemeClr val="tx1"/>
                            </a:solidFill>
                            <a:latin typeface="Cambria Math" panose="02040503050406030204" pitchFamily="18" charset="0"/>
                          </a:rPr>
                          <m:t>, </m:t>
                        </m:r>
                        <m:r>
                          <a:rPr lang="en-US" sz="1700" b="0" i="1" dirty="0" smtClean="0">
                            <a:solidFill>
                              <a:srgbClr val="00B050"/>
                            </a:solidFill>
                            <a:latin typeface="Cambria Math" panose="02040503050406030204" pitchFamily="18" charset="0"/>
                          </a:rPr>
                          <m:t>𝑟𝑖𝑔h𝑡</m:t>
                        </m:r>
                      </m:e>
                    </m:d>
                  </m:oMath>
                </a14:m>
                <a:r>
                  <a:rPr lang="en-US" sz="1700" dirty="0"/>
                  <a:t>.</a:t>
                </a:r>
              </a:p>
              <a:p>
                <a:r>
                  <a:rPr lang="en-US" sz="1700" dirty="0"/>
                  <a:t>As we traverse:</a:t>
                </a:r>
              </a:p>
              <a:p>
                <a:pPr lvl="1" indent="-228600">
                  <a:buFont typeface="Arial" panose="020B0604020202020204" pitchFamily="34" charset="0"/>
                  <a:buChar char="•"/>
                </a:pPr>
                <a:r>
                  <a:rPr lang="en-US" sz="1700" b="1" dirty="0"/>
                  <a:t>Go left</a:t>
                </a:r>
                <a:r>
                  <a:rPr lang="en-US" sz="1700" dirty="0"/>
                  <a:t>: update the </a:t>
                </a:r>
                <a14:m>
                  <m:oMath xmlns:m="http://schemas.openxmlformats.org/officeDocument/2006/math">
                    <m:r>
                      <a:rPr lang="en-US" sz="1700" i="1" dirty="0" smtClean="0">
                        <a:solidFill>
                          <a:srgbClr val="00B050"/>
                        </a:solidFill>
                        <a:latin typeface="Cambria Math" panose="02040503050406030204" pitchFamily="18" charset="0"/>
                      </a:rPr>
                      <m:t>𝑟𝑖𝑔h𝑡</m:t>
                    </m:r>
                  </m:oMath>
                </a14:m>
                <a:r>
                  <a:rPr lang="en-US" sz="1700" dirty="0"/>
                  <a:t> bound with</a:t>
                </a:r>
                <a:r>
                  <a:rPr lang="en-US" sz="1700" dirty="0">
                    <a:latin typeface="Consolas" panose="020B0609020204030204" pitchFamily="49" charset="0"/>
                  </a:rPr>
                  <a:t> </a:t>
                </a:r>
                <a:r>
                  <a:rPr lang="en-US" sz="1700" dirty="0" err="1">
                    <a:latin typeface="Consolas" panose="020B0609020204030204" pitchFamily="49" charset="0"/>
                  </a:rPr>
                  <a:t>node.val</a:t>
                </a:r>
                <a:r>
                  <a:rPr lang="en-US" sz="1700" dirty="0">
                    <a:latin typeface="Consolas" panose="020B0609020204030204" pitchFamily="49" charset="0"/>
                  </a:rPr>
                  <a:t> </a:t>
                </a:r>
                <a:r>
                  <a:rPr lang="en-US" sz="1700" dirty="0"/>
                  <a:t>(nodes in the left subtree must be </a:t>
                </a:r>
                <a:r>
                  <a:rPr lang="en-US" sz="1700" i="1" dirty="0"/>
                  <a:t>less</a:t>
                </a:r>
                <a:r>
                  <a:rPr lang="en-US" sz="1700" dirty="0"/>
                  <a:t> than or equal</a:t>
                </a:r>
                <a:r>
                  <a:rPr lang="en-US" sz="1700" dirty="0">
                    <a:latin typeface="Consolas" panose="020B0609020204030204" pitchFamily="49" charset="0"/>
                  </a:rPr>
                  <a:t> </a:t>
                </a:r>
                <a:r>
                  <a:rPr lang="en-US" sz="1700" dirty="0" err="1">
                    <a:latin typeface="Consolas" panose="020B0609020204030204" pitchFamily="49" charset="0"/>
                  </a:rPr>
                  <a:t>node.val</a:t>
                </a:r>
                <a:r>
                  <a:rPr lang="en-US" sz="1700" dirty="0"/>
                  <a:t>)</a:t>
                </a:r>
              </a:p>
              <a:p>
                <a:pPr lvl="1" indent="-228600">
                  <a:buFont typeface="Arial" panose="020B0604020202020204" pitchFamily="34" charset="0"/>
                  <a:buChar char="•"/>
                </a:pPr>
                <a:r>
                  <a:rPr lang="en-US" sz="1700" b="1" dirty="0"/>
                  <a:t>Go right</a:t>
                </a:r>
                <a:r>
                  <a:rPr lang="en-US" sz="1700" dirty="0"/>
                  <a:t>: update the </a:t>
                </a:r>
                <a14:m>
                  <m:oMath xmlns:m="http://schemas.openxmlformats.org/officeDocument/2006/math">
                    <m:r>
                      <a:rPr lang="en-US" sz="1700" i="1" dirty="0" smtClean="0">
                        <a:solidFill>
                          <a:srgbClr val="7030A0"/>
                        </a:solidFill>
                        <a:latin typeface="Cambria Math" panose="02040503050406030204" pitchFamily="18" charset="0"/>
                      </a:rPr>
                      <m:t>𝑙𝑒𝑓𝑡</m:t>
                    </m:r>
                  </m:oMath>
                </a14:m>
                <a:r>
                  <a:rPr lang="en-US" sz="1700" dirty="0"/>
                  <a:t> bound with</a:t>
                </a:r>
                <a:r>
                  <a:rPr lang="en-US" sz="1700" dirty="0">
                    <a:latin typeface="Consolas" panose="020B0609020204030204" pitchFamily="49" charset="0"/>
                  </a:rPr>
                  <a:t> </a:t>
                </a:r>
                <a:r>
                  <a:rPr lang="en-US" sz="1700" dirty="0" err="1">
                    <a:latin typeface="Consolas" panose="020B0609020204030204" pitchFamily="49" charset="0"/>
                  </a:rPr>
                  <a:t>node.val</a:t>
                </a:r>
                <a:r>
                  <a:rPr lang="en-US" sz="1700" dirty="0">
                    <a:latin typeface="Consolas" panose="020B0609020204030204" pitchFamily="49" charset="0"/>
                  </a:rPr>
                  <a:t> </a:t>
                </a:r>
                <a:r>
                  <a:rPr lang="en-US" sz="1700" dirty="0"/>
                  <a:t>(nodes in the right subtree must be </a:t>
                </a:r>
                <a:r>
                  <a:rPr lang="en-US" sz="1700" i="1" dirty="0"/>
                  <a:t>greater</a:t>
                </a:r>
                <a:r>
                  <a:rPr lang="en-US" sz="1700" dirty="0"/>
                  <a:t> than</a:t>
                </a:r>
                <a:r>
                  <a:rPr lang="en-US" sz="1700" dirty="0">
                    <a:latin typeface="Consolas" panose="020B0609020204030204" pitchFamily="49" charset="0"/>
                  </a:rPr>
                  <a:t> </a:t>
                </a:r>
                <a:r>
                  <a:rPr lang="en-US" sz="1700" dirty="0" err="1">
                    <a:latin typeface="Consolas" panose="020B0609020204030204" pitchFamily="49" charset="0"/>
                  </a:rPr>
                  <a:t>node.val</a:t>
                </a:r>
                <a:r>
                  <a:rPr lang="en-US" sz="1700" dirty="0"/>
                  <a:t>)</a:t>
                </a:r>
              </a:p>
            </p:txBody>
          </p:sp>
        </mc:Choice>
        <mc:Fallback xmlns="">
          <p:sp>
            <p:nvSpPr>
              <p:cNvPr id="241" name="TextBox 240">
                <a:extLst>
                  <a:ext uri="{FF2B5EF4-FFF2-40B4-BE49-F238E27FC236}">
                    <a16:creationId xmlns:a16="http://schemas.microsoft.com/office/drawing/2014/main" id="{006DFA6B-DC52-49E8-1C2B-6813510DC83D}"/>
                  </a:ext>
                </a:extLst>
              </p:cNvPr>
              <p:cNvSpPr txBox="1">
                <a:spLocks noRot="1" noChangeAspect="1" noMove="1" noResize="1" noEditPoints="1" noAdjustHandles="1" noChangeArrowheads="1" noChangeShapeType="1" noTextEdit="1"/>
              </p:cNvSpPr>
              <p:nvPr/>
            </p:nvSpPr>
            <p:spPr>
              <a:xfrm>
                <a:off x="699909" y="1924312"/>
                <a:ext cx="10882598" cy="1138773"/>
              </a:xfrm>
              <a:prstGeom prst="rect">
                <a:avLst/>
              </a:prstGeom>
              <a:blipFill>
                <a:blip r:embed="rId27"/>
                <a:stretch>
                  <a:fillRect l="-392" t="-2151" b="-6989"/>
                </a:stretch>
              </a:blipFill>
              <a:ln>
                <a:noFill/>
              </a:ln>
            </p:spPr>
            <p:txBody>
              <a:bodyPr/>
              <a:lstStyle/>
              <a:p>
                <a:r>
                  <a:rPr lang="en-US">
                    <a:noFill/>
                  </a:rPr>
                  <a:t> </a:t>
                </a:r>
              </a:p>
            </p:txBody>
          </p:sp>
        </mc:Fallback>
      </mc:AlternateContent>
      <p:sp>
        <p:nvSpPr>
          <p:cNvPr id="242" name="object 3">
            <a:extLst>
              <a:ext uri="{FF2B5EF4-FFF2-40B4-BE49-F238E27FC236}">
                <a16:creationId xmlns:a16="http://schemas.microsoft.com/office/drawing/2014/main" id="{7EB37B90-313F-0A5A-6362-37ADE08943FE}"/>
              </a:ext>
            </a:extLst>
          </p:cNvPr>
          <p:cNvSpPr txBox="1"/>
          <p:nvPr/>
        </p:nvSpPr>
        <p:spPr>
          <a:xfrm>
            <a:off x="657305" y="1514275"/>
            <a:ext cx="974645" cy="318933"/>
          </a:xfrm>
          <a:prstGeom prst="rect">
            <a:avLst/>
          </a:prstGeom>
        </p:spPr>
        <p:txBody>
          <a:bodyPr vert="horz" wrap="square" lIns="0" tIns="12700" rIns="0" bIns="0" rtlCol="0">
            <a:spAutoFit/>
          </a:bodyPr>
          <a:lstStyle/>
          <a:p>
            <a:pPr marL="12700" marR="5080">
              <a:lnSpc>
                <a:spcPct val="117800"/>
              </a:lnSpc>
              <a:spcBef>
                <a:spcPts val="100"/>
              </a:spcBef>
            </a:pPr>
            <a:r>
              <a:rPr lang="en-US" i="1" dirty="0"/>
              <a:t>Solution.</a:t>
            </a:r>
            <a:endParaRPr sz="2400" i="1" dirty="0">
              <a:latin typeface="Calibri"/>
              <a:cs typeface="Calibri"/>
            </a:endParaRPr>
          </a:p>
        </p:txBody>
      </p:sp>
    </p:spTree>
    <p:extLst>
      <p:ext uri="{BB962C8B-B14F-4D97-AF65-F5344CB8AC3E}">
        <p14:creationId xmlns:p14="http://schemas.microsoft.com/office/powerpoint/2010/main" val="42631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5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5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50" grpId="0"/>
      <p:bldP spid="151" grpId="0"/>
      <p:bldP spid="152" grpId="0"/>
      <p:bldP spid="153" grpId="0"/>
      <p:bldP spid="154" grpId="0"/>
      <p:bldP spid="155" grpId="0"/>
      <p:bldP spid="156" grpId="0"/>
      <p:bldP spid="157" grpId="0"/>
      <p:bldP spid="158" grpId="0"/>
      <p:bldP spid="159" grpId="0"/>
      <p:bldP spid="203" grpId="0"/>
      <p:bldP spid="204" grpId="0"/>
      <p:bldP spid="205" grpId="0"/>
      <p:bldP spid="206" grpId="0"/>
      <p:bldP spid="207" grpId="0"/>
      <p:bldP spid="208" grpId="0"/>
      <p:bldP spid="209" grpId="0"/>
      <p:bldP spid="210" grpId="0"/>
      <p:bldP spid="211" grpId="0"/>
      <p:bldP spid="212" grpId="0"/>
      <p:bldP spid="213" grpId="0"/>
      <p:bldP spid="217" grpId="0"/>
      <p:bldP spid="238" grpId="0"/>
      <p:bldP spid="241" grpId="0"/>
      <p:bldP spid="2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A72A3-5D6B-30E7-12F2-817C31037E3F}"/>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9D0BD4B-276A-0146-8CDD-C2637FDCEA76}"/>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Alpha-Beta Pruning</a:t>
            </a:r>
            <a:endParaRPr lang="en-US" sz="3600" dirty="0"/>
          </a:p>
        </p:txBody>
      </p:sp>
      <p:pic>
        <p:nvPicPr>
          <p:cNvPr id="3" name="Picture 2">
            <a:extLst>
              <a:ext uri="{FF2B5EF4-FFF2-40B4-BE49-F238E27FC236}">
                <a16:creationId xmlns:a16="http://schemas.microsoft.com/office/drawing/2014/main" id="{F57E565C-83FA-130D-97D8-18CF5C6D6D0F}"/>
              </a:ext>
            </a:extLst>
          </p:cNvPr>
          <p:cNvPicPr>
            <a:picLocks noChangeAspect="1"/>
          </p:cNvPicPr>
          <p:nvPr/>
        </p:nvPicPr>
        <p:blipFill>
          <a:blip r:embed="rId2"/>
          <a:srcRect r="37988" b="15753"/>
          <a:stretch>
            <a:fillRect/>
          </a:stretch>
        </p:blipFill>
        <p:spPr>
          <a:xfrm>
            <a:off x="355601" y="781050"/>
            <a:ext cx="4571999" cy="4900344"/>
          </a:xfrm>
          <a:prstGeom prst="rect">
            <a:avLst/>
          </a:prstGeom>
        </p:spPr>
      </p:pic>
      <p:sp>
        <p:nvSpPr>
          <p:cNvPr id="5" name="TextBox 4">
            <a:extLst>
              <a:ext uri="{FF2B5EF4-FFF2-40B4-BE49-F238E27FC236}">
                <a16:creationId xmlns:a16="http://schemas.microsoft.com/office/drawing/2014/main" id="{637D7D8E-17B3-6F33-7A84-54E48060EAD4}"/>
              </a:ext>
            </a:extLst>
          </p:cNvPr>
          <p:cNvSpPr txBox="1"/>
          <p:nvPr/>
        </p:nvSpPr>
        <p:spPr>
          <a:xfrm>
            <a:off x="892189" y="2886077"/>
            <a:ext cx="1836723" cy="221456"/>
          </a:xfrm>
          <a:prstGeom prst="rect">
            <a:avLst/>
          </a:prstGeom>
          <a:noFill/>
          <a:ln w="19050">
            <a:solidFill>
              <a:srgbClr val="FF0000"/>
            </a:solidFill>
          </a:ln>
        </p:spPr>
        <p:txBody>
          <a:bodyPr wrap="square">
            <a:noAutofit/>
          </a:bodyPr>
          <a:lstStyle/>
          <a:p>
            <a:endParaRPr lang="en-US" dirty="0">
              <a:solidFill>
                <a:srgbClr val="1306BA"/>
              </a:solidFill>
            </a:endParaRPr>
          </a:p>
        </p:txBody>
      </p:sp>
      <p:sp>
        <p:nvSpPr>
          <p:cNvPr id="6" name="TextBox 5">
            <a:extLst>
              <a:ext uri="{FF2B5EF4-FFF2-40B4-BE49-F238E27FC236}">
                <a16:creationId xmlns:a16="http://schemas.microsoft.com/office/drawing/2014/main" id="{EB490F93-0D5A-5D0C-B524-C97D0CA787CB}"/>
              </a:ext>
            </a:extLst>
          </p:cNvPr>
          <p:cNvSpPr txBox="1"/>
          <p:nvPr/>
        </p:nvSpPr>
        <p:spPr>
          <a:xfrm>
            <a:off x="892190" y="4843464"/>
            <a:ext cx="1836723" cy="221456"/>
          </a:xfrm>
          <a:prstGeom prst="rect">
            <a:avLst/>
          </a:prstGeom>
          <a:noFill/>
          <a:ln w="19050">
            <a:solidFill>
              <a:srgbClr val="FF0000"/>
            </a:solidFill>
          </a:ln>
        </p:spPr>
        <p:txBody>
          <a:bodyPr wrap="square">
            <a:noAutofit/>
          </a:bodyPr>
          <a:lstStyle/>
          <a:p>
            <a:endParaRPr lang="en-US" dirty="0">
              <a:solidFill>
                <a:srgbClr val="1306BA"/>
              </a:solidFill>
            </a:endParaRPr>
          </a:p>
        </p:txBody>
      </p:sp>
      <p:sp>
        <p:nvSpPr>
          <p:cNvPr id="7" name="TextBox 6">
            <a:extLst>
              <a:ext uri="{FF2B5EF4-FFF2-40B4-BE49-F238E27FC236}">
                <a16:creationId xmlns:a16="http://schemas.microsoft.com/office/drawing/2014/main" id="{17293775-DC64-7073-EB99-C5ACC174E0E3}"/>
              </a:ext>
            </a:extLst>
          </p:cNvPr>
          <p:cNvSpPr txBox="1"/>
          <p:nvPr/>
        </p:nvSpPr>
        <p:spPr>
          <a:xfrm>
            <a:off x="2585260" y="1176606"/>
            <a:ext cx="750872" cy="221456"/>
          </a:xfrm>
          <a:prstGeom prst="rect">
            <a:avLst/>
          </a:prstGeom>
          <a:noFill/>
          <a:ln w="19050">
            <a:solidFill>
              <a:srgbClr val="1306BA"/>
            </a:solidFill>
          </a:ln>
        </p:spPr>
        <p:txBody>
          <a:bodyPr wrap="square">
            <a:noAutofit/>
          </a:bodyPr>
          <a:lstStyle/>
          <a:p>
            <a:endParaRPr lang="en-US" dirty="0">
              <a:solidFill>
                <a:srgbClr val="1306BA"/>
              </a:solidFill>
            </a:endParaRPr>
          </a:p>
        </p:txBody>
      </p:sp>
      <p:sp>
        <p:nvSpPr>
          <p:cNvPr id="8" name="TextBox 7">
            <a:extLst>
              <a:ext uri="{FF2B5EF4-FFF2-40B4-BE49-F238E27FC236}">
                <a16:creationId xmlns:a16="http://schemas.microsoft.com/office/drawing/2014/main" id="{E2A6D8ED-F031-BA0E-50A7-00BC83392F4A}"/>
              </a:ext>
            </a:extLst>
          </p:cNvPr>
          <p:cNvSpPr txBox="1"/>
          <p:nvPr/>
        </p:nvSpPr>
        <p:spPr>
          <a:xfrm>
            <a:off x="2757489" y="1819544"/>
            <a:ext cx="316706" cy="221456"/>
          </a:xfrm>
          <a:prstGeom prst="rect">
            <a:avLst/>
          </a:prstGeom>
          <a:noFill/>
          <a:ln w="19050">
            <a:solidFill>
              <a:srgbClr val="1306BA"/>
            </a:solidFill>
          </a:ln>
        </p:spPr>
        <p:txBody>
          <a:bodyPr wrap="square">
            <a:noAutofit/>
          </a:bodyPr>
          <a:lstStyle/>
          <a:p>
            <a:endParaRPr lang="en-US" dirty="0">
              <a:solidFill>
                <a:srgbClr val="1306BA"/>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A3DCC1-919F-843C-F28D-F336A1F8B4DE}"/>
                  </a:ext>
                </a:extLst>
              </p:cNvPr>
              <p:cNvSpPr txBox="1"/>
              <p:nvPr/>
            </p:nvSpPr>
            <p:spPr>
              <a:xfrm>
                <a:off x="9606740" y="949016"/>
                <a:ext cx="2260600" cy="347394"/>
              </a:xfrm>
              <a:prstGeom prst="rect">
                <a:avLst/>
              </a:prstGeom>
              <a:noFill/>
              <a:ln w="19050">
                <a:solidFill>
                  <a:srgbClr val="1306BA"/>
                </a:solidFill>
              </a:ln>
            </p:spPr>
            <p:txBody>
              <a:bodyPr wrap="square">
                <a:noAutofit/>
              </a:bodyPr>
              <a:lstStyle/>
              <a:p>
                <a:r>
                  <a:rPr lang="en-US" dirty="0">
                    <a:solidFill>
                      <a:schemeClr val="tx1"/>
                    </a:solidFill>
                  </a:rPr>
                  <a:t>Pass around </a:t>
                </a:r>
                <a14:m>
                  <m:oMath xmlns:m="http://schemas.openxmlformats.org/officeDocument/2006/math">
                    <m:r>
                      <a:rPr lang="en-US" b="0" i="1" smtClean="0">
                        <a:solidFill>
                          <a:schemeClr val="tx1"/>
                        </a:solidFill>
                        <a:latin typeface="Cambria Math" panose="02040503050406030204" pitchFamily="18" charset="0"/>
                      </a:rPr>
                      <m:t>𝛼</m:t>
                    </m:r>
                  </m:oMath>
                </a14:m>
                <a:r>
                  <a:rPr lang="en-US" b="0" i="0" dirty="0">
                    <a:solidFill>
                      <a:schemeClr val="tx1"/>
                    </a:solidFill>
                    <a:latin typeface="+mj-lt"/>
                  </a:rPr>
                  <a:t> and </a:t>
                </a:r>
                <a14:m>
                  <m:oMath xmlns:m="http://schemas.openxmlformats.org/officeDocument/2006/math">
                    <m:r>
                      <a:rPr lang="en-US" b="0" i="1" smtClean="0">
                        <a:solidFill>
                          <a:schemeClr val="tx1"/>
                        </a:solidFill>
                        <a:latin typeface="Cambria Math" panose="02040503050406030204" pitchFamily="18" charset="0"/>
                      </a:rPr>
                      <m:t>𝛽</m:t>
                    </m:r>
                  </m:oMath>
                </a14:m>
                <a:r>
                  <a:rPr lang="en-US" dirty="0">
                    <a:solidFill>
                      <a:schemeClr val="tx1"/>
                    </a:solidFill>
                  </a:rPr>
                  <a:t>.</a:t>
                </a:r>
              </a:p>
            </p:txBody>
          </p:sp>
        </mc:Choice>
        <mc:Fallback xmlns="">
          <p:sp>
            <p:nvSpPr>
              <p:cNvPr id="9" name="TextBox 8">
                <a:extLst>
                  <a:ext uri="{FF2B5EF4-FFF2-40B4-BE49-F238E27FC236}">
                    <a16:creationId xmlns:a16="http://schemas.microsoft.com/office/drawing/2014/main" id="{27A3DCC1-919F-843C-F28D-F336A1F8B4DE}"/>
                  </a:ext>
                </a:extLst>
              </p:cNvPr>
              <p:cNvSpPr txBox="1">
                <a:spLocks noRot="1" noChangeAspect="1" noMove="1" noResize="1" noEditPoints="1" noAdjustHandles="1" noChangeArrowheads="1" noChangeShapeType="1" noTextEdit="1"/>
              </p:cNvSpPr>
              <p:nvPr/>
            </p:nvSpPr>
            <p:spPr>
              <a:xfrm>
                <a:off x="9606740" y="949016"/>
                <a:ext cx="2260600" cy="347394"/>
              </a:xfrm>
              <a:prstGeom prst="rect">
                <a:avLst/>
              </a:prstGeom>
              <a:blipFill>
                <a:blip r:embed="rId3"/>
                <a:stretch>
                  <a:fillRect l="-2139" t="-11667" b="-28333"/>
                </a:stretch>
              </a:blipFill>
              <a:ln w="19050">
                <a:solidFill>
                  <a:srgbClr val="1306BA"/>
                </a:solid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2688C51C-30D4-0E45-68EF-FFC13DF6E5F1}"/>
              </a:ext>
            </a:extLst>
          </p:cNvPr>
          <p:cNvSpPr txBox="1"/>
          <p:nvPr/>
        </p:nvSpPr>
        <p:spPr>
          <a:xfrm>
            <a:off x="892188" y="5064921"/>
            <a:ext cx="1207545" cy="221456"/>
          </a:xfrm>
          <a:prstGeom prst="rect">
            <a:avLst/>
          </a:prstGeom>
          <a:noFill/>
          <a:ln w="19050">
            <a:solidFill>
              <a:srgbClr val="00B050"/>
            </a:solidFill>
          </a:ln>
        </p:spPr>
        <p:txBody>
          <a:bodyPr wrap="square">
            <a:noAutofit/>
          </a:bodyPr>
          <a:lstStyle/>
          <a:p>
            <a:endParaRPr lang="en-US" dirty="0">
              <a:solidFill>
                <a:srgbClr val="1306BA"/>
              </a:solidFill>
            </a:endParaRPr>
          </a:p>
        </p:txBody>
      </p:sp>
      <p:sp>
        <p:nvSpPr>
          <p:cNvPr id="11" name="TextBox 10">
            <a:extLst>
              <a:ext uri="{FF2B5EF4-FFF2-40B4-BE49-F238E27FC236}">
                <a16:creationId xmlns:a16="http://schemas.microsoft.com/office/drawing/2014/main" id="{08BDEAE8-E215-ED22-FC9F-65B4794D401E}"/>
              </a:ext>
            </a:extLst>
          </p:cNvPr>
          <p:cNvSpPr txBox="1"/>
          <p:nvPr/>
        </p:nvSpPr>
        <p:spPr>
          <a:xfrm>
            <a:off x="10187487" y="2649412"/>
            <a:ext cx="1836723" cy="347393"/>
          </a:xfrm>
          <a:prstGeom prst="rect">
            <a:avLst/>
          </a:prstGeom>
          <a:noFill/>
          <a:ln w="19050">
            <a:solidFill>
              <a:srgbClr val="FF0000"/>
            </a:solidFill>
          </a:ln>
        </p:spPr>
        <p:txBody>
          <a:bodyPr wrap="square">
            <a:noAutofit/>
          </a:bodyPr>
          <a:lstStyle/>
          <a:p>
            <a:r>
              <a:rPr lang="en-US" dirty="0"/>
              <a:t>Cutoff Decisions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739429-142A-0D16-8244-0BDA31A0CCB9}"/>
                  </a:ext>
                </a:extLst>
              </p:cNvPr>
              <p:cNvSpPr txBox="1"/>
              <p:nvPr/>
            </p:nvSpPr>
            <p:spPr>
              <a:xfrm>
                <a:off x="8153400" y="2996805"/>
                <a:ext cx="3870810" cy="347393"/>
              </a:xfrm>
              <a:prstGeom prst="rect">
                <a:avLst/>
              </a:prstGeom>
              <a:noFill/>
              <a:ln w="19050">
                <a:solidFill>
                  <a:srgbClr val="FF0000"/>
                </a:solidFill>
              </a:ln>
            </p:spPr>
            <p:txBody>
              <a:bodyPr wrap="square">
                <a:noAutofit/>
              </a:bodyPr>
              <a:lstStyle/>
              <a:p>
                <a:r>
                  <a:rPr lang="en-US" dirty="0"/>
                  <a:t>If value </a:t>
                </a:r>
                <a14:m>
                  <m:oMath xmlns:m="http://schemas.openxmlformats.org/officeDocument/2006/math">
                    <m:r>
                      <a:rPr lang="en-US" b="0" i="1" dirty="0" smtClean="0">
                        <a:latin typeface="Cambria Math" panose="02040503050406030204" pitchFamily="18" charset="0"/>
                      </a:rPr>
                      <m:t>≥</m:t>
                    </m:r>
                    <m:r>
                      <a:rPr lang="en-US" i="1" dirty="0" smtClean="0">
                        <a:latin typeface="Cambria Math" panose="02040503050406030204" pitchFamily="18" charset="0"/>
                      </a:rPr>
                      <m:t>𝛽</m:t>
                    </m:r>
                  </m:oMath>
                </a14:m>
                <a:r>
                  <a:rPr lang="en-US" dirty="0"/>
                  <a:t>, prune remaining children.</a:t>
                </a:r>
                <a:endParaRPr lang="en-US" dirty="0">
                  <a:solidFill>
                    <a:srgbClr val="1306BA"/>
                  </a:solidFill>
                </a:endParaRPr>
              </a:p>
            </p:txBody>
          </p:sp>
        </mc:Choice>
        <mc:Fallback xmlns="">
          <p:sp>
            <p:nvSpPr>
              <p:cNvPr id="12" name="TextBox 11">
                <a:extLst>
                  <a:ext uri="{FF2B5EF4-FFF2-40B4-BE49-F238E27FC236}">
                    <a16:creationId xmlns:a16="http://schemas.microsoft.com/office/drawing/2014/main" id="{B1739429-142A-0D16-8244-0BDA31A0CCB9}"/>
                  </a:ext>
                </a:extLst>
              </p:cNvPr>
              <p:cNvSpPr txBox="1">
                <a:spLocks noRot="1" noChangeAspect="1" noMove="1" noResize="1" noEditPoints="1" noAdjustHandles="1" noChangeArrowheads="1" noChangeShapeType="1" noTextEdit="1"/>
              </p:cNvSpPr>
              <p:nvPr/>
            </p:nvSpPr>
            <p:spPr>
              <a:xfrm>
                <a:off x="8153400" y="2996805"/>
                <a:ext cx="3870810" cy="347393"/>
              </a:xfrm>
              <a:prstGeom prst="rect">
                <a:avLst/>
              </a:prstGeom>
              <a:blipFill>
                <a:blip r:embed="rId4"/>
                <a:stretch>
                  <a:fillRect l="-1256" t="-8333" b="-28333"/>
                </a:stretch>
              </a:blipFill>
              <a:ln w="190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CA94592-014C-3A83-C0E8-BB2B3009CC20}"/>
                  </a:ext>
                </a:extLst>
              </p:cNvPr>
              <p:cNvSpPr txBox="1"/>
              <p:nvPr/>
            </p:nvSpPr>
            <p:spPr>
              <a:xfrm>
                <a:off x="8153399" y="4780495"/>
                <a:ext cx="3870811" cy="347393"/>
              </a:xfrm>
              <a:prstGeom prst="rect">
                <a:avLst/>
              </a:prstGeom>
              <a:noFill/>
              <a:ln w="19050">
                <a:solidFill>
                  <a:srgbClr val="FF0000"/>
                </a:solidFill>
              </a:ln>
            </p:spPr>
            <p:txBody>
              <a:bodyPr wrap="square">
                <a:noAutofit/>
              </a:bodyPr>
              <a:lstStyle/>
              <a:p>
                <a:r>
                  <a:rPr lang="en-US" dirty="0"/>
                  <a:t>If value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𝛼</m:t>
                    </m:r>
                  </m:oMath>
                </a14:m>
                <a:r>
                  <a:rPr lang="en-US" dirty="0"/>
                  <a:t>, prune remaining children.</a:t>
                </a:r>
                <a:endParaRPr lang="en-US" dirty="0">
                  <a:solidFill>
                    <a:srgbClr val="1306BA"/>
                  </a:solidFill>
                </a:endParaRPr>
              </a:p>
            </p:txBody>
          </p:sp>
        </mc:Choice>
        <mc:Fallback xmlns="">
          <p:sp>
            <p:nvSpPr>
              <p:cNvPr id="13" name="TextBox 12">
                <a:extLst>
                  <a:ext uri="{FF2B5EF4-FFF2-40B4-BE49-F238E27FC236}">
                    <a16:creationId xmlns:a16="http://schemas.microsoft.com/office/drawing/2014/main" id="{CCA94592-014C-3A83-C0E8-BB2B3009CC20}"/>
                  </a:ext>
                </a:extLst>
              </p:cNvPr>
              <p:cNvSpPr txBox="1">
                <a:spLocks noRot="1" noChangeAspect="1" noMove="1" noResize="1" noEditPoints="1" noAdjustHandles="1" noChangeArrowheads="1" noChangeShapeType="1" noTextEdit="1"/>
              </p:cNvSpPr>
              <p:nvPr/>
            </p:nvSpPr>
            <p:spPr>
              <a:xfrm>
                <a:off x="8153399" y="4780495"/>
                <a:ext cx="3870811" cy="347393"/>
              </a:xfrm>
              <a:prstGeom prst="rect">
                <a:avLst/>
              </a:prstGeom>
              <a:blipFill>
                <a:blip r:embed="rId5"/>
                <a:stretch>
                  <a:fillRect l="-1097" t="-6667" b="-28333"/>
                </a:stretch>
              </a:blipFill>
              <a:ln w="19050">
                <a:solidFill>
                  <a:srgbClr val="FF0000"/>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BFA9A299-24AD-4BAA-A2F9-262CFD69B358}"/>
              </a:ext>
            </a:extLst>
          </p:cNvPr>
          <p:cNvSpPr txBox="1"/>
          <p:nvPr/>
        </p:nvSpPr>
        <p:spPr>
          <a:xfrm>
            <a:off x="892188" y="3107533"/>
            <a:ext cx="1207545" cy="221456"/>
          </a:xfrm>
          <a:prstGeom prst="rect">
            <a:avLst/>
          </a:prstGeom>
          <a:noFill/>
          <a:ln w="19050">
            <a:solidFill>
              <a:srgbClr val="00B050"/>
            </a:solidFill>
          </a:ln>
        </p:spPr>
        <p:txBody>
          <a:bodyPr wrap="square">
            <a:noAutofit/>
          </a:bodyPr>
          <a:lstStyle/>
          <a:p>
            <a:endParaRPr lang="en-US" dirty="0">
              <a:solidFill>
                <a:srgbClr val="1306BA"/>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E42890A-AD62-3E12-0509-50545A871D64}"/>
                  </a:ext>
                </a:extLst>
              </p:cNvPr>
              <p:cNvSpPr txBox="1"/>
              <p:nvPr/>
            </p:nvSpPr>
            <p:spPr>
              <a:xfrm rot="10800000" flipV="1">
                <a:off x="6680200" y="1296410"/>
                <a:ext cx="2452406" cy="643148"/>
              </a:xfrm>
              <a:prstGeom prst="rect">
                <a:avLst/>
              </a:prstGeom>
              <a:noFill/>
              <a:ln w="19050">
                <a:solidFill>
                  <a:srgbClr val="00B050"/>
                </a:solidFill>
              </a:ln>
            </p:spPr>
            <p:txBody>
              <a:bodyPr wrap="square">
                <a:noAutofit/>
              </a:bodyPr>
              <a:lstStyle/>
              <a:p>
                <a:pPr algn="r"/>
                <a:r>
                  <a:rPr lang="en-US" dirty="0"/>
                  <a:t>Update </a:t>
                </a:r>
                <a14:m>
                  <m:oMath xmlns:m="http://schemas.openxmlformats.org/officeDocument/2006/math">
                    <m:r>
                      <a:rPr lang="en-US" b="0" i="1" smtClean="0">
                        <a:latin typeface="Cambria Math" panose="02040503050406030204" pitchFamily="18" charset="0"/>
                      </a:rPr>
                      <m:t>𝛼</m:t>
                    </m:r>
                  </m:oMath>
                </a14:m>
                <a:r>
                  <a:rPr lang="en-US" dirty="0"/>
                  <a:t> at MAX nodes</a:t>
                </a:r>
              </a:p>
              <a:p>
                <a:pPr algn="r"/>
                <a:r>
                  <a:rPr lang="en-US" dirty="0"/>
                  <a:t>Update </a:t>
                </a:r>
                <a14:m>
                  <m:oMath xmlns:m="http://schemas.openxmlformats.org/officeDocument/2006/math">
                    <m:r>
                      <a:rPr lang="en-US" b="0" i="1" smtClean="0">
                        <a:latin typeface="Cambria Math" panose="02040503050406030204" pitchFamily="18" charset="0"/>
                      </a:rPr>
                      <m:t>𝛽</m:t>
                    </m:r>
                  </m:oMath>
                </a14:m>
                <a:r>
                  <a:rPr lang="en-US" dirty="0"/>
                  <a:t> at MIN nodes</a:t>
                </a:r>
              </a:p>
            </p:txBody>
          </p:sp>
        </mc:Choice>
        <mc:Fallback xmlns="">
          <p:sp>
            <p:nvSpPr>
              <p:cNvPr id="15" name="TextBox 14">
                <a:extLst>
                  <a:ext uri="{FF2B5EF4-FFF2-40B4-BE49-F238E27FC236}">
                    <a16:creationId xmlns:a16="http://schemas.microsoft.com/office/drawing/2014/main" id="{DE42890A-AD62-3E12-0509-50545A871D64}"/>
                  </a:ext>
                </a:extLst>
              </p:cNvPr>
              <p:cNvSpPr txBox="1">
                <a:spLocks noRot="1" noChangeAspect="1" noMove="1" noResize="1" noEditPoints="1" noAdjustHandles="1" noChangeArrowheads="1" noChangeShapeType="1" noTextEdit="1"/>
              </p:cNvSpPr>
              <p:nvPr/>
            </p:nvSpPr>
            <p:spPr>
              <a:xfrm rot="10800000" flipV="1">
                <a:off x="6680200" y="1296410"/>
                <a:ext cx="2452406" cy="643148"/>
              </a:xfrm>
              <a:prstGeom prst="rect">
                <a:avLst/>
              </a:prstGeom>
              <a:blipFill>
                <a:blip r:embed="rId6"/>
                <a:stretch>
                  <a:fillRect l="-988" t="-4630" r="-1481" b="-12963"/>
                </a:stretch>
              </a:blipFill>
              <a:ln w="1905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7D2C99-FCAC-372F-73A4-F44A88C5A15E}"/>
                  </a:ext>
                </a:extLst>
              </p:cNvPr>
              <p:cNvSpPr txBox="1"/>
              <p:nvPr/>
            </p:nvSpPr>
            <p:spPr>
              <a:xfrm>
                <a:off x="9132606" y="1296410"/>
                <a:ext cx="2734734" cy="643149"/>
              </a:xfrm>
              <a:prstGeom prst="rect">
                <a:avLst/>
              </a:prstGeom>
              <a:noFill/>
              <a:ln w="19050">
                <a:solidFill>
                  <a:srgbClr val="1306BA"/>
                </a:solidFill>
              </a:ln>
            </p:spPr>
            <p:txBody>
              <a:bodyPr wrap="square">
                <a:noAutofit/>
              </a:bodyPr>
              <a:lstStyle/>
              <a:p>
                <a14:m>
                  <m:oMath xmlns:m="http://schemas.openxmlformats.org/officeDocument/2006/math">
                    <m:r>
                      <a:rPr lang="en-US" b="0" i="1" dirty="0" smtClean="0">
                        <a:latin typeface="Cambria Math" panose="02040503050406030204" pitchFamily="18" charset="0"/>
                      </a:rPr>
                      <m:t>𝛼</m:t>
                    </m:r>
                  </m:oMath>
                </a14:m>
                <a:r>
                  <a:rPr lang="en-US" dirty="0"/>
                  <a:t>: MAX’s best option so far</a:t>
                </a:r>
              </a:p>
              <a:p>
                <a14:m>
                  <m:oMath xmlns:m="http://schemas.openxmlformats.org/officeDocument/2006/math">
                    <m:r>
                      <a:rPr lang="en-US" i="1" dirty="0" smtClean="0">
                        <a:latin typeface="Cambria Math" panose="02040503050406030204" pitchFamily="18" charset="0"/>
                      </a:rPr>
                      <m:t>𝛽</m:t>
                    </m:r>
                  </m:oMath>
                </a14:m>
                <a:r>
                  <a:rPr lang="en-US" dirty="0"/>
                  <a:t>: MIN’s best option so far</a:t>
                </a:r>
                <a:endParaRPr lang="en-US" dirty="0">
                  <a:solidFill>
                    <a:schemeClr val="tx1"/>
                  </a:solidFill>
                </a:endParaRPr>
              </a:p>
            </p:txBody>
          </p:sp>
        </mc:Choice>
        <mc:Fallback xmlns="">
          <p:sp>
            <p:nvSpPr>
              <p:cNvPr id="16" name="TextBox 15">
                <a:extLst>
                  <a:ext uri="{FF2B5EF4-FFF2-40B4-BE49-F238E27FC236}">
                    <a16:creationId xmlns:a16="http://schemas.microsoft.com/office/drawing/2014/main" id="{B27D2C99-FCAC-372F-73A4-F44A88C5A15E}"/>
                  </a:ext>
                </a:extLst>
              </p:cNvPr>
              <p:cNvSpPr txBox="1">
                <a:spLocks noRot="1" noChangeAspect="1" noMove="1" noResize="1" noEditPoints="1" noAdjustHandles="1" noChangeArrowheads="1" noChangeShapeType="1" noTextEdit="1"/>
              </p:cNvSpPr>
              <p:nvPr/>
            </p:nvSpPr>
            <p:spPr>
              <a:xfrm>
                <a:off x="9132606" y="1296410"/>
                <a:ext cx="2734734" cy="643149"/>
              </a:xfrm>
              <a:prstGeom prst="rect">
                <a:avLst/>
              </a:prstGeom>
              <a:blipFill>
                <a:blip r:embed="rId7"/>
                <a:stretch>
                  <a:fillRect l="-442" t="-4630" r="-221" b="-12963"/>
                </a:stretch>
              </a:blipFill>
              <a:ln w="19050">
                <a:solidFill>
                  <a:srgbClr val="1306BA"/>
                </a:solidFill>
              </a:ln>
            </p:spPr>
            <p:txBody>
              <a:bodyPr/>
              <a:lstStyle/>
              <a:p>
                <a:r>
                  <a:rPr lang="en-US">
                    <a:noFill/>
                  </a:rPr>
                  <a:t> </a:t>
                </a:r>
              </a:p>
            </p:txBody>
          </p:sp>
        </mc:Fallback>
      </mc:AlternateContent>
      <p:pic>
        <p:nvPicPr>
          <p:cNvPr id="22" name="Picture 21">
            <a:extLst>
              <a:ext uri="{FF2B5EF4-FFF2-40B4-BE49-F238E27FC236}">
                <a16:creationId xmlns:a16="http://schemas.microsoft.com/office/drawing/2014/main" id="{9DE6FAED-E796-463B-2393-7083F8C08312}"/>
              </a:ext>
            </a:extLst>
          </p:cNvPr>
          <p:cNvPicPr>
            <a:picLocks noChangeAspect="1"/>
          </p:cNvPicPr>
          <p:nvPr/>
        </p:nvPicPr>
        <p:blipFill>
          <a:blip r:embed="rId2"/>
          <a:srcRect t="84680"/>
          <a:stretch>
            <a:fillRect/>
          </a:stretch>
        </p:blipFill>
        <p:spPr>
          <a:xfrm>
            <a:off x="355601" y="5688278"/>
            <a:ext cx="7372821" cy="891117"/>
          </a:xfrm>
          <a:prstGeom prst="rect">
            <a:avLst/>
          </a:prstGeom>
        </p:spPr>
      </p:pic>
    </p:spTree>
    <p:extLst>
      <p:ext uri="{BB962C8B-B14F-4D97-AF65-F5344CB8AC3E}">
        <p14:creationId xmlns:p14="http://schemas.microsoft.com/office/powerpoint/2010/main" val="364634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05EE5-4EAE-9CEF-A892-D351219ADB0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58518AB9-9769-EC24-0F29-93E20C1CD009}"/>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Example</a:t>
            </a:r>
            <a:endParaRPr lang="en-US" sz="3600" dirty="0"/>
          </a:p>
        </p:txBody>
      </p:sp>
      <p:sp>
        <p:nvSpPr>
          <p:cNvPr id="24" name="Oval 23">
            <a:extLst>
              <a:ext uri="{FF2B5EF4-FFF2-40B4-BE49-F238E27FC236}">
                <a16:creationId xmlns:a16="http://schemas.microsoft.com/office/drawing/2014/main" id="{1CD6D01E-BC7C-5A17-F723-87425253FBAC}"/>
              </a:ext>
            </a:extLst>
          </p:cNvPr>
          <p:cNvSpPr/>
          <p:nvPr/>
        </p:nvSpPr>
        <p:spPr>
          <a:xfrm>
            <a:off x="7207035" y="1420844"/>
            <a:ext cx="675118" cy="675118"/>
          </a:xfrm>
          <a:prstGeom prst="ellipse">
            <a:avLst/>
          </a:prstGeom>
          <a:solidFill>
            <a:srgbClr val="1306BA">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5" name="TextBox 24">
            <a:extLst>
              <a:ext uri="{FF2B5EF4-FFF2-40B4-BE49-F238E27FC236}">
                <a16:creationId xmlns:a16="http://schemas.microsoft.com/office/drawing/2014/main" id="{5D5B52EB-A948-5CCF-7F63-30F66624EF56}"/>
              </a:ext>
            </a:extLst>
          </p:cNvPr>
          <p:cNvSpPr txBox="1"/>
          <p:nvPr/>
        </p:nvSpPr>
        <p:spPr>
          <a:xfrm>
            <a:off x="10848085" y="1573611"/>
            <a:ext cx="675117" cy="369332"/>
          </a:xfrm>
          <a:prstGeom prst="rect">
            <a:avLst/>
          </a:prstGeom>
          <a:noFill/>
          <a:ln>
            <a:noFill/>
          </a:ln>
        </p:spPr>
        <p:txBody>
          <a:bodyPr wrap="square" rtlCol="0" anchor="ctr" anchorCtr="1">
            <a:spAutoFit/>
          </a:bodyPr>
          <a:lstStyle/>
          <a:p>
            <a:r>
              <a:rPr lang="en-US" dirty="0"/>
              <a:t>MAX</a:t>
            </a:r>
          </a:p>
        </p:txBody>
      </p:sp>
      <p:sp>
        <p:nvSpPr>
          <p:cNvPr id="26" name="Oval 25">
            <a:extLst>
              <a:ext uri="{FF2B5EF4-FFF2-40B4-BE49-F238E27FC236}">
                <a16:creationId xmlns:a16="http://schemas.microsoft.com/office/drawing/2014/main" id="{D090CB04-4938-E886-0A68-D5FCBA042D49}"/>
              </a:ext>
            </a:extLst>
          </p:cNvPr>
          <p:cNvSpPr/>
          <p:nvPr/>
        </p:nvSpPr>
        <p:spPr>
          <a:xfrm>
            <a:off x="5112674" y="2366572"/>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7" name="TextBox 26">
            <a:extLst>
              <a:ext uri="{FF2B5EF4-FFF2-40B4-BE49-F238E27FC236}">
                <a16:creationId xmlns:a16="http://schemas.microsoft.com/office/drawing/2014/main" id="{595022D9-467F-5837-8B4B-3E4D1BFD6D41}"/>
              </a:ext>
            </a:extLst>
          </p:cNvPr>
          <p:cNvSpPr txBox="1"/>
          <p:nvPr/>
        </p:nvSpPr>
        <p:spPr>
          <a:xfrm>
            <a:off x="5112675" y="2542175"/>
            <a:ext cx="675117" cy="369332"/>
          </a:xfrm>
          <a:prstGeom prst="rect">
            <a:avLst/>
          </a:prstGeom>
          <a:noFill/>
          <a:ln>
            <a:noFill/>
          </a:ln>
        </p:spPr>
        <p:txBody>
          <a:bodyPr wrap="square" rtlCol="0" anchor="ctr" anchorCtr="1">
            <a:spAutoFit/>
          </a:bodyPr>
          <a:lstStyle/>
          <a:p>
            <a:r>
              <a:rPr lang="en-US" dirty="0"/>
              <a:t>2</a:t>
            </a:r>
          </a:p>
        </p:txBody>
      </p:sp>
      <p:sp>
        <p:nvSpPr>
          <p:cNvPr id="31" name="Oval 30">
            <a:extLst>
              <a:ext uri="{FF2B5EF4-FFF2-40B4-BE49-F238E27FC236}">
                <a16:creationId xmlns:a16="http://schemas.microsoft.com/office/drawing/2014/main" id="{3745D4E2-09C6-32C0-3830-4A59A740BC74}"/>
              </a:ext>
            </a:extLst>
          </p:cNvPr>
          <p:cNvSpPr/>
          <p:nvPr/>
        </p:nvSpPr>
        <p:spPr>
          <a:xfrm>
            <a:off x="9102235" y="2366572"/>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2" name="TextBox 31">
            <a:extLst>
              <a:ext uri="{FF2B5EF4-FFF2-40B4-BE49-F238E27FC236}">
                <a16:creationId xmlns:a16="http://schemas.microsoft.com/office/drawing/2014/main" id="{C872701D-10EF-0010-71A2-CECD7EA2177B}"/>
              </a:ext>
            </a:extLst>
          </p:cNvPr>
          <p:cNvSpPr txBox="1"/>
          <p:nvPr/>
        </p:nvSpPr>
        <p:spPr>
          <a:xfrm>
            <a:off x="10848085" y="2519465"/>
            <a:ext cx="675117" cy="369332"/>
          </a:xfrm>
          <a:prstGeom prst="rect">
            <a:avLst/>
          </a:prstGeom>
          <a:noFill/>
          <a:ln>
            <a:noFill/>
          </a:ln>
        </p:spPr>
        <p:txBody>
          <a:bodyPr wrap="square" rtlCol="0" anchor="ctr" anchorCtr="1">
            <a:spAutoFit/>
          </a:bodyPr>
          <a:lstStyle/>
          <a:p>
            <a:r>
              <a:rPr lang="en-US" dirty="0"/>
              <a:t>MIN</a:t>
            </a:r>
          </a:p>
        </p:txBody>
      </p:sp>
      <p:cxnSp>
        <p:nvCxnSpPr>
          <p:cNvPr id="33" name="Straight Connector 32">
            <a:extLst>
              <a:ext uri="{FF2B5EF4-FFF2-40B4-BE49-F238E27FC236}">
                <a16:creationId xmlns:a16="http://schemas.microsoft.com/office/drawing/2014/main" id="{EA8808E1-1C70-5287-08F3-1EB745C8A658}"/>
              </a:ext>
            </a:extLst>
          </p:cNvPr>
          <p:cNvCxnSpPr>
            <a:cxnSpLocks/>
            <a:stCxn id="24" idx="3"/>
            <a:endCxn id="26" idx="0"/>
          </p:cNvCxnSpPr>
          <p:nvPr/>
        </p:nvCxnSpPr>
        <p:spPr>
          <a:xfrm flipH="1">
            <a:off x="5450233" y="1997093"/>
            <a:ext cx="1855671" cy="36947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BDFF52A5-3E70-D21C-EA75-27B30F29BD52}"/>
              </a:ext>
            </a:extLst>
          </p:cNvPr>
          <p:cNvCxnSpPr>
            <a:cxnSpLocks/>
            <a:stCxn id="24" idx="5"/>
            <a:endCxn id="31" idx="0"/>
          </p:cNvCxnSpPr>
          <p:nvPr/>
        </p:nvCxnSpPr>
        <p:spPr>
          <a:xfrm>
            <a:off x="7783284" y="1997093"/>
            <a:ext cx="1656510" cy="36947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C6C90961-9908-E581-8420-D45DEEFB55B1}"/>
              </a:ext>
            </a:extLst>
          </p:cNvPr>
          <p:cNvCxnSpPr>
            <a:cxnSpLocks/>
            <a:stCxn id="26" idx="3"/>
            <a:endCxn id="28" idx="0"/>
          </p:cNvCxnSpPr>
          <p:nvPr/>
        </p:nvCxnSpPr>
        <p:spPr>
          <a:xfrm flipH="1">
            <a:off x="4237729" y="2942821"/>
            <a:ext cx="973814" cy="73555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6863EDD0-C1AA-A71A-A8AA-9EE3F6A96A81}"/>
              </a:ext>
            </a:extLst>
          </p:cNvPr>
          <p:cNvCxnSpPr>
            <a:cxnSpLocks/>
            <a:stCxn id="26" idx="5"/>
            <a:endCxn id="46" idx="0"/>
          </p:cNvCxnSpPr>
          <p:nvPr/>
        </p:nvCxnSpPr>
        <p:spPr>
          <a:xfrm>
            <a:off x="5688923" y="2942821"/>
            <a:ext cx="871559" cy="73555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2833A374-F25F-E335-2B0C-09A0FF48A088}"/>
              </a:ext>
            </a:extLst>
          </p:cNvPr>
          <p:cNvCxnSpPr>
            <a:cxnSpLocks/>
            <a:stCxn id="31" idx="3"/>
            <a:endCxn id="49" idx="0"/>
          </p:cNvCxnSpPr>
          <p:nvPr/>
        </p:nvCxnSpPr>
        <p:spPr>
          <a:xfrm flipH="1">
            <a:off x="8570209" y="2942821"/>
            <a:ext cx="630895" cy="73555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 name="object 3">
            <a:extLst>
              <a:ext uri="{FF2B5EF4-FFF2-40B4-BE49-F238E27FC236}">
                <a16:creationId xmlns:a16="http://schemas.microsoft.com/office/drawing/2014/main" id="{CD15FBB8-9C95-5753-FDA6-6803A66BB64D}"/>
              </a:ext>
            </a:extLst>
          </p:cNvPr>
          <p:cNvSpPr txBox="1"/>
          <p:nvPr/>
        </p:nvSpPr>
        <p:spPr>
          <a:xfrm>
            <a:off x="601133" y="895957"/>
            <a:ext cx="4306623" cy="935513"/>
          </a:xfrm>
          <a:prstGeom prst="rect">
            <a:avLst/>
          </a:prstGeom>
        </p:spPr>
        <p:txBody>
          <a:bodyPr vert="horz" wrap="square" lIns="0" tIns="12065" rIns="0" bIns="0" rtlCol="0">
            <a:spAutoFit/>
          </a:bodyPr>
          <a:lstStyle/>
          <a:p>
            <a:pPr marL="12700" marR="5080">
              <a:spcBef>
                <a:spcPts val="95"/>
              </a:spcBef>
            </a:pPr>
            <a:r>
              <a:rPr lang="en-US" sz="2000" dirty="0">
                <a:latin typeface="Calibri"/>
                <a:cs typeface="Calibri"/>
              </a:rPr>
              <a:t>Compute the minimax in the following </a:t>
            </a:r>
            <a:r>
              <a:rPr lang="en-US" sz="2000" dirty="0">
                <a:cs typeface="Calibri"/>
              </a:rPr>
              <a:t>tree. Identify any branches that can be pruned in the computation.</a:t>
            </a:r>
          </a:p>
        </p:txBody>
      </p:sp>
      <p:sp>
        <p:nvSpPr>
          <p:cNvPr id="6" name="TextBox 5">
            <a:extLst>
              <a:ext uri="{FF2B5EF4-FFF2-40B4-BE49-F238E27FC236}">
                <a16:creationId xmlns:a16="http://schemas.microsoft.com/office/drawing/2014/main" id="{24A74501-A4D3-D013-96CC-D3AE89E570CB}"/>
              </a:ext>
            </a:extLst>
          </p:cNvPr>
          <p:cNvSpPr txBox="1"/>
          <p:nvPr/>
        </p:nvSpPr>
        <p:spPr>
          <a:xfrm>
            <a:off x="10848085" y="3831267"/>
            <a:ext cx="675117" cy="369332"/>
          </a:xfrm>
          <a:prstGeom prst="rect">
            <a:avLst/>
          </a:prstGeom>
          <a:noFill/>
          <a:ln>
            <a:noFill/>
          </a:ln>
        </p:spPr>
        <p:txBody>
          <a:bodyPr wrap="square" rtlCol="0" anchor="ctr" anchorCtr="1">
            <a:spAutoFit/>
          </a:bodyPr>
          <a:lstStyle/>
          <a:p>
            <a:r>
              <a:rPr lang="en-US" dirty="0"/>
              <a:t>MAX</a:t>
            </a:r>
          </a:p>
        </p:txBody>
      </p:sp>
      <p:sp>
        <p:nvSpPr>
          <p:cNvPr id="7" name="TextBox 6">
            <a:extLst>
              <a:ext uri="{FF2B5EF4-FFF2-40B4-BE49-F238E27FC236}">
                <a16:creationId xmlns:a16="http://schemas.microsoft.com/office/drawing/2014/main" id="{51986A15-C255-AEE2-5E5F-ACC38FEE651F}"/>
              </a:ext>
            </a:extLst>
          </p:cNvPr>
          <p:cNvSpPr txBox="1"/>
          <p:nvPr/>
        </p:nvSpPr>
        <p:spPr>
          <a:xfrm>
            <a:off x="10848085" y="5108319"/>
            <a:ext cx="675117" cy="369332"/>
          </a:xfrm>
          <a:prstGeom prst="rect">
            <a:avLst/>
          </a:prstGeom>
          <a:noFill/>
          <a:ln>
            <a:noFill/>
          </a:ln>
        </p:spPr>
        <p:txBody>
          <a:bodyPr wrap="square" rtlCol="0" anchor="ctr" anchorCtr="1">
            <a:spAutoFit/>
          </a:bodyPr>
          <a:lstStyle/>
          <a:p>
            <a:r>
              <a:rPr lang="en-US" dirty="0"/>
              <a:t>MIN</a:t>
            </a:r>
          </a:p>
        </p:txBody>
      </p:sp>
      <p:sp>
        <p:nvSpPr>
          <p:cNvPr id="15" name="TextBox 14">
            <a:extLst>
              <a:ext uri="{FF2B5EF4-FFF2-40B4-BE49-F238E27FC236}">
                <a16:creationId xmlns:a16="http://schemas.microsoft.com/office/drawing/2014/main" id="{1A66A8C5-27EC-26E2-B442-FA82926C6A85}"/>
              </a:ext>
            </a:extLst>
          </p:cNvPr>
          <p:cNvSpPr txBox="1"/>
          <p:nvPr/>
        </p:nvSpPr>
        <p:spPr>
          <a:xfrm>
            <a:off x="3832989" y="5901214"/>
            <a:ext cx="366583" cy="369332"/>
          </a:xfrm>
          <a:prstGeom prst="rect">
            <a:avLst/>
          </a:prstGeom>
          <a:noFill/>
          <a:ln w="25400">
            <a:noFill/>
          </a:ln>
        </p:spPr>
        <p:txBody>
          <a:bodyPr wrap="square">
            <a:spAutoFit/>
          </a:bodyPr>
          <a:lstStyle/>
          <a:p>
            <a:r>
              <a:rPr lang="en-US" dirty="0"/>
              <a:t>4</a:t>
            </a:r>
          </a:p>
        </p:txBody>
      </p:sp>
      <p:sp>
        <p:nvSpPr>
          <p:cNvPr id="16" name="TextBox 15">
            <a:extLst>
              <a:ext uri="{FF2B5EF4-FFF2-40B4-BE49-F238E27FC236}">
                <a16:creationId xmlns:a16="http://schemas.microsoft.com/office/drawing/2014/main" id="{9C50A31F-0C5E-3DDA-83A8-C0D1214CB847}"/>
              </a:ext>
            </a:extLst>
          </p:cNvPr>
          <p:cNvSpPr txBox="1"/>
          <p:nvPr/>
        </p:nvSpPr>
        <p:spPr>
          <a:xfrm>
            <a:off x="4403932" y="5901214"/>
            <a:ext cx="342712" cy="369332"/>
          </a:xfrm>
          <a:prstGeom prst="rect">
            <a:avLst/>
          </a:prstGeom>
          <a:noFill/>
          <a:ln w="25400">
            <a:noFill/>
          </a:ln>
        </p:spPr>
        <p:txBody>
          <a:bodyPr wrap="square">
            <a:spAutoFit/>
          </a:bodyPr>
          <a:lstStyle/>
          <a:p>
            <a:r>
              <a:rPr lang="en-US" dirty="0"/>
              <a:t>1</a:t>
            </a:r>
          </a:p>
        </p:txBody>
      </p:sp>
      <p:sp>
        <p:nvSpPr>
          <p:cNvPr id="17" name="TextBox 16">
            <a:extLst>
              <a:ext uri="{FF2B5EF4-FFF2-40B4-BE49-F238E27FC236}">
                <a16:creationId xmlns:a16="http://schemas.microsoft.com/office/drawing/2014/main" id="{DF92EFC7-D28B-4A53-3EEA-D7BFC5F5E1A7}"/>
              </a:ext>
            </a:extLst>
          </p:cNvPr>
          <p:cNvSpPr txBox="1"/>
          <p:nvPr/>
        </p:nvSpPr>
        <p:spPr>
          <a:xfrm>
            <a:off x="3143368" y="5901214"/>
            <a:ext cx="391628" cy="369332"/>
          </a:xfrm>
          <a:prstGeom prst="rect">
            <a:avLst/>
          </a:prstGeom>
          <a:noFill/>
          <a:ln w="25400">
            <a:noFill/>
          </a:ln>
        </p:spPr>
        <p:txBody>
          <a:bodyPr wrap="square">
            <a:spAutoFit/>
          </a:bodyPr>
          <a:lstStyle/>
          <a:p>
            <a:r>
              <a:rPr lang="en-US" dirty="0"/>
              <a:t>2</a:t>
            </a:r>
          </a:p>
        </p:txBody>
      </p:sp>
      <p:sp>
        <p:nvSpPr>
          <p:cNvPr id="28" name="Oval 27">
            <a:extLst>
              <a:ext uri="{FF2B5EF4-FFF2-40B4-BE49-F238E27FC236}">
                <a16:creationId xmlns:a16="http://schemas.microsoft.com/office/drawing/2014/main" id="{E2F7F711-8E82-0623-FD5D-9EB4BE018B04}"/>
              </a:ext>
            </a:extLst>
          </p:cNvPr>
          <p:cNvSpPr/>
          <p:nvPr/>
        </p:nvSpPr>
        <p:spPr>
          <a:xfrm>
            <a:off x="3900170" y="3678374"/>
            <a:ext cx="675118" cy="675118"/>
          </a:xfrm>
          <a:prstGeom prst="ellipse">
            <a:avLst/>
          </a:prstGeom>
          <a:solidFill>
            <a:srgbClr val="1306BA">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9" name="TextBox 28">
            <a:extLst>
              <a:ext uri="{FF2B5EF4-FFF2-40B4-BE49-F238E27FC236}">
                <a16:creationId xmlns:a16="http://schemas.microsoft.com/office/drawing/2014/main" id="{F24AD9AC-3981-49A7-3EE8-CF2A9344FADC}"/>
              </a:ext>
            </a:extLst>
          </p:cNvPr>
          <p:cNvSpPr txBox="1"/>
          <p:nvPr/>
        </p:nvSpPr>
        <p:spPr>
          <a:xfrm>
            <a:off x="3900171" y="3853977"/>
            <a:ext cx="675117" cy="369332"/>
          </a:xfrm>
          <a:prstGeom prst="rect">
            <a:avLst/>
          </a:prstGeom>
          <a:noFill/>
          <a:ln>
            <a:noFill/>
          </a:ln>
        </p:spPr>
        <p:txBody>
          <a:bodyPr wrap="square" rtlCol="0" anchor="ctr" anchorCtr="1">
            <a:spAutoFit/>
          </a:bodyPr>
          <a:lstStyle/>
          <a:p>
            <a:r>
              <a:rPr lang="en-US" dirty="0"/>
              <a:t>2</a:t>
            </a:r>
          </a:p>
        </p:txBody>
      </p:sp>
      <p:sp>
        <p:nvSpPr>
          <p:cNvPr id="46" name="Oval 45">
            <a:extLst>
              <a:ext uri="{FF2B5EF4-FFF2-40B4-BE49-F238E27FC236}">
                <a16:creationId xmlns:a16="http://schemas.microsoft.com/office/drawing/2014/main" id="{8385BFC2-410D-54E6-92A9-E959D5F7B8AD}"/>
              </a:ext>
            </a:extLst>
          </p:cNvPr>
          <p:cNvSpPr/>
          <p:nvPr/>
        </p:nvSpPr>
        <p:spPr>
          <a:xfrm>
            <a:off x="6222923" y="3678374"/>
            <a:ext cx="675118" cy="675118"/>
          </a:xfrm>
          <a:prstGeom prst="ellipse">
            <a:avLst/>
          </a:prstGeom>
          <a:solidFill>
            <a:srgbClr val="1306BA">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47" name="TextBox 46">
            <a:extLst>
              <a:ext uri="{FF2B5EF4-FFF2-40B4-BE49-F238E27FC236}">
                <a16:creationId xmlns:a16="http://schemas.microsoft.com/office/drawing/2014/main" id="{EC5AA459-F2C2-42A3-BDD8-071966516B3D}"/>
              </a:ext>
            </a:extLst>
          </p:cNvPr>
          <p:cNvSpPr txBox="1"/>
          <p:nvPr/>
        </p:nvSpPr>
        <p:spPr>
          <a:xfrm>
            <a:off x="6222924" y="3853977"/>
            <a:ext cx="675117" cy="369332"/>
          </a:xfrm>
          <a:prstGeom prst="rect">
            <a:avLst/>
          </a:prstGeom>
          <a:noFill/>
          <a:ln>
            <a:noFill/>
          </a:ln>
        </p:spPr>
        <p:txBody>
          <a:bodyPr wrap="square" rtlCol="0" anchor="ctr" anchorCtr="1">
            <a:spAutoFit/>
          </a:bodyPr>
          <a:lstStyle/>
          <a:p>
            <a:r>
              <a:rPr lang="en-US" dirty="0"/>
              <a:t>4</a:t>
            </a:r>
          </a:p>
        </p:txBody>
      </p:sp>
      <p:sp>
        <p:nvSpPr>
          <p:cNvPr id="49" name="Oval 48">
            <a:extLst>
              <a:ext uri="{FF2B5EF4-FFF2-40B4-BE49-F238E27FC236}">
                <a16:creationId xmlns:a16="http://schemas.microsoft.com/office/drawing/2014/main" id="{ED9AAC04-A124-F337-F502-9913A842C6A8}"/>
              </a:ext>
            </a:extLst>
          </p:cNvPr>
          <p:cNvSpPr/>
          <p:nvPr/>
        </p:nvSpPr>
        <p:spPr>
          <a:xfrm>
            <a:off x="8232650" y="3678374"/>
            <a:ext cx="675118" cy="675118"/>
          </a:xfrm>
          <a:prstGeom prst="ellipse">
            <a:avLst/>
          </a:prstGeom>
          <a:solidFill>
            <a:srgbClr val="1306BA">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51" name="TextBox 50">
            <a:extLst>
              <a:ext uri="{FF2B5EF4-FFF2-40B4-BE49-F238E27FC236}">
                <a16:creationId xmlns:a16="http://schemas.microsoft.com/office/drawing/2014/main" id="{893DECBC-4CB1-4B46-4F2B-CAF36049AFF0}"/>
              </a:ext>
            </a:extLst>
          </p:cNvPr>
          <p:cNvSpPr txBox="1"/>
          <p:nvPr/>
        </p:nvSpPr>
        <p:spPr>
          <a:xfrm>
            <a:off x="8232651" y="3853977"/>
            <a:ext cx="675117" cy="369332"/>
          </a:xfrm>
          <a:prstGeom prst="rect">
            <a:avLst/>
          </a:prstGeom>
          <a:noFill/>
          <a:ln>
            <a:noFill/>
          </a:ln>
        </p:spPr>
        <p:txBody>
          <a:bodyPr wrap="square" rtlCol="0" anchor="ctr" anchorCtr="1">
            <a:spAutoFit/>
          </a:bodyPr>
          <a:lstStyle/>
          <a:p>
            <a:r>
              <a:rPr lang="en-US" dirty="0"/>
              <a:t>6</a:t>
            </a:r>
          </a:p>
        </p:txBody>
      </p:sp>
      <p:sp>
        <p:nvSpPr>
          <p:cNvPr id="62" name="Oval 61">
            <a:extLst>
              <a:ext uri="{FF2B5EF4-FFF2-40B4-BE49-F238E27FC236}">
                <a16:creationId xmlns:a16="http://schemas.microsoft.com/office/drawing/2014/main" id="{CCBE202B-940F-2AF3-BD75-9EDE67267F58}"/>
              </a:ext>
            </a:extLst>
          </p:cNvPr>
          <p:cNvSpPr/>
          <p:nvPr/>
        </p:nvSpPr>
        <p:spPr>
          <a:xfrm>
            <a:off x="3344893" y="4955426"/>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63" name="TextBox 62">
            <a:extLst>
              <a:ext uri="{FF2B5EF4-FFF2-40B4-BE49-F238E27FC236}">
                <a16:creationId xmlns:a16="http://schemas.microsoft.com/office/drawing/2014/main" id="{764DA657-530E-C700-34DF-7B7C9104FE81}"/>
              </a:ext>
            </a:extLst>
          </p:cNvPr>
          <p:cNvSpPr txBox="1"/>
          <p:nvPr/>
        </p:nvSpPr>
        <p:spPr>
          <a:xfrm>
            <a:off x="3344894" y="5131029"/>
            <a:ext cx="675117" cy="369332"/>
          </a:xfrm>
          <a:prstGeom prst="rect">
            <a:avLst/>
          </a:prstGeom>
          <a:noFill/>
          <a:ln>
            <a:noFill/>
          </a:ln>
        </p:spPr>
        <p:txBody>
          <a:bodyPr wrap="square" rtlCol="0" anchor="ctr" anchorCtr="1">
            <a:spAutoFit/>
          </a:bodyPr>
          <a:lstStyle/>
          <a:p>
            <a:r>
              <a:rPr lang="en-US" dirty="0"/>
              <a:t>2</a:t>
            </a:r>
          </a:p>
        </p:txBody>
      </p:sp>
      <p:sp>
        <p:nvSpPr>
          <p:cNvPr id="65" name="Oval 64">
            <a:extLst>
              <a:ext uri="{FF2B5EF4-FFF2-40B4-BE49-F238E27FC236}">
                <a16:creationId xmlns:a16="http://schemas.microsoft.com/office/drawing/2014/main" id="{BCCAB3C3-AEAC-E462-30A4-C6C3F3616A5F}"/>
              </a:ext>
            </a:extLst>
          </p:cNvPr>
          <p:cNvSpPr/>
          <p:nvPr/>
        </p:nvSpPr>
        <p:spPr>
          <a:xfrm>
            <a:off x="4437556" y="4955426"/>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66" name="TextBox 65">
            <a:extLst>
              <a:ext uri="{FF2B5EF4-FFF2-40B4-BE49-F238E27FC236}">
                <a16:creationId xmlns:a16="http://schemas.microsoft.com/office/drawing/2014/main" id="{41031E2D-5F2B-29FC-442A-9EFD3AC57A98}"/>
              </a:ext>
            </a:extLst>
          </p:cNvPr>
          <p:cNvSpPr txBox="1"/>
          <p:nvPr/>
        </p:nvSpPr>
        <p:spPr>
          <a:xfrm>
            <a:off x="4437557" y="5131029"/>
            <a:ext cx="675117" cy="369332"/>
          </a:xfrm>
          <a:prstGeom prst="rect">
            <a:avLst/>
          </a:prstGeom>
          <a:noFill/>
          <a:ln>
            <a:noFill/>
          </a:ln>
        </p:spPr>
        <p:txBody>
          <a:bodyPr wrap="square" rtlCol="0" anchor="ctr" anchorCtr="1">
            <a:spAutoFit/>
          </a:bodyPr>
          <a:lstStyle/>
          <a:p>
            <a:r>
              <a:rPr lang="en-US" dirty="0"/>
              <a:t>1</a:t>
            </a:r>
          </a:p>
        </p:txBody>
      </p:sp>
      <p:sp>
        <p:nvSpPr>
          <p:cNvPr id="68" name="Oval 67">
            <a:extLst>
              <a:ext uri="{FF2B5EF4-FFF2-40B4-BE49-F238E27FC236}">
                <a16:creationId xmlns:a16="http://schemas.microsoft.com/office/drawing/2014/main" id="{B287B020-458F-3161-DD99-3C3213824168}"/>
              </a:ext>
            </a:extLst>
          </p:cNvPr>
          <p:cNvSpPr/>
          <p:nvPr/>
        </p:nvSpPr>
        <p:spPr>
          <a:xfrm>
            <a:off x="5702008" y="4955426"/>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69" name="TextBox 68">
            <a:extLst>
              <a:ext uri="{FF2B5EF4-FFF2-40B4-BE49-F238E27FC236}">
                <a16:creationId xmlns:a16="http://schemas.microsoft.com/office/drawing/2014/main" id="{4DC60120-4E60-6514-B56D-E24FD395A0EB}"/>
              </a:ext>
            </a:extLst>
          </p:cNvPr>
          <p:cNvSpPr txBox="1"/>
          <p:nvPr/>
        </p:nvSpPr>
        <p:spPr>
          <a:xfrm>
            <a:off x="5702009" y="5131029"/>
            <a:ext cx="675117" cy="369332"/>
          </a:xfrm>
          <a:prstGeom prst="rect">
            <a:avLst/>
          </a:prstGeom>
          <a:noFill/>
          <a:ln>
            <a:noFill/>
          </a:ln>
        </p:spPr>
        <p:txBody>
          <a:bodyPr wrap="square" rtlCol="0" anchor="ctr" anchorCtr="1">
            <a:spAutoFit/>
          </a:bodyPr>
          <a:lstStyle/>
          <a:p>
            <a:r>
              <a:rPr lang="en-US" dirty="0"/>
              <a:t>4</a:t>
            </a:r>
          </a:p>
        </p:txBody>
      </p:sp>
      <p:sp>
        <p:nvSpPr>
          <p:cNvPr id="74" name="Oval 73">
            <a:extLst>
              <a:ext uri="{FF2B5EF4-FFF2-40B4-BE49-F238E27FC236}">
                <a16:creationId xmlns:a16="http://schemas.microsoft.com/office/drawing/2014/main" id="{77D21059-46B1-7AE6-6D20-11956B69E531}"/>
              </a:ext>
            </a:extLst>
          </p:cNvPr>
          <p:cNvSpPr/>
          <p:nvPr/>
        </p:nvSpPr>
        <p:spPr>
          <a:xfrm>
            <a:off x="7631214" y="4955426"/>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75" name="TextBox 74">
            <a:extLst>
              <a:ext uri="{FF2B5EF4-FFF2-40B4-BE49-F238E27FC236}">
                <a16:creationId xmlns:a16="http://schemas.microsoft.com/office/drawing/2014/main" id="{800B5BFF-EDC4-C06B-8258-8D32DCC2D18F}"/>
              </a:ext>
            </a:extLst>
          </p:cNvPr>
          <p:cNvSpPr txBox="1"/>
          <p:nvPr/>
        </p:nvSpPr>
        <p:spPr>
          <a:xfrm>
            <a:off x="7631215" y="5131029"/>
            <a:ext cx="675117" cy="369332"/>
          </a:xfrm>
          <a:prstGeom prst="rect">
            <a:avLst/>
          </a:prstGeom>
          <a:noFill/>
          <a:ln>
            <a:noFill/>
          </a:ln>
        </p:spPr>
        <p:txBody>
          <a:bodyPr wrap="square" rtlCol="0" anchor="ctr" anchorCtr="1">
            <a:spAutoFit/>
          </a:bodyPr>
          <a:lstStyle/>
          <a:p>
            <a:r>
              <a:rPr lang="en-US" dirty="0"/>
              <a:t>6</a:t>
            </a:r>
          </a:p>
        </p:txBody>
      </p:sp>
      <p:sp>
        <p:nvSpPr>
          <p:cNvPr id="77" name="Oval 76">
            <a:extLst>
              <a:ext uri="{FF2B5EF4-FFF2-40B4-BE49-F238E27FC236}">
                <a16:creationId xmlns:a16="http://schemas.microsoft.com/office/drawing/2014/main" id="{C60EB96D-5BB8-C630-869E-858CC7C3C5EC}"/>
              </a:ext>
            </a:extLst>
          </p:cNvPr>
          <p:cNvSpPr/>
          <p:nvPr/>
        </p:nvSpPr>
        <p:spPr>
          <a:xfrm>
            <a:off x="8744916" y="4955426"/>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78" name="TextBox 77">
            <a:extLst>
              <a:ext uri="{FF2B5EF4-FFF2-40B4-BE49-F238E27FC236}">
                <a16:creationId xmlns:a16="http://schemas.microsoft.com/office/drawing/2014/main" id="{5ACBF9F1-F657-34DA-674C-1656BEA4C443}"/>
              </a:ext>
            </a:extLst>
          </p:cNvPr>
          <p:cNvSpPr txBox="1"/>
          <p:nvPr/>
        </p:nvSpPr>
        <p:spPr>
          <a:xfrm>
            <a:off x="8744917" y="5131029"/>
            <a:ext cx="675117" cy="369332"/>
          </a:xfrm>
          <a:prstGeom prst="rect">
            <a:avLst/>
          </a:prstGeom>
          <a:noFill/>
          <a:ln>
            <a:noFill/>
          </a:ln>
        </p:spPr>
        <p:txBody>
          <a:bodyPr wrap="square" rtlCol="0" anchor="ctr" anchorCtr="1">
            <a:spAutoFit/>
          </a:bodyPr>
          <a:lstStyle/>
          <a:p>
            <a:r>
              <a:rPr lang="en-US" dirty="0"/>
              <a:t>1</a:t>
            </a:r>
          </a:p>
        </p:txBody>
      </p:sp>
      <p:cxnSp>
        <p:nvCxnSpPr>
          <p:cNvPr id="79" name="Straight Connector 78">
            <a:extLst>
              <a:ext uri="{FF2B5EF4-FFF2-40B4-BE49-F238E27FC236}">
                <a16:creationId xmlns:a16="http://schemas.microsoft.com/office/drawing/2014/main" id="{5D7F38F2-A894-FD83-44BC-9531114AB3EE}"/>
              </a:ext>
            </a:extLst>
          </p:cNvPr>
          <p:cNvCxnSpPr>
            <a:cxnSpLocks/>
            <a:stCxn id="62" idx="4"/>
            <a:endCxn id="17" idx="0"/>
          </p:cNvCxnSpPr>
          <p:nvPr/>
        </p:nvCxnSpPr>
        <p:spPr>
          <a:xfrm flipH="1">
            <a:off x="3339182" y="5630544"/>
            <a:ext cx="343270" cy="270670"/>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2" name="Straight Connector 81">
            <a:extLst>
              <a:ext uri="{FF2B5EF4-FFF2-40B4-BE49-F238E27FC236}">
                <a16:creationId xmlns:a16="http://schemas.microsoft.com/office/drawing/2014/main" id="{F8A482E1-286A-6EF7-822B-0E601D0D4628}"/>
              </a:ext>
            </a:extLst>
          </p:cNvPr>
          <p:cNvCxnSpPr>
            <a:cxnSpLocks/>
            <a:stCxn id="62" idx="4"/>
            <a:endCxn id="15" idx="0"/>
          </p:cNvCxnSpPr>
          <p:nvPr/>
        </p:nvCxnSpPr>
        <p:spPr>
          <a:xfrm>
            <a:off x="3682452" y="5630544"/>
            <a:ext cx="333829" cy="270670"/>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330C9D1A-E7C6-64C7-5F3A-165EC4C1426A}"/>
              </a:ext>
            </a:extLst>
          </p:cNvPr>
          <p:cNvCxnSpPr>
            <a:cxnSpLocks/>
            <a:stCxn id="65" idx="4"/>
            <a:endCxn id="16" idx="0"/>
          </p:cNvCxnSpPr>
          <p:nvPr/>
        </p:nvCxnSpPr>
        <p:spPr>
          <a:xfrm flipH="1">
            <a:off x="4575288" y="5630544"/>
            <a:ext cx="199827" cy="270670"/>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101" name="TextBox 100">
            <a:extLst>
              <a:ext uri="{FF2B5EF4-FFF2-40B4-BE49-F238E27FC236}">
                <a16:creationId xmlns:a16="http://schemas.microsoft.com/office/drawing/2014/main" id="{9A4D4906-313F-1B1A-C647-12A08864F81B}"/>
              </a:ext>
            </a:extLst>
          </p:cNvPr>
          <p:cNvSpPr txBox="1"/>
          <p:nvPr/>
        </p:nvSpPr>
        <p:spPr>
          <a:xfrm>
            <a:off x="5613981" y="5901214"/>
            <a:ext cx="366583" cy="369332"/>
          </a:xfrm>
          <a:prstGeom prst="rect">
            <a:avLst/>
          </a:prstGeom>
          <a:noFill/>
          <a:ln w="25400">
            <a:noFill/>
          </a:ln>
        </p:spPr>
        <p:txBody>
          <a:bodyPr wrap="square">
            <a:spAutoFit/>
          </a:bodyPr>
          <a:lstStyle/>
          <a:p>
            <a:r>
              <a:rPr lang="en-US" dirty="0"/>
              <a:t>5</a:t>
            </a:r>
          </a:p>
        </p:txBody>
      </p:sp>
      <p:cxnSp>
        <p:nvCxnSpPr>
          <p:cNvPr id="104" name="Straight Connector 103">
            <a:extLst>
              <a:ext uri="{FF2B5EF4-FFF2-40B4-BE49-F238E27FC236}">
                <a16:creationId xmlns:a16="http://schemas.microsoft.com/office/drawing/2014/main" id="{739B809B-A5CF-589A-91F4-5BE93772261B}"/>
              </a:ext>
            </a:extLst>
          </p:cNvPr>
          <p:cNvCxnSpPr>
            <a:cxnSpLocks/>
            <a:stCxn id="65" idx="4"/>
          </p:cNvCxnSpPr>
          <p:nvPr/>
        </p:nvCxnSpPr>
        <p:spPr>
          <a:xfrm>
            <a:off x="4775115" y="5630544"/>
            <a:ext cx="203616" cy="270670"/>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5" name="Straight Connector 104">
            <a:extLst>
              <a:ext uri="{FF2B5EF4-FFF2-40B4-BE49-F238E27FC236}">
                <a16:creationId xmlns:a16="http://schemas.microsoft.com/office/drawing/2014/main" id="{EFA2180A-2A7F-9EB6-EAD6-0A27835CA895}"/>
              </a:ext>
            </a:extLst>
          </p:cNvPr>
          <p:cNvCxnSpPr>
            <a:cxnSpLocks/>
            <a:stCxn id="68" idx="4"/>
            <a:endCxn id="101" idx="0"/>
          </p:cNvCxnSpPr>
          <p:nvPr/>
        </p:nvCxnSpPr>
        <p:spPr>
          <a:xfrm flipH="1">
            <a:off x="5797273" y="5630544"/>
            <a:ext cx="242294" cy="270670"/>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6" name="Straight Connector 105">
            <a:extLst>
              <a:ext uri="{FF2B5EF4-FFF2-40B4-BE49-F238E27FC236}">
                <a16:creationId xmlns:a16="http://schemas.microsoft.com/office/drawing/2014/main" id="{A79A07D8-A5CD-D0AA-01D0-8B421304899B}"/>
              </a:ext>
            </a:extLst>
          </p:cNvPr>
          <p:cNvCxnSpPr>
            <a:cxnSpLocks/>
            <a:stCxn id="68" idx="4"/>
            <a:endCxn id="92" idx="0"/>
          </p:cNvCxnSpPr>
          <p:nvPr/>
        </p:nvCxnSpPr>
        <p:spPr>
          <a:xfrm>
            <a:off x="6039567" y="5630544"/>
            <a:ext cx="250071" cy="270670"/>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107" name="TextBox 106">
            <a:extLst>
              <a:ext uri="{FF2B5EF4-FFF2-40B4-BE49-F238E27FC236}">
                <a16:creationId xmlns:a16="http://schemas.microsoft.com/office/drawing/2014/main" id="{691A1335-EE19-AC53-3800-341B95867D75}"/>
              </a:ext>
            </a:extLst>
          </p:cNvPr>
          <p:cNvSpPr txBox="1"/>
          <p:nvPr/>
        </p:nvSpPr>
        <p:spPr>
          <a:xfrm>
            <a:off x="8142352" y="5901214"/>
            <a:ext cx="328515" cy="369332"/>
          </a:xfrm>
          <a:prstGeom prst="rect">
            <a:avLst/>
          </a:prstGeom>
          <a:noFill/>
          <a:ln w="25400">
            <a:noFill/>
          </a:ln>
        </p:spPr>
        <p:txBody>
          <a:bodyPr wrap="square">
            <a:spAutoFit/>
          </a:bodyPr>
          <a:lstStyle/>
          <a:p>
            <a:r>
              <a:rPr lang="en-US" dirty="0"/>
              <a:t>7</a:t>
            </a:r>
          </a:p>
        </p:txBody>
      </p:sp>
      <p:sp>
        <p:nvSpPr>
          <p:cNvPr id="108" name="TextBox 107">
            <a:extLst>
              <a:ext uri="{FF2B5EF4-FFF2-40B4-BE49-F238E27FC236}">
                <a16:creationId xmlns:a16="http://schemas.microsoft.com/office/drawing/2014/main" id="{20E98CBD-4C2E-476B-861C-1179F74A5772}"/>
              </a:ext>
            </a:extLst>
          </p:cNvPr>
          <p:cNvSpPr txBox="1"/>
          <p:nvPr/>
        </p:nvSpPr>
        <p:spPr>
          <a:xfrm>
            <a:off x="8628343" y="5901214"/>
            <a:ext cx="328515" cy="369332"/>
          </a:xfrm>
          <a:prstGeom prst="rect">
            <a:avLst/>
          </a:prstGeom>
          <a:noFill/>
          <a:ln w="25400">
            <a:noFill/>
          </a:ln>
        </p:spPr>
        <p:txBody>
          <a:bodyPr wrap="square">
            <a:spAutoFit/>
          </a:bodyPr>
          <a:lstStyle/>
          <a:p>
            <a:r>
              <a:rPr lang="en-US" dirty="0"/>
              <a:t>8</a:t>
            </a:r>
          </a:p>
        </p:txBody>
      </p:sp>
      <p:sp>
        <p:nvSpPr>
          <p:cNvPr id="109" name="TextBox 108">
            <a:extLst>
              <a:ext uri="{FF2B5EF4-FFF2-40B4-BE49-F238E27FC236}">
                <a16:creationId xmlns:a16="http://schemas.microsoft.com/office/drawing/2014/main" id="{8EA0BE79-7CAD-376C-1B3A-EF5013090FD3}"/>
              </a:ext>
            </a:extLst>
          </p:cNvPr>
          <p:cNvSpPr txBox="1"/>
          <p:nvPr/>
        </p:nvSpPr>
        <p:spPr>
          <a:xfrm>
            <a:off x="7483806" y="5901214"/>
            <a:ext cx="320096" cy="369332"/>
          </a:xfrm>
          <a:prstGeom prst="rect">
            <a:avLst/>
          </a:prstGeom>
          <a:noFill/>
          <a:ln w="25400">
            <a:noFill/>
          </a:ln>
        </p:spPr>
        <p:txBody>
          <a:bodyPr wrap="square">
            <a:spAutoFit/>
          </a:bodyPr>
          <a:lstStyle/>
          <a:p>
            <a:r>
              <a:rPr lang="en-US" dirty="0"/>
              <a:t>6</a:t>
            </a:r>
          </a:p>
        </p:txBody>
      </p:sp>
      <p:cxnSp>
        <p:nvCxnSpPr>
          <p:cNvPr id="110" name="Straight Connector 109">
            <a:extLst>
              <a:ext uri="{FF2B5EF4-FFF2-40B4-BE49-F238E27FC236}">
                <a16:creationId xmlns:a16="http://schemas.microsoft.com/office/drawing/2014/main" id="{9B48E71C-210B-EF20-E300-717D4D4D8E31}"/>
              </a:ext>
            </a:extLst>
          </p:cNvPr>
          <p:cNvCxnSpPr>
            <a:cxnSpLocks/>
            <a:stCxn id="74" idx="4"/>
            <a:endCxn id="109" idx="0"/>
          </p:cNvCxnSpPr>
          <p:nvPr/>
        </p:nvCxnSpPr>
        <p:spPr>
          <a:xfrm flipH="1">
            <a:off x="7643854" y="5630544"/>
            <a:ext cx="324919" cy="270670"/>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11" name="Straight Connector 110">
            <a:extLst>
              <a:ext uri="{FF2B5EF4-FFF2-40B4-BE49-F238E27FC236}">
                <a16:creationId xmlns:a16="http://schemas.microsoft.com/office/drawing/2014/main" id="{62A35523-3D57-E01E-4B59-71CD39575093}"/>
              </a:ext>
            </a:extLst>
          </p:cNvPr>
          <p:cNvCxnSpPr>
            <a:cxnSpLocks/>
            <a:stCxn id="74" idx="4"/>
            <a:endCxn id="107" idx="0"/>
          </p:cNvCxnSpPr>
          <p:nvPr/>
        </p:nvCxnSpPr>
        <p:spPr>
          <a:xfrm>
            <a:off x="7968773" y="5630544"/>
            <a:ext cx="337837" cy="270670"/>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12" name="Straight Connector 111">
            <a:extLst>
              <a:ext uri="{FF2B5EF4-FFF2-40B4-BE49-F238E27FC236}">
                <a16:creationId xmlns:a16="http://schemas.microsoft.com/office/drawing/2014/main" id="{6975CA1A-F343-B5FD-BA13-E42077B97BA0}"/>
              </a:ext>
            </a:extLst>
          </p:cNvPr>
          <p:cNvCxnSpPr>
            <a:cxnSpLocks/>
            <a:stCxn id="77" idx="4"/>
            <a:endCxn id="108" idx="0"/>
          </p:cNvCxnSpPr>
          <p:nvPr/>
        </p:nvCxnSpPr>
        <p:spPr>
          <a:xfrm flipH="1">
            <a:off x="8792601" y="5630544"/>
            <a:ext cx="289874" cy="270670"/>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133" name="TextBox 132">
            <a:extLst>
              <a:ext uri="{FF2B5EF4-FFF2-40B4-BE49-F238E27FC236}">
                <a16:creationId xmlns:a16="http://schemas.microsoft.com/office/drawing/2014/main" id="{B2939A5B-51C3-30B2-CDBE-8ACCBCF540A2}"/>
              </a:ext>
            </a:extLst>
          </p:cNvPr>
          <p:cNvSpPr txBox="1"/>
          <p:nvPr/>
        </p:nvSpPr>
        <p:spPr>
          <a:xfrm>
            <a:off x="9090291" y="5901214"/>
            <a:ext cx="329743" cy="369332"/>
          </a:xfrm>
          <a:prstGeom prst="rect">
            <a:avLst/>
          </a:prstGeom>
          <a:noFill/>
          <a:ln w="25400">
            <a:noFill/>
          </a:ln>
        </p:spPr>
        <p:txBody>
          <a:bodyPr wrap="square">
            <a:spAutoFit/>
          </a:bodyPr>
          <a:lstStyle/>
          <a:p>
            <a:r>
              <a:rPr lang="en-US" dirty="0"/>
              <a:t>1</a:t>
            </a:r>
          </a:p>
        </p:txBody>
      </p:sp>
      <p:cxnSp>
        <p:nvCxnSpPr>
          <p:cNvPr id="135" name="Straight Connector 134">
            <a:extLst>
              <a:ext uri="{FF2B5EF4-FFF2-40B4-BE49-F238E27FC236}">
                <a16:creationId xmlns:a16="http://schemas.microsoft.com/office/drawing/2014/main" id="{DE7922BC-B149-5167-52C3-1A1B1ACC5DA6}"/>
              </a:ext>
            </a:extLst>
          </p:cNvPr>
          <p:cNvCxnSpPr>
            <a:cxnSpLocks/>
            <a:stCxn id="77" idx="4"/>
            <a:endCxn id="133" idx="0"/>
          </p:cNvCxnSpPr>
          <p:nvPr/>
        </p:nvCxnSpPr>
        <p:spPr>
          <a:xfrm>
            <a:off x="9082475" y="5630544"/>
            <a:ext cx="172688" cy="270670"/>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D323B4F8-B942-928D-C710-B95A0F856E99}"/>
              </a:ext>
            </a:extLst>
          </p:cNvPr>
          <p:cNvCxnSpPr>
            <a:cxnSpLocks/>
            <a:stCxn id="77" idx="4"/>
          </p:cNvCxnSpPr>
          <p:nvPr/>
        </p:nvCxnSpPr>
        <p:spPr>
          <a:xfrm>
            <a:off x="9082475" y="5630544"/>
            <a:ext cx="596836" cy="270670"/>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DE86D6BC-FE32-5C87-2332-95D0516E7DC4}"/>
              </a:ext>
            </a:extLst>
          </p:cNvPr>
          <p:cNvSpPr txBox="1"/>
          <p:nvPr/>
        </p:nvSpPr>
        <p:spPr>
          <a:xfrm>
            <a:off x="4748356" y="5637907"/>
            <a:ext cx="468777" cy="461665"/>
          </a:xfrm>
          <a:prstGeom prst="rect">
            <a:avLst/>
          </a:prstGeom>
          <a:noFill/>
          <a:ln>
            <a:noFill/>
          </a:ln>
        </p:spPr>
        <p:txBody>
          <a:bodyPr wrap="square" rtlCol="0" anchor="ctr" anchorCtr="1">
            <a:spAutoFit/>
          </a:bodyPr>
          <a:lstStyle/>
          <a:p>
            <a:r>
              <a:rPr lang="en-US" sz="2400" b="1" dirty="0"/>
              <a:t>X</a:t>
            </a:r>
          </a:p>
        </p:txBody>
      </p:sp>
      <p:cxnSp>
        <p:nvCxnSpPr>
          <p:cNvPr id="39" name="Straight Connector 38">
            <a:extLst>
              <a:ext uri="{FF2B5EF4-FFF2-40B4-BE49-F238E27FC236}">
                <a16:creationId xmlns:a16="http://schemas.microsoft.com/office/drawing/2014/main" id="{1961872C-F370-C3D8-F09B-B51FD6BC65A7}"/>
              </a:ext>
            </a:extLst>
          </p:cNvPr>
          <p:cNvCxnSpPr>
            <a:cxnSpLocks/>
            <a:stCxn id="28" idx="3"/>
            <a:endCxn id="62" idx="0"/>
          </p:cNvCxnSpPr>
          <p:nvPr/>
        </p:nvCxnSpPr>
        <p:spPr>
          <a:xfrm flipH="1">
            <a:off x="3682452" y="4254623"/>
            <a:ext cx="316587" cy="70080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6CAF1CE7-0090-FD16-3D7C-EAE8C10265B3}"/>
              </a:ext>
            </a:extLst>
          </p:cNvPr>
          <p:cNvCxnSpPr>
            <a:cxnSpLocks/>
            <a:stCxn id="28" idx="5"/>
            <a:endCxn id="65" idx="0"/>
          </p:cNvCxnSpPr>
          <p:nvPr/>
        </p:nvCxnSpPr>
        <p:spPr>
          <a:xfrm>
            <a:off x="4476419" y="4254623"/>
            <a:ext cx="298696" cy="70080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330A958D-2172-20B6-98CF-54A60EEC0390}"/>
              </a:ext>
            </a:extLst>
          </p:cNvPr>
          <p:cNvCxnSpPr>
            <a:cxnSpLocks/>
            <a:stCxn id="46" idx="3"/>
            <a:endCxn id="68" idx="0"/>
          </p:cNvCxnSpPr>
          <p:nvPr/>
        </p:nvCxnSpPr>
        <p:spPr>
          <a:xfrm flipH="1">
            <a:off x="6039567" y="4254623"/>
            <a:ext cx="282225" cy="70080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64027DE5-F150-6509-BE67-DC1D5A027E54}"/>
              </a:ext>
            </a:extLst>
          </p:cNvPr>
          <p:cNvCxnSpPr>
            <a:cxnSpLocks/>
            <a:stCxn id="46" idx="5"/>
          </p:cNvCxnSpPr>
          <p:nvPr/>
        </p:nvCxnSpPr>
        <p:spPr>
          <a:xfrm>
            <a:off x="6799172" y="4254623"/>
            <a:ext cx="264510" cy="70080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67" name="TextBox 66">
            <a:extLst>
              <a:ext uri="{FF2B5EF4-FFF2-40B4-BE49-F238E27FC236}">
                <a16:creationId xmlns:a16="http://schemas.microsoft.com/office/drawing/2014/main" id="{9D4F48E7-38BC-91D6-7E25-8E771EFC64E7}"/>
              </a:ext>
            </a:extLst>
          </p:cNvPr>
          <p:cNvSpPr txBox="1"/>
          <p:nvPr/>
        </p:nvSpPr>
        <p:spPr>
          <a:xfrm>
            <a:off x="6840426" y="4743147"/>
            <a:ext cx="468777" cy="461665"/>
          </a:xfrm>
          <a:prstGeom prst="rect">
            <a:avLst/>
          </a:prstGeom>
          <a:noFill/>
          <a:ln>
            <a:noFill/>
          </a:ln>
        </p:spPr>
        <p:txBody>
          <a:bodyPr wrap="square" rtlCol="0" anchor="ctr" anchorCtr="1">
            <a:spAutoFit/>
          </a:bodyPr>
          <a:lstStyle/>
          <a:p>
            <a:r>
              <a:rPr lang="en-US" sz="2400" b="1" dirty="0"/>
              <a:t>X</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5C6CA2D-80D8-324F-3F66-40E1A923231C}"/>
                  </a:ext>
                </a:extLst>
              </p:cNvPr>
              <p:cNvSpPr txBox="1"/>
              <p:nvPr/>
            </p:nvSpPr>
            <p:spPr>
              <a:xfrm>
                <a:off x="6015177" y="1136685"/>
                <a:ext cx="1663558"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𝛼</m:t>
                          </m:r>
                          <m:r>
                            <a:rPr lang="en-US" sz="1400" b="0" i="1" dirty="0" smtClean="0">
                              <a:solidFill>
                                <a:srgbClr val="1306BA"/>
                              </a:solidFill>
                              <a:latin typeface="Cambria Math" panose="02040503050406030204" pitchFamily="18" charset="0"/>
                            </a:rPr>
                            <m:t>=−∞, </m:t>
                          </m:r>
                          <m:r>
                            <a:rPr lang="en-US" sz="1400" b="0" i="1" dirty="0" smtClean="0">
                              <a:solidFill>
                                <a:srgbClr val="1306BA"/>
                              </a:solidFill>
                              <a:latin typeface="Cambria Math" panose="02040503050406030204" pitchFamily="18" charset="0"/>
                            </a:rPr>
                            <m:t>𝛽</m:t>
                          </m:r>
                          <m:r>
                            <a:rPr lang="en-US" sz="1400" b="0" i="1" dirty="0" smtClean="0">
                              <a:solidFill>
                                <a:srgbClr val="1306BA"/>
                              </a:solidFill>
                              <a:latin typeface="Cambria Math" panose="02040503050406030204" pitchFamily="18" charset="0"/>
                            </a:rPr>
                            <m:t>=∞</m:t>
                          </m:r>
                        </m:e>
                      </m:d>
                    </m:oMath>
                  </m:oMathPara>
                </a14:m>
                <a:endParaRPr lang="en-US" sz="1400" dirty="0">
                  <a:solidFill>
                    <a:srgbClr val="1306BA"/>
                  </a:solidFill>
                </a:endParaRPr>
              </a:p>
            </p:txBody>
          </p:sp>
        </mc:Choice>
        <mc:Fallback xmlns="">
          <p:sp>
            <p:nvSpPr>
              <p:cNvPr id="70" name="TextBox 69">
                <a:extLst>
                  <a:ext uri="{FF2B5EF4-FFF2-40B4-BE49-F238E27FC236}">
                    <a16:creationId xmlns:a16="http://schemas.microsoft.com/office/drawing/2014/main" id="{D5C6CA2D-80D8-324F-3F66-40E1A923231C}"/>
                  </a:ext>
                </a:extLst>
              </p:cNvPr>
              <p:cNvSpPr txBox="1">
                <a:spLocks noRot="1" noChangeAspect="1" noMove="1" noResize="1" noEditPoints="1" noAdjustHandles="1" noChangeArrowheads="1" noChangeShapeType="1" noTextEdit="1"/>
              </p:cNvSpPr>
              <p:nvPr/>
            </p:nvSpPr>
            <p:spPr>
              <a:xfrm>
                <a:off x="6015177" y="1136685"/>
                <a:ext cx="1663558" cy="307777"/>
              </a:xfrm>
              <a:prstGeom prst="rect">
                <a:avLst/>
              </a:prstGeom>
              <a:blipFill>
                <a:blip r:embed="rId2"/>
                <a:stretch>
                  <a:fillRect b="-78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9BD5E34-500A-2294-41E7-D917C9A52547}"/>
                  </a:ext>
                </a:extLst>
              </p:cNvPr>
              <p:cNvSpPr txBox="1"/>
              <p:nvPr/>
            </p:nvSpPr>
            <p:spPr>
              <a:xfrm>
                <a:off x="3418472" y="3449859"/>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m:t>
                          </m:r>
                        </m:e>
                      </m:d>
                    </m:oMath>
                  </m:oMathPara>
                </a14:m>
                <a:endParaRPr lang="en-US" sz="1400" dirty="0">
                  <a:solidFill>
                    <a:srgbClr val="1306BA"/>
                  </a:solidFill>
                </a:endParaRPr>
              </a:p>
            </p:txBody>
          </p:sp>
        </mc:Choice>
        <mc:Fallback xmlns="">
          <p:sp>
            <p:nvSpPr>
              <p:cNvPr id="73" name="TextBox 72">
                <a:extLst>
                  <a:ext uri="{FF2B5EF4-FFF2-40B4-BE49-F238E27FC236}">
                    <a16:creationId xmlns:a16="http://schemas.microsoft.com/office/drawing/2014/main" id="{A9BD5E34-500A-2294-41E7-D917C9A52547}"/>
                  </a:ext>
                </a:extLst>
              </p:cNvPr>
              <p:cNvSpPr txBox="1">
                <a:spLocks noRot="1" noChangeAspect="1" noMove="1" noResize="1" noEditPoints="1" noAdjustHandles="1" noChangeArrowheads="1" noChangeShapeType="1" noTextEdit="1"/>
              </p:cNvSpPr>
              <p:nvPr/>
            </p:nvSpPr>
            <p:spPr>
              <a:xfrm>
                <a:off x="3418472" y="3449859"/>
                <a:ext cx="738115" cy="30777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7F1E42F-A500-D9B8-B083-8DCF1D7B29D8}"/>
                  </a:ext>
                </a:extLst>
              </p:cNvPr>
              <p:cNvSpPr txBox="1"/>
              <p:nvPr/>
            </p:nvSpPr>
            <p:spPr>
              <a:xfrm>
                <a:off x="2914110" y="4718754"/>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m:t>
                          </m:r>
                          <m:r>
                            <a:rPr lang="en-US" sz="1400" i="1" dirty="0">
                              <a:solidFill>
                                <a:srgbClr val="1306BA"/>
                              </a:solidFill>
                              <a:latin typeface="Cambria Math" panose="02040503050406030204" pitchFamily="18" charset="0"/>
                            </a:rPr>
                            <m:t>∞</m:t>
                          </m:r>
                        </m:e>
                      </m:d>
                    </m:oMath>
                  </m:oMathPara>
                </a14:m>
                <a:endParaRPr lang="en-US" sz="1400" dirty="0">
                  <a:solidFill>
                    <a:srgbClr val="1306BA"/>
                  </a:solidFill>
                </a:endParaRPr>
              </a:p>
            </p:txBody>
          </p:sp>
        </mc:Choice>
        <mc:Fallback xmlns="">
          <p:sp>
            <p:nvSpPr>
              <p:cNvPr id="76" name="TextBox 75">
                <a:extLst>
                  <a:ext uri="{FF2B5EF4-FFF2-40B4-BE49-F238E27FC236}">
                    <a16:creationId xmlns:a16="http://schemas.microsoft.com/office/drawing/2014/main" id="{C7F1E42F-A500-D9B8-B083-8DCF1D7B29D8}"/>
                  </a:ext>
                </a:extLst>
              </p:cNvPr>
              <p:cNvSpPr txBox="1">
                <a:spLocks noRot="1" noChangeAspect="1" noMove="1" noResize="1" noEditPoints="1" noAdjustHandles="1" noChangeArrowheads="1" noChangeShapeType="1" noTextEdit="1"/>
              </p:cNvSpPr>
              <p:nvPr/>
            </p:nvSpPr>
            <p:spPr>
              <a:xfrm>
                <a:off x="2914110" y="4718754"/>
                <a:ext cx="738115" cy="30777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87BF689-8396-D8FD-4A1E-224080AE5469}"/>
                  </a:ext>
                </a:extLst>
              </p:cNvPr>
              <p:cNvSpPr txBox="1"/>
              <p:nvPr/>
            </p:nvSpPr>
            <p:spPr>
              <a:xfrm>
                <a:off x="4543338" y="2207475"/>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m:t>
                          </m:r>
                        </m:e>
                      </m:d>
                    </m:oMath>
                  </m:oMathPara>
                </a14:m>
                <a:endParaRPr lang="en-US" sz="1400" dirty="0">
                  <a:solidFill>
                    <a:srgbClr val="1306BA"/>
                  </a:solidFill>
                </a:endParaRPr>
              </a:p>
            </p:txBody>
          </p:sp>
        </mc:Choice>
        <mc:Fallback xmlns="">
          <p:sp>
            <p:nvSpPr>
              <p:cNvPr id="80" name="TextBox 79">
                <a:extLst>
                  <a:ext uri="{FF2B5EF4-FFF2-40B4-BE49-F238E27FC236}">
                    <a16:creationId xmlns:a16="http://schemas.microsoft.com/office/drawing/2014/main" id="{187BF689-8396-D8FD-4A1E-224080AE5469}"/>
                  </a:ext>
                </a:extLst>
              </p:cNvPr>
              <p:cNvSpPr txBox="1">
                <a:spLocks noRot="1" noChangeAspect="1" noMove="1" noResize="1" noEditPoints="1" noAdjustHandles="1" noChangeArrowheads="1" noChangeShapeType="1" noTextEdit="1"/>
              </p:cNvSpPr>
              <p:nvPr/>
            </p:nvSpPr>
            <p:spPr>
              <a:xfrm>
                <a:off x="4543338" y="2207475"/>
                <a:ext cx="738115" cy="307777"/>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4E67B6-788B-E544-132C-E0E6AB35B5A3}"/>
                  </a:ext>
                </a:extLst>
              </p:cNvPr>
              <p:cNvSpPr txBox="1"/>
              <p:nvPr/>
            </p:nvSpPr>
            <p:spPr>
              <a:xfrm>
                <a:off x="4548096" y="4384269"/>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2,</m:t>
                          </m:r>
                          <m:r>
                            <a:rPr lang="en-US" sz="1400" i="1" dirty="0">
                              <a:solidFill>
                                <a:srgbClr val="1306BA"/>
                              </a:solidFill>
                              <a:latin typeface="Cambria Math" panose="02040503050406030204" pitchFamily="18" charset="0"/>
                            </a:rPr>
                            <m:t>∞</m:t>
                          </m:r>
                        </m:e>
                      </m:d>
                    </m:oMath>
                  </m:oMathPara>
                </a14:m>
                <a:endParaRPr lang="en-US" sz="1400" dirty="0">
                  <a:solidFill>
                    <a:srgbClr val="1306BA"/>
                  </a:solidFill>
                </a:endParaRPr>
              </a:p>
            </p:txBody>
          </p:sp>
        </mc:Choice>
        <mc:Fallback xmlns="">
          <p:sp>
            <p:nvSpPr>
              <p:cNvPr id="84" name="TextBox 83">
                <a:extLst>
                  <a:ext uri="{FF2B5EF4-FFF2-40B4-BE49-F238E27FC236}">
                    <a16:creationId xmlns:a16="http://schemas.microsoft.com/office/drawing/2014/main" id="{9A4E67B6-788B-E544-132C-E0E6AB35B5A3}"/>
                  </a:ext>
                </a:extLst>
              </p:cNvPr>
              <p:cNvSpPr txBox="1">
                <a:spLocks noRot="1" noChangeAspect="1" noMove="1" noResize="1" noEditPoints="1" noAdjustHandles="1" noChangeArrowheads="1" noChangeShapeType="1" noTextEdit="1"/>
              </p:cNvSpPr>
              <p:nvPr/>
            </p:nvSpPr>
            <p:spPr>
              <a:xfrm>
                <a:off x="4548096" y="4384269"/>
                <a:ext cx="738115" cy="307777"/>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5F0AAF3-46F2-A0F2-E7C5-A632AADE579E}"/>
                  </a:ext>
                </a:extLst>
              </p:cNvPr>
              <p:cNvSpPr txBox="1"/>
              <p:nvPr/>
            </p:nvSpPr>
            <p:spPr>
              <a:xfrm>
                <a:off x="8595758" y="2251245"/>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2,</m:t>
                          </m:r>
                          <m:r>
                            <a:rPr lang="en-US" sz="1400" i="1" dirty="0">
                              <a:solidFill>
                                <a:srgbClr val="1306BA"/>
                              </a:solidFill>
                              <a:latin typeface="Cambria Math" panose="02040503050406030204" pitchFamily="18" charset="0"/>
                            </a:rPr>
                            <m:t>∞</m:t>
                          </m:r>
                        </m:e>
                      </m:d>
                    </m:oMath>
                  </m:oMathPara>
                </a14:m>
                <a:endParaRPr lang="en-US" sz="1400" dirty="0">
                  <a:solidFill>
                    <a:srgbClr val="1306BA"/>
                  </a:solidFill>
                </a:endParaRPr>
              </a:p>
            </p:txBody>
          </p:sp>
        </mc:Choice>
        <mc:Fallback xmlns="">
          <p:sp>
            <p:nvSpPr>
              <p:cNvPr id="86" name="TextBox 85">
                <a:extLst>
                  <a:ext uri="{FF2B5EF4-FFF2-40B4-BE49-F238E27FC236}">
                    <a16:creationId xmlns:a16="http://schemas.microsoft.com/office/drawing/2014/main" id="{B5F0AAF3-46F2-A0F2-E7C5-A632AADE579E}"/>
                  </a:ext>
                </a:extLst>
              </p:cNvPr>
              <p:cNvSpPr txBox="1">
                <a:spLocks noRot="1" noChangeAspect="1" noMove="1" noResize="1" noEditPoints="1" noAdjustHandles="1" noChangeArrowheads="1" noChangeShapeType="1" noTextEdit="1"/>
              </p:cNvSpPr>
              <p:nvPr/>
            </p:nvSpPr>
            <p:spPr>
              <a:xfrm>
                <a:off x="8595758" y="2251245"/>
                <a:ext cx="738115" cy="307777"/>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774CD4-013B-8501-33F8-13502C69FF93}"/>
                  </a:ext>
                </a:extLst>
              </p:cNvPr>
              <p:cNvSpPr txBox="1"/>
              <p:nvPr/>
            </p:nvSpPr>
            <p:spPr>
              <a:xfrm>
                <a:off x="6458173" y="3353533"/>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2</m:t>
                          </m:r>
                        </m:e>
                      </m:d>
                    </m:oMath>
                  </m:oMathPara>
                </a14:m>
                <a:endParaRPr lang="en-US" sz="1400" dirty="0">
                  <a:solidFill>
                    <a:srgbClr val="1306BA"/>
                  </a:solidFill>
                </a:endParaRPr>
              </a:p>
            </p:txBody>
          </p:sp>
        </mc:Choice>
        <mc:Fallback xmlns="">
          <p:sp>
            <p:nvSpPr>
              <p:cNvPr id="87" name="TextBox 86">
                <a:extLst>
                  <a:ext uri="{FF2B5EF4-FFF2-40B4-BE49-F238E27FC236}">
                    <a16:creationId xmlns:a16="http://schemas.microsoft.com/office/drawing/2014/main" id="{64774CD4-013B-8501-33F8-13502C69FF93}"/>
                  </a:ext>
                </a:extLst>
              </p:cNvPr>
              <p:cNvSpPr txBox="1">
                <a:spLocks noRot="1" noChangeAspect="1" noMove="1" noResize="1" noEditPoints="1" noAdjustHandles="1" noChangeArrowheads="1" noChangeShapeType="1" noTextEdit="1"/>
              </p:cNvSpPr>
              <p:nvPr/>
            </p:nvSpPr>
            <p:spPr>
              <a:xfrm>
                <a:off x="6458173" y="3353533"/>
                <a:ext cx="738115" cy="307777"/>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35E38CB-22D4-CFFC-3818-9AB611D2FE39}"/>
                  </a:ext>
                </a:extLst>
              </p:cNvPr>
              <p:cNvSpPr txBox="1"/>
              <p:nvPr/>
            </p:nvSpPr>
            <p:spPr>
              <a:xfrm>
                <a:off x="5269954" y="4666203"/>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 2</m:t>
                          </m:r>
                        </m:e>
                      </m:d>
                    </m:oMath>
                  </m:oMathPara>
                </a14:m>
                <a:endParaRPr lang="en-US" sz="1400" dirty="0">
                  <a:solidFill>
                    <a:srgbClr val="1306BA"/>
                  </a:solidFill>
                </a:endParaRPr>
              </a:p>
            </p:txBody>
          </p:sp>
        </mc:Choice>
        <mc:Fallback xmlns="">
          <p:sp>
            <p:nvSpPr>
              <p:cNvPr id="88" name="TextBox 87">
                <a:extLst>
                  <a:ext uri="{FF2B5EF4-FFF2-40B4-BE49-F238E27FC236}">
                    <a16:creationId xmlns:a16="http://schemas.microsoft.com/office/drawing/2014/main" id="{235E38CB-22D4-CFFC-3818-9AB611D2FE39}"/>
                  </a:ext>
                </a:extLst>
              </p:cNvPr>
              <p:cNvSpPr txBox="1">
                <a:spLocks noRot="1" noChangeAspect="1" noMove="1" noResize="1" noEditPoints="1" noAdjustHandles="1" noChangeArrowheads="1" noChangeShapeType="1" noTextEdit="1"/>
              </p:cNvSpPr>
              <p:nvPr/>
            </p:nvSpPr>
            <p:spPr>
              <a:xfrm>
                <a:off x="5269954" y="4666203"/>
                <a:ext cx="738115" cy="307777"/>
              </a:xfrm>
              <a:prstGeom prst="rect">
                <a:avLst/>
              </a:prstGeom>
              <a:blipFill>
                <a:blip r:embed="rId9"/>
                <a:stretch>
                  <a:fillRect/>
                </a:stretch>
              </a:blipFill>
              <a:ln>
                <a:noFill/>
              </a:ln>
            </p:spPr>
            <p:txBody>
              <a:bodyPr/>
              <a:lstStyle/>
              <a:p>
                <a:r>
                  <a:rPr lang="en-US">
                    <a:noFill/>
                  </a:rPr>
                  <a:t> </a:t>
                </a:r>
              </a:p>
            </p:txBody>
          </p:sp>
        </mc:Fallback>
      </mc:AlternateContent>
      <p:sp>
        <p:nvSpPr>
          <p:cNvPr id="92" name="TextBox 91">
            <a:extLst>
              <a:ext uri="{FF2B5EF4-FFF2-40B4-BE49-F238E27FC236}">
                <a16:creationId xmlns:a16="http://schemas.microsoft.com/office/drawing/2014/main" id="{2D839D17-37ED-69E4-269E-23CCE4EAAF4B}"/>
              </a:ext>
            </a:extLst>
          </p:cNvPr>
          <p:cNvSpPr txBox="1"/>
          <p:nvPr/>
        </p:nvSpPr>
        <p:spPr>
          <a:xfrm>
            <a:off x="6106346" y="5901214"/>
            <a:ext cx="366583" cy="369332"/>
          </a:xfrm>
          <a:prstGeom prst="rect">
            <a:avLst/>
          </a:prstGeom>
          <a:noFill/>
          <a:ln w="25400">
            <a:noFill/>
          </a:ln>
        </p:spPr>
        <p:txBody>
          <a:bodyPr wrap="square">
            <a:spAutoFit/>
          </a:bodyPr>
          <a:lstStyle/>
          <a:p>
            <a:r>
              <a:rPr lang="en-US" dirty="0"/>
              <a:t>4</a:t>
            </a: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9BDA62C-FEC0-ED8E-C629-8A781A920BB1}"/>
                  </a:ext>
                </a:extLst>
              </p:cNvPr>
              <p:cNvSpPr txBox="1"/>
              <p:nvPr/>
            </p:nvSpPr>
            <p:spPr>
              <a:xfrm>
                <a:off x="7732119" y="3449859"/>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2,</m:t>
                          </m:r>
                          <m:r>
                            <a:rPr lang="en-US" sz="1400" i="1" dirty="0">
                              <a:solidFill>
                                <a:srgbClr val="1306BA"/>
                              </a:solidFill>
                              <a:latin typeface="Cambria Math" panose="02040503050406030204" pitchFamily="18" charset="0"/>
                            </a:rPr>
                            <m:t>∞</m:t>
                          </m:r>
                        </m:e>
                      </m:d>
                    </m:oMath>
                  </m:oMathPara>
                </a14:m>
                <a:endParaRPr lang="en-US" sz="1400" dirty="0">
                  <a:solidFill>
                    <a:srgbClr val="1306BA"/>
                  </a:solidFill>
                </a:endParaRPr>
              </a:p>
            </p:txBody>
          </p:sp>
        </mc:Choice>
        <mc:Fallback xmlns="">
          <p:sp>
            <p:nvSpPr>
              <p:cNvPr id="95" name="TextBox 94">
                <a:extLst>
                  <a:ext uri="{FF2B5EF4-FFF2-40B4-BE49-F238E27FC236}">
                    <a16:creationId xmlns:a16="http://schemas.microsoft.com/office/drawing/2014/main" id="{49BDA62C-FEC0-ED8E-C629-8A781A920BB1}"/>
                  </a:ext>
                </a:extLst>
              </p:cNvPr>
              <p:cNvSpPr txBox="1">
                <a:spLocks noRot="1" noChangeAspect="1" noMove="1" noResize="1" noEditPoints="1" noAdjustHandles="1" noChangeArrowheads="1" noChangeShapeType="1" noTextEdit="1"/>
              </p:cNvSpPr>
              <p:nvPr/>
            </p:nvSpPr>
            <p:spPr>
              <a:xfrm>
                <a:off x="7732119" y="3449859"/>
                <a:ext cx="738115" cy="307777"/>
              </a:xfrm>
              <a:prstGeom prst="rect">
                <a:avLst/>
              </a:prstGeom>
              <a:blipFill>
                <a:blip r:embed="rId10"/>
                <a:stretch>
                  <a:fillRect/>
                </a:stretch>
              </a:blipFill>
              <a:ln>
                <a:noFill/>
              </a:ln>
            </p:spPr>
            <p:txBody>
              <a:bodyPr/>
              <a:lstStyle/>
              <a:p>
                <a:r>
                  <a:rPr lang="en-US">
                    <a:noFill/>
                  </a:rPr>
                  <a:t> </a:t>
                </a:r>
              </a:p>
            </p:txBody>
          </p:sp>
        </mc:Fallback>
      </mc:AlternateContent>
      <p:cxnSp>
        <p:nvCxnSpPr>
          <p:cNvPr id="122" name="Straight Connector 121">
            <a:extLst>
              <a:ext uri="{FF2B5EF4-FFF2-40B4-BE49-F238E27FC236}">
                <a16:creationId xmlns:a16="http://schemas.microsoft.com/office/drawing/2014/main" id="{321BA5F5-916A-7326-5B29-1BDAC700D035}"/>
              </a:ext>
            </a:extLst>
          </p:cNvPr>
          <p:cNvCxnSpPr>
            <a:cxnSpLocks/>
            <a:stCxn id="49" idx="3"/>
            <a:endCxn id="74" idx="0"/>
          </p:cNvCxnSpPr>
          <p:nvPr/>
        </p:nvCxnSpPr>
        <p:spPr>
          <a:xfrm flipH="1">
            <a:off x="7968773" y="4254623"/>
            <a:ext cx="362746" cy="70080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26" name="Straight Connector 125">
            <a:extLst>
              <a:ext uri="{FF2B5EF4-FFF2-40B4-BE49-F238E27FC236}">
                <a16:creationId xmlns:a16="http://schemas.microsoft.com/office/drawing/2014/main" id="{A3479C75-BFE1-698D-7272-596F390F7716}"/>
              </a:ext>
            </a:extLst>
          </p:cNvPr>
          <p:cNvCxnSpPr>
            <a:cxnSpLocks/>
            <a:stCxn id="49" idx="5"/>
            <a:endCxn id="77" idx="0"/>
          </p:cNvCxnSpPr>
          <p:nvPr/>
        </p:nvCxnSpPr>
        <p:spPr>
          <a:xfrm>
            <a:off x="8808899" y="4254623"/>
            <a:ext cx="273576" cy="70080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F54EFAB8-D14C-0D9A-BB24-F47449085FD0}"/>
                  </a:ext>
                </a:extLst>
              </p:cNvPr>
              <p:cNvSpPr txBox="1"/>
              <p:nvPr/>
            </p:nvSpPr>
            <p:spPr>
              <a:xfrm>
                <a:off x="7368236" y="4661037"/>
                <a:ext cx="738115"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2,</m:t>
                          </m:r>
                          <m:r>
                            <a:rPr lang="en-US" sz="1400" i="1" dirty="0">
                              <a:solidFill>
                                <a:srgbClr val="1306BA"/>
                              </a:solidFill>
                              <a:latin typeface="Cambria Math" panose="02040503050406030204" pitchFamily="18" charset="0"/>
                            </a:rPr>
                            <m:t>∞</m:t>
                          </m:r>
                        </m:e>
                      </m:d>
                    </m:oMath>
                  </m:oMathPara>
                </a14:m>
                <a:endParaRPr lang="en-US" sz="1400" dirty="0">
                  <a:solidFill>
                    <a:srgbClr val="1306BA"/>
                  </a:solidFill>
                </a:endParaRPr>
              </a:p>
            </p:txBody>
          </p:sp>
        </mc:Choice>
        <mc:Fallback xmlns="">
          <p:sp>
            <p:nvSpPr>
              <p:cNvPr id="136" name="TextBox 135">
                <a:extLst>
                  <a:ext uri="{FF2B5EF4-FFF2-40B4-BE49-F238E27FC236}">
                    <a16:creationId xmlns:a16="http://schemas.microsoft.com/office/drawing/2014/main" id="{F54EFAB8-D14C-0D9A-BB24-F47449085FD0}"/>
                  </a:ext>
                </a:extLst>
              </p:cNvPr>
              <p:cNvSpPr txBox="1">
                <a:spLocks noRot="1" noChangeAspect="1" noMove="1" noResize="1" noEditPoints="1" noAdjustHandles="1" noChangeArrowheads="1" noChangeShapeType="1" noTextEdit="1"/>
              </p:cNvSpPr>
              <p:nvPr/>
            </p:nvSpPr>
            <p:spPr>
              <a:xfrm>
                <a:off x="7368236" y="4661037"/>
                <a:ext cx="738115" cy="30777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787D605-6325-445F-B397-456B6DE723A4}"/>
                  </a:ext>
                </a:extLst>
              </p:cNvPr>
              <p:cNvSpPr txBox="1"/>
              <p:nvPr/>
            </p:nvSpPr>
            <p:spPr>
              <a:xfrm>
                <a:off x="9049354" y="4661037"/>
                <a:ext cx="675118" cy="307777"/>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d>
                        <m:dPr>
                          <m:ctrlPr>
                            <a:rPr lang="en-US" sz="1400" i="1" dirty="0" smtClean="0">
                              <a:solidFill>
                                <a:srgbClr val="1306BA"/>
                              </a:solidFill>
                              <a:latin typeface="Cambria Math" panose="02040503050406030204" pitchFamily="18" charset="0"/>
                            </a:rPr>
                          </m:ctrlPr>
                        </m:dPr>
                        <m:e>
                          <m:r>
                            <a:rPr lang="en-US" sz="1400" b="0" i="1" dirty="0" smtClean="0">
                              <a:solidFill>
                                <a:srgbClr val="1306BA"/>
                              </a:solidFill>
                              <a:latin typeface="Cambria Math" panose="02040503050406030204" pitchFamily="18" charset="0"/>
                            </a:rPr>
                            <m:t>6,∞</m:t>
                          </m:r>
                        </m:e>
                      </m:d>
                    </m:oMath>
                  </m:oMathPara>
                </a14:m>
                <a:endParaRPr lang="en-US" sz="1400" dirty="0">
                  <a:solidFill>
                    <a:srgbClr val="1306BA"/>
                  </a:solidFill>
                </a:endParaRPr>
              </a:p>
            </p:txBody>
          </p:sp>
        </mc:Choice>
        <mc:Fallback xmlns="">
          <p:sp>
            <p:nvSpPr>
              <p:cNvPr id="137" name="TextBox 136">
                <a:extLst>
                  <a:ext uri="{FF2B5EF4-FFF2-40B4-BE49-F238E27FC236}">
                    <a16:creationId xmlns:a16="http://schemas.microsoft.com/office/drawing/2014/main" id="{D787D605-6325-445F-B397-456B6DE723A4}"/>
                  </a:ext>
                </a:extLst>
              </p:cNvPr>
              <p:cNvSpPr txBox="1">
                <a:spLocks noRot="1" noChangeAspect="1" noMove="1" noResize="1" noEditPoints="1" noAdjustHandles="1" noChangeArrowheads="1" noChangeShapeType="1" noTextEdit="1"/>
              </p:cNvSpPr>
              <p:nvPr/>
            </p:nvSpPr>
            <p:spPr>
              <a:xfrm>
                <a:off x="9049354" y="4661037"/>
                <a:ext cx="675118" cy="307777"/>
              </a:xfrm>
              <a:prstGeom prst="rect">
                <a:avLst/>
              </a:prstGeom>
              <a:blipFill>
                <a:blip r:embed="rId12"/>
                <a:stretch>
                  <a:fillRect/>
                </a:stretch>
              </a:blipFill>
              <a:ln>
                <a:noFill/>
              </a:ln>
            </p:spPr>
            <p:txBody>
              <a:bodyPr/>
              <a:lstStyle/>
              <a:p>
                <a:r>
                  <a:rPr lang="en-US">
                    <a:noFill/>
                  </a:rPr>
                  <a:t> </a:t>
                </a:r>
              </a:p>
            </p:txBody>
          </p:sp>
        </mc:Fallback>
      </mc:AlternateContent>
      <p:sp>
        <p:nvSpPr>
          <p:cNvPr id="139" name="TextBox 138">
            <a:extLst>
              <a:ext uri="{FF2B5EF4-FFF2-40B4-BE49-F238E27FC236}">
                <a16:creationId xmlns:a16="http://schemas.microsoft.com/office/drawing/2014/main" id="{A2105F11-AFD3-C3B2-081B-B9520E590062}"/>
              </a:ext>
            </a:extLst>
          </p:cNvPr>
          <p:cNvSpPr txBox="1"/>
          <p:nvPr/>
        </p:nvSpPr>
        <p:spPr>
          <a:xfrm>
            <a:off x="9500408" y="5724833"/>
            <a:ext cx="468777" cy="461665"/>
          </a:xfrm>
          <a:prstGeom prst="rect">
            <a:avLst/>
          </a:prstGeom>
          <a:noFill/>
          <a:ln>
            <a:noFill/>
          </a:ln>
        </p:spPr>
        <p:txBody>
          <a:bodyPr wrap="square" rtlCol="0" anchor="ctr" anchorCtr="1">
            <a:spAutoFit/>
          </a:bodyPr>
          <a:lstStyle/>
          <a:p>
            <a:r>
              <a:rPr lang="en-US" sz="2400" b="1" dirty="0"/>
              <a:t>X</a:t>
            </a:r>
          </a:p>
        </p:txBody>
      </p:sp>
      <p:sp>
        <p:nvSpPr>
          <p:cNvPr id="141" name="TextBox 140">
            <a:extLst>
              <a:ext uri="{FF2B5EF4-FFF2-40B4-BE49-F238E27FC236}">
                <a16:creationId xmlns:a16="http://schemas.microsoft.com/office/drawing/2014/main" id="{D8237C8C-7DF4-6BEC-03BE-84B26601594D}"/>
              </a:ext>
            </a:extLst>
          </p:cNvPr>
          <p:cNvSpPr txBox="1"/>
          <p:nvPr/>
        </p:nvSpPr>
        <p:spPr>
          <a:xfrm>
            <a:off x="9117429" y="2528861"/>
            <a:ext cx="675117" cy="369332"/>
          </a:xfrm>
          <a:prstGeom prst="rect">
            <a:avLst/>
          </a:prstGeom>
          <a:noFill/>
          <a:ln>
            <a:noFill/>
          </a:ln>
        </p:spPr>
        <p:txBody>
          <a:bodyPr wrap="square" rtlCol="0" anchor="ctr" anchorCtr="1">
            <a:spAutoFit/>
          </a:bodyPr>
          <a:lstStyle/>
          <a:p>
            <a:r>
              <a:rPr lang="en-US" dirty="0"/>
              <a:t>6</a:t>
            </a:r>
          </a:p>
        </p:txBody>
      </p:sp>
      <p:sp>
        <p:nvSpPr>
          <p:cNvPr id="142" name="TextBox 141">
            <a:extLst>
              <a:ext uri="{FF2B5EF4-FFF2-40B4-BE49-F238E27FC236}">
                <a16:creationId xmlns:a16="http://schemas.microsoft.com/office/drawing/2014/main" id="{85AD8C4A-67DD-9452-B08F-EF816555242F}"/>
              </a:ext>
            </a:extLst>
          </p:cNvPr>
          <p:cNvSpPr txBox="1"/>
          <p:nvPr/>
        </p:nvSpPr>
        <p:spPr>
          <a:xfrm>
            <a:off x="7207036" y="1572269"/>
            <a:ext cx="675117" cy="369332"/>
          </a:xfrm>
          <a:prstGeom prst="rect">
            <a:avLst/>
          </a:prstGeom>
          <a:noFill/>
          <a:ln>
            <a:noFill/>
          </a:ln>
        </p:spPr>
        <p:txBody>
          <a:bodyPr wrap="square" rtlCol="0" anchor="ctr" anchorCtr="1">
            <a:spAutoFit/>
          </a:bodyPr>
          <a:lstStyle/>
          <a:p>
            <a:r>
              <a:rPr lang="en-US" dirty="0"/>
              <a:t>6</a:t>
            </a:r>
          </a:p>
        </p:txBody>
      </p:sp>
      <p:sp>
        <p:nvSpPr>
          <p:cNvPr id="143" name="TextBox 142">
            <a:extLst>
              <a:ext uri="{FF2B5EF4-FFF2-40B4-BE49-F238E27FC236}">
                <a16:creationId xmlns:a16="http://schemas.microsoft.com/office/drawing/2014/main" id="{543B4E6D-731C-4AAA-E10F-C3CA8C9228D0}"/>
              </a:ext>
            </a:extLst>
          </p:cNvPr>
          <p:cNvSpPr txBox="1"/>
          <p:nvPr/>
        </p:nvSpPr>
        <p:spPr>
          <a:xfrm>
            <a:off x="7207036" y="1563654"/>
            <a:ext cx="675117" cy="369332"/>
          </a:xfrm>
          <a:prstGeom prst="rect">
            <a:avLst/>
          </a:prstGeom>
          <a:noFill/>
          <a:ln>
            <a:noFill/>
          </a:ln>
        </p:spPr>
        <p:txBody>
          <a:bodyPr wrap="square" rtlCol="0" anchor="ctr" anchorCtr="1">
            <a:spAutoFit/>
          </a:bodyPr>
          <a:lstStyle/>
          <a:p>
            <a:r>
              <a:rPr lang="en-US" dirty="0"/>
              <a:t>2</a:t>
            </a:r>
          </a:p>
        </p:txBody>
      </p:sp>
    </p:spTree>
    <p:extLst>
      <p:ext uri="{BB962C8B-B14F-4D97-AF65-F5344CB8AC3E}">
        <p14:creationId xmlns:p14="http://schemas.microsoft.com/office/powerpoint/2010/main" val="331698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2"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2" nodeType="click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4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4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3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0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3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5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0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3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3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2" nodeType="clickEffect">
                                  <p:stCondLst>
                                    <p:cond delay="0"/>
                                  </p:stCondLst>
                                  <p:childTnLst>
                                    <p:set>
                                      <p:cBhvr>
                                        <p:cTn id="154" dur="1" fill="hold">
                                          <p:stCondLst>
                                            <p:cond delay="0"/>
                                          </p:stCondLst>
                                        </p:cTn>
                                        <p:tgtEl>
                                          <p:spTgt spid="5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4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7" grpId="2"/>
      <p:bldP spid="15" grpId="0"/>
      <p:bldP spid="16" grpId="0"/>
      <p:bldP spid="17" grpId="0"/>
      <p:bldP spid="29" grpId="0"/>
      <p:bldP spid="29" grpId="1"/>
      <p:bldP spid="29" grpId="2"/>
      <p:bldP spid="47" grpId="0"/>
      <p:bldP spid="51" grpId="0"/>
      <p:bldP spid="51" grpId="1"/>
      <p:bldP spid="51" grpId="2"/>
      <p:bldP spid="63" grpId="0"/>
      <p:bldP spid="66" grpId="0"/>
      <p:bldP spid="69" grpId="0"/>
      <p:bldP spid="75" grpId="0"/>
      <p:bldP spid="78" grpId="0"/>
      <p:bldP spid="101" grpId="0"/>
      <p:bldP spid="107" grpId="0"/>
      <p:bldP spid="108" grpId="0"/>
      <p:bldP spid="109" grpId="0"/>
      <p:bldP spid="133" grpId="0"/>
      <p:bldP spid="38" grpId="0"/>
      <p:bldP spid="67" grpId="0"/>
      <p:bldP spid="70" grpId="0"/>
      <p:bldP spid="73" grpId="0"/>
      <p:bldP spid="76" grpId="0"/>
      <p:bldP spid="80" grpId="0"/>
      <p:bldP spid="84" grpId="0"/>
      <p:bldP spid="86" grpId="0"/>
      <p:bldP spid="87" grpId="0"/>
      <p:bldP spid="88" grpId="0"/>
      <p:bldP spid="92" grpId="0"/>
      <p:bldP spid="95" grpId="0"/>
      <p:bldP spid="136" grpId="0"/>
      <p:bldP spid="137" grpId="0"/>
      <p:bldP spid="139" grpId="0"/>
      <p:bldP spid="141" grpId="0"/>
      <p:bldP spid="142" grpId="0"/>
      <p:bldP spid="143" grpId="0"/>
      <p:bldP spid="14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766" y="4202226"/>
            <a:ext cx="8224274" cy="2227824"/>
          </a:xfrm>
        </p:spPr>
        <p:txBody>
          <a:bodyPr>
            <a:normAutofit/>
          </a:bodyPr>
          <a:lstStyle/>
          <a:p>
            <a:pPr marL="0" indent="0">
              <a:buNone/>
            </a:pPr>
            <a:r>
              <a:rPr sz="2000" b="1" dirty="0"/>
              <a:t>Move Ordering Matters</a:t>
            </a:r>
            <a:r>
              <a:rPr lang="en-US" sz="2000" b="1" dirty="0"/>
              <a:t>!</a:t>
            </a:r>
          </a:p>
          <a:p>
            <a:pPr lvl="1">
              <a:buClr>
                <a:schemeClr val="tx1"/>
              </a:buClr>
            </a:pPr>
            <a:r>
              <a:rPr lang="en-US" sz="2000" dirty="0"/>
              <a:t>Best moves first → Maximum pruning opportunities</a:t>
            </a:r>
          </a:p>
          <a:p>
            <a:pPr lvl="1">
              <a:buClr>
                <a:schemeClr val="tx1"/>
              </a:buClr>
            </a:pPr>
            <a:r>
              <a:rPr lang="en-US" sz="2000" dirty="0"/>
              <a:t>Use domain heuristics to prioritize promising moves</a:t>
            </a:r>
          </a:p>
          <a:p>
            <a:pPr lvl="1">
              <a:buClr>
                <a:schemeClr val="tx1"/>
              </a:buClr>
            </a:pPr>
            <a:r>
              <a:rPr lang="en-US" sz="2000" dirty="0"/>
              <a:t>Iterative deepening improves move ordering over time: Save / use best moves from shallow searches to order moves at deeper depths.</a:t>
            </a:r>
          </a:p>
          <a:p>
            <a:pPr lvl="1">
              <a:buClr>
                <a:schemeClr val="tx1"/>
              </a:buClr>
            </a:pPr>
            <a:r>
              <a:rPr lang="en-US" sz="2000" dirty="0"/>
              <a:t>Killer moves and history tables guide search</a:t>
            </a:r>
            <a:endParaRPr sz="2000" dirty="0"/>
          </a:p>
        </p:txBody>
      </p:sp>
      <p:sp>
        <p:nvSpPr>
          <p:cNvPr id="4" name="Title 12">
            <a:extLst>
              <a:ext uri="{FF2B5EF4-FFF2-40B4-BE49-F238E27FC236}">
                <a16:creationId xmlns:a16="http://schemas.microsoft.com/office/drawing/2014/main" id="{E4F13CCD-D6D0-D734-5D33-358D5BBBB06E}"/>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Alpha-Beta Effectiveness: Order Matters</a:t>
            </a:r>
            <a:endParaRPr lang="en-US" sz="3600" dirty="0"/>
          </a:p>
        </p:txBody>
      </p:sp>
      <p:sp>
        <p:nvSpPr>
          <p:cNvPr id="7" name="Oval 6">
            <a:extLst>
              <a:ext uri="{FF2B5EF4-FFF2-40B4-BE49-F238E27FC236}">
                <a16:creationId xmlns:a16="http://schemas.microsoft.com/office/drawing/2014/main" id="{97EC1971-ABDC-160F-AF03-539EE95245DC}"/>
              </a:ext>
            </a:extLst>
          </p:cNvPr>
          <p:cNvSpPr/>
          <p:nvPr/>
        </p:nvSpPr>
        <p:spPr>
          <a:xfrm>
            <a:off x="2622028" y="1083318"/>
            <a:ext cx="675118" cy="675118"/>
          </a:xfrm>
          <a:prstGeom prst="ellipse">
            <a:avLst/>
          </a:prstGeom>
          <a:solidFill>
            <a:srgbClr val="1306BA">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8" name="TextBox 7">
            <a:extLst>
              <a:ext uri="{FF2B5EF4-FFF2-40B4-BE49-F238E27FC236}">
                <a16:creationId xmlns:a16="http://schemas.microsoft.com/office/drawing/2014/main" id="{8442DA0F-41B7-044B-7FF8-C524A8539205}"/>
              </a:ext>
            </a:extLst>
          </p:cNvPr>
          <p:cNvSpPr txBox="1"/>
          <p:nvPr/>
        </p:nvSpPr>
        <p:spPr>
          <a:xfrm>
            <a:off x="5775549" y="1246824"/>
            <a:ext cx="675117" cy="369332"/>
          </a:xfrm>
          <a:prstGeom prst="rect">
            <a:avLst/>
          </a:prstGeom>
          <a:noFill/>
          <a:ln>
            <a:noFill/>
          </a:ln>
        </p:spPr>
        <p:txBody>
          <a:bodyPr wrap="square" rtlCol="0" anchor="ctr" anchorCtr="1">
            <a:spAutoFit/>
          </a:bodyPr>
          <a:lstStyle/>
          <a:p>
            <a:r>
              <a:rPr lang="en-US" dirty="0"/>
              <a:t>MAX</a:t>
            </a:r>
          </a:p>
        </p:txBody>
      </p:sp>
      <p:sp>
        <p:nvSpPr>
          <p:cNvPr id="9" name="Oval 8">
            <a:extLst>
              <a:ext uri="{FF2B5EF4-FFF2-40B4-BE49-F238E27FC236}">
                <a16:creationId xmlns:a16="http://schemas.microsoft.com/office/drawing/2014/main" id="{720AA2FC-61AA-66CC-AD11-29218C72A844}"/>
              </a:ext>
            </a:extLst>
          </p:cNvPr>
          <p:cNvSpPr/>
          <p:nvPr/>
        </p:nvSpPr>
        <p:spPr>
          <a:xfrm>
            <a:off x="1161169" y="2269008"/>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0" name="TextBox 9">
            <a:extLst>
              <a:ext uri="{FF2B5EF4-FFF2-40B4-BE49-F238E27FC236}">
                <a16:creationId xmlns:a16="http://schemas.microsoft.com/office/drawing/2014/main" id="{40EF2B23-753A-04B1-B51D-D3382CB71E92}"/>
              </a:ext>
            </a:extLst>
          </p:cNvPr>
          <p:cNvSpPr txBox="1"/>
          <p:nvPr/>
        </p:nvSpPr>
        <p:spPr>
          <a:xfrm>
            <a:off x="5775549" y="2444611"/>
            <a:ext cx="675117" cy="369332"/>
          </a:xfrm>
          <a:prstGeom prst="rect">
            <a:avLst/>
          </a:prstGeom>
          <a:noFill/>
          <a:ln>
            <a:noFill/>
          </a:ln>
        </p:spPr>
        <p:txBody>
          <a:bodyPr wrap="square" rtlCol="0" anchor="ctr" anchorCtr="1">
            <a:spAutoFit/>
          </a:bodyPr>
          <a:lstStyle/>
          <a:p>
            <a:r>
              <a:rPr lang="en-US" dirty="0"/>
              <a:t>MIN</a:t>
            </a:r>
          </a:p>
        </p:txBody>
      </p:sp>
      <p:sp>
        <p:nvSpPr>
          <p:cNvPr id="11" name="Oval 10">
            <a:extLst>
              <a:ext uri="{FF2B5EF4-FFF2-40B4-BE49-F238E27FC236}">
                <a16:creationId xmlns:a16="http://schemas.microsoft.com/office/drawing/2014/main" id="{097D536E-F70D-B7F5-6A2E-0ACF787ECA04}"/>
              </a:ext>
            </a:extLst>
          </p:cNvPr>
          <p:cNvSpPr/>
          <p:nvPr/>
        </p:nvSpPr>
        <p:spPr>
          <a:xfrm>
            <a:off x="2614812" y="2269008"/>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12" name="Straight Connector 11">
            <a:extLst>
              <a:ext uri="{FF2B5EF4-FFF2-40B4-BE49-F238E27FC236}">
                <a16:creationId xmlns:a16="http://schemas.microsoft.com/office/drawing/2014/main" id="{E0180449-56DB-2E4C-DF63-3A0EF346596A}"/>
              </a:ext>
            </a:extLst>
          </p:cNvPr>
          <p:cNvCxnSpPr>
            <a:cxnSpLocks/>
            <a:stCxn id="7" idx="3"/>
            <a:endCxn id="9" idx="0"/>
          </p:cNvCxnSpPr>
          <p:nvPr/>
        </p:nvCxnSpPr>
        <p:spPr>
          <a:xfrm flipH="1">
            <a:off x="1498728" y="1659567"/>
            <a:ext cx="1222169"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4DF0D05C-B023-4E23-5BBC-3C5B61F7656F}"/>
              </a:ext>
            </a:extLst>
          </p:cNvPr>
          <p:cNvCxnSpPr>
            <a:cxnSpLocks/>
            <a:stCxn id="7" idx="4"/>
            <a:endCxn id="11" idx="0"/>
          </p:cNvCxnSpPr>
          <p:nvPr/>
        </p:nvCxnSpPr>
        <p:spPr>
          <a:xfrm flipH="1">
            <a:off x="2952371" y="1758436"/>
            <a:ext cx="7216" cy="510572"/>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8BCAA15-7749-956A-BD6F-3BA80C82A471}"/>
              </a:ext>
            </a:extLst>
          </p:cNvPr>
          <p:cNvCxnSpPr>
            <a:cxnSpLocks/>
            <a:stCxn id="9" idx="3"/>
            <a:endCxn id="16" idx="0"/>
          </p:cNvCxnSpPr>
          <p:nvPr/>
        </p:nvCxnSpPr>
        <p:spPr>
          <a:xfrm flipH="1">
            <a:off x="1046779" y="2845257"/>
            <a:ext cx="213259"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4C6441C7-6E70-C613-2080-862AD1D69F14}"/>
              </a:ext>
            </a:extLst>
          </p:cNvPr>
          <p:cNvCxnSpPr>
            <a:cxnSpLocks/>
            <a:stCxn id="9" idx="5"/>
            <a:endCxn id="17" idx="0"/>
          </p:cNvCxnSpPr>
          <p:nvPr/>
        </p:nvCxnSpPr>
        <p:spPr>
          <a:xfrm>
            <a:off x="1737418" y="2845257"/>
            <a:ext cx="251146"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A4D15902-DDA7-AD05-7CF6-F2F31AF3E9E4}"/>
              </a:ext>
            </a:extLst>
          </p:cNvPr>
          <p:cNvSpPr txBox="1"/>
          <p:nvPr/>
        </p:nvSpPr>
        <p:spPr>
          <a:xfrm>
            <a:off x="824916" y="3347993"/>
            <a:ext cx="443726" cy="369332"/>
          </a:xfrm>
          <a:prstGeom prst="rect">
            <a:avLst/>
          </a:prstGeom>
          <a:noFill/>
          <a:ln w="25400">
            <a:noFill/>
          </a:ln>
        </p:spPr>
        <p:txBody>
          <a:bodyPr wrap="square">
            <a:spAutoFit/>
          </a:bodyPr>
          <a:lstStyle/>
          <a:p>
            <a:r>
              <a:rPr lang="en-US" dirty="0"/>
              <a:t>5</a:t>
            </a:r>
          </a:p>
        </p:txBody>
      </p:sp>
      <p:sp>
        <p:nvSpPr>
          <p:cNvPr id="17" name="TextBox 16">
            <a:extLst>
              <a:ext uri="{FF2B5EF4-FFF2-40B4-BE49-F238E27FC236}">
                <a16:creationId xmlns:a16="http://schemas.microsoft.com/office/drawing/2014/main" id="{4D1AB393-A8CD-2B76-2624-44BF51F299F2}"/>
              </a:ext>
            </a:extLst>
          </p:cNvPr>
          <p:cNvSpPr txBox="1"/>
          <p:nvPr/>
        </p:nvSpPr>
        <p:spPr>
          <a:xfrm>
            <a:off x="1836950" y="3347993"/>
            <a:ext cx="303228" cy="369332"/>
          </a:xfrm>
          <a:prstGeom prst="rect">
            <a:avLst/>
          </a:prstGeom>
          <a:noFill/>
          <a:ln w="25400">
            <a:noFill/>
          </a:ln>
        </p:spPr>
        <p:txBody>
          <a:bodyPr wrap="square">
            <a:spAutoFit/>
          </a:bodyPr>
          <a:lstStyle/>
          <a:p>
            <a:r>
              <a:rPr lang="en-US" dirty="0"/>
              <a:t>6</a:t>
            </a:r>
          </a:p>
        </p:txBody>
      </p:sp>
      <p:sp>
        <p:nvSpPr>
          <p:cNvPr id="18" name="TextBox 17">
            <a:extLst>
              <a:ext uri="{FF2B5EF4-FFF2-40B4-BE49-F238E27FC236}">
                <a16:creationId xmlns:a16="http://schemas.microsoft.com/office/drawing/2014/main" id="{9361715B-354E-570A-D61C-CF8527368861}"/>
              </a:ext>
            </a:extLst>
          </p:cNvPr>
          <p:cNvSpPr txBox="1"/>
          <p:nvPr/>
        </p:nvSpPr>
        <p:spPr>
          <a:xfrm>
            <a:off x="2264315" y="3347993"/>
            <a:ext cx="391628" cy="369332"/>
          </a:xfrm>
          <a:prstGeom prst="rect">
            <a:avLst/>
          </a:prstGeom>
          <a:noFill/>
          <a:ln w="25400">
            <a:noFill/>
          </a:ln>
        </p:spPr>
        <p:txBody>
          <a:bodyPr wrap="square">
            <a:spAutoFit/>
          </a:bodyPr>
          <a:lstStyle/>
          <a:p>
            <a:r>
              <a:rPr lang="en-US" dirty="0"/>
              <a:t>3</a:t>
            </a:r>
          </a:p>
        </p:txBody>
      </p:sp>
      <p:cxnSp>
        <p:nvCxnSpPr>
          <p:cNvPr id="19" name="Straight Connector 18">
            <a:extLst>
              <a:ext uri="{FF2B5EF4-FFF2-40B4-BE49-F238E27FC236}">
                <a16:creationId xmlns:a16="http://schemas.microsoft.com/office/drawing/2014/main" id="{6BA7A0FD-5BDF-A433-D86F-0D3CC43C942F}"/>
              </a:ext>
            </a:extLst>
          </p:cNvPr>
          <p:cNvCxnSpPr>
            <a:cxnSpLocks/>
            <a:stCxn id="11" idx="3"/>
            <a:endCxn id="18" idx="0"/>
          </p:cNvCxnSpPr>
          <p:nvPr/>
        </p:nvCxnSpPr>
        <p:spPr>
          <a:xfrm flipH="1">
            <a:off x="2460129" y="2845257"/>
            <a:ext cx="253552"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3DA2C5B6-C434-F0DE-855B-43E2D6ED5945}"/>
              </a:ext>
            </a:extLst>
          </p:cNvPr>
          <p:cNvCxnSpPr>
            <a:cxnSpLocks/>
            <a:stCxn id="11" idx="5"/>
          </p:cNvCxnSpPr>
          <p:nvPr/>
        </p:nvCxnSpPr>
        <p:spPr>
          <a:xfrm>
            <a:off x="3191061" y="2845257"/>
            <a:ext cx="370184"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A6317616-029A-29E9-742D-37321EC9B79F}"/>
              </a:ext>
            </a:extLst>
          </p:cNvPr>
          <p:cNvSpPr txBox="1"/>
          <p:nvPr/>
        </p:nvSpPr>
        <p:spPr>
          <a:xfrm>
            <a:off x="1339644" y="2444611"/>
            <a:ext cx="366583" cy="369332"/>
          </a:xfrm>
          <a:prstGeom prst="rect">
            <a:avLst/>
          </a:prstGeom>
          <a:noFill/>
          <a:ln w="25400">
            <a:noFill/>
          </a:ln>
        </p:spPr>
        <p:txBody>
          <a:bodyPr wrap="square">
            <a:spAutoFit/>
          </a:bodyPr>
          <a:lstStyle/>
          <a:p>
            <a:r>
              <a:rPr lang="en-US" dirty="0"/>
              <a:t>5</a:t>
            </a:r>
          </a:p>
        </p:txBody>
      </p:sp>
      <p:sp>
        <p:nvSpPr>
          <p:cNvPr id="23" name="TextBox 22">
            <a:extLst>
              <a:ext uri="{FF2B5EF4-FFF2-40B4-BE49-F238E27FC236}">
                <a16:creationId xmlns:a16="http://schemas.microsoft.com/office/drawing/2014/main" id="{BE99B7EB-1457-0C7F-3B61-C19E1E02C5E4}"/>
              </a:ext>
            </a:extLst>
          </p:cNvPr>
          <p:cNvSpPr txBox="1"/>
          <p:nvPr/>
        </p:nvSpPr>
        <p:spPr>
          <a:xfrm>
            <a:off x="2824478" y="2444611"/>
            <a:ext cx="366583" cy="369332"/>
          </a:xfrm>
          <a:prstGeom prst="rect">
            <a:avLst/>
          </a:prstGeom>
          <a:noFill/>
          <a:ln w="25400">
            <a:noFill/>
          </a:ln>
        </p:spPr>
        <p:txBody>
          <a:bodyPr wrap="square">
            <a:spAutoFit/>
          </a:bodyPr>
          <a:lstStyle/>
          <a:p>
            <a:r>
              <a:rPr lang="en-US" dirty="0"/>
              <a:t>3</a:t>
            </a:r>
          </a:p>
        </p:txBody>
      </p:sp>
      <p:sp>
        <p:nvSpPr>
          <p:cNvPr id="24" name="TextBox 23">
            <a:extLst>
              <a:ext uri="{FF2B5EF4-FFF2-40B4-BE49-F238E27FC236}">
                <a16:creationId xmlns:a16="http://schemas.microsoft.com/office/drawing/2014/main" id="{7E1560A8-2811-D498-84AE-B1BF952CC9CB}"/>
              </a:ext>
            </a:extLst>
          </p:cNvPr>
          <p:cNvSpPr txBox="1"/>
          <p:nvPr/>
        </p:nvSpPr>
        <p:spPr>
          <a:xfrm>
            <a:off x="2824478" y="1246824"/>
            <a:ext cx="366583" cy="369332"/>
          </a:xfrm>
          <a:prstGeom prst="rect">
            <a:avLst/>
          </a:prstGeom>
          <a:noFill/>
          <a:ln w="25400">
            <a:noFill/>
          </a:ln>
        </p:spPr>
        <p:txBody>
          <a:bodyPr wrap="square">
            <a:spAutoFit/>
          </a:bodyPr>
          <a:lstStyle/>
          <a:p>
            <a:r>
              <a:rPr lang="en-US" dirty="0"/>
              <a:t>5</a:t>
            </a:r>
          </a:p>
        </p:txBody>
      </p:sp>
      <p:sp>
        <p:nvSpPr>
          <p:cNvPr id="25" name="Oval 24">
            <a:extLst>
              <a:ext uri="{FF2B5EF4-FFF2-40B4-BE49-F238E27FC236}">
                <a16:creationId xmlns:a16="http://schemas.microsoft.com/office/drawing/2014/main" id="{CE17527F-4872-EDD6-7ED7-ED5A170CB0A8}"/>
              </a:ext>
            </a:extLst>
          </p:cNvPr>
          <p:cNvSpPr/>
          <p:nvPr/>
        </p:nvSpPr>
        <p:spPr>
          <a:xfrm>
            <a:off x="4182238" y="2269008"/>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6" name="TextBox 25">
            <a:extLst>
              <a:ext uri="{FF2B5EF4-FFF2-40B4-BE49-F238E27FC236}">
                <a16:creationId xmlns:a16="http://schemas.microsoft.com/office/drawing/2014/main" id="{7F918138-90D9-4A4C-5B17-F2A5DCB33024}"/>
              </a:ext>
            </a:extLst>
          </p:cNvPr>
          <p:cNvSpPr txBox="1"/>
          <p:nvPr/>
        </p:nvSpPr>
        <p:spPr>
          <a:xfrm>
            <a:off x="3831741" y="3347993"/>
            <a:ext cx="391628" cy="369332"/>
          </a:xfrm>
          <a:prstGeom prst="rect">
            <a:avLst/>
          </a:prstGeom>
          <a:noFill/>
          <a:ln w="25400">
            <a:noFill/>
          </a:ln>
        </p:spPr>
        <p:txBody>
          <a:bodyPr wrap="square">
            <a:spAutoFit/>
          </a:bodyPr>
          <a:lstStyle/>
          <a:p>
            <a:r>
              <a:rPr lang="en-US" dirty="0"/>
              <a:t>1</a:t>
            </a:r>
          </a:p>
        </p:txBody>
      </p:sp>
      <p:cxnSp>
        <p:nvCxnSpPr>
          <p:cNvPr id="27" name="Straight Connector 26">
            <a:extLst>
              <a:ext uri="{FF2B5EF4-FFF2-40B4-BE49-F238E27FC236}">
                <a16:creationId xmlns:a16="http://schemas.microsoft.com/office/drawing/2014/main" id="{78ED3015-74BC-E067-39CF-133197708B3D}"/>
              </a:ext>
            </a:extLst>
          </p:cNvPr>
          <p:cNvCxnSpPr>
            <a:cxnSpLocks/>
            <a:stCxn id="25" idx="3"/>
            <a:endCxn id="26" idx="0"/>
          </p:cNvCxnSpPr>
          <p:nvPr/>
        </p:nvCxnSpPr>
        <p:spPr>
          <a:xfrm flipH="1">
            <a:off x="4027555" y="2845257"/>
            <a:ext cx="253552"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EBFE6D8F-0A3F-B7D4-FCB8-EDCDC49EA711}"/>
              </a:ext>
            </a:extLst>
          </p:cNvPr>
          <p:cNvCxnSpPr>
            <a:cxnSpLocks/>
            <a:stCxn id="25" idx="5"/>
          </p:cNvCxnSpPr>
          <p:nvPr/>
        </p:nvCxnSpPr>
        <p:spPr>
          <a:xfrm>
            <a:off x="4758487" y="2845257"/>
            <a:ext cx="370184"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6443187D-C2A8-3FF9-04F7-A71BC844D069}"/>
              </a:ext>
            </a:extLst>
          </p:cNvPr>
          <p:cNvSpPr txBox="1"/>
          <p:nvPr/>
        </p:nvSpPr>
        <p:spPr>
          <a:xfrm>
            <a:off x="4391904" y="2444611"/>
            <a:ext cx="366583" cy="369332"/>
          </a:xfrm>
          <a:prstGeom prst="rect">
            <a:avLst/>
          </a:prstGeom>
          <a:noFill/>
          <a:ln w="25400">
            <a:noFill/>
          </a:ln>
        </p:spPr>
        <p:txBody>
          <a:bodyPr wrap="square">
            <a:spAutoFit/>
          </a:bodyPr>
          <a:lstStyle/>
          <a:p>
            <a:r>
              <a:rPr lang="en-US" dirty="0"/>
              <a:t>1</a:t>
            </a:r>
          </a:p>
        </p:txBody>
      </p:sp>
      <p:cxnSp>
        <p:nvCxnSpPr>
          <p:cNvPr id="31" name="Straight Connector 30">
            <a:extLst>
              <a:ext uri="{FF2B5EF4-FFF2-40B4-BE49-F238E27FC236}">
                <a16:creationId xmlns:a16="http://schemas.microsoft.com/office/drawing/2014/main" id="{C8FD3F87-EF77-2FDF-77F1-4A73725EFFE6}"/>
              </a:ext>
            </a:extLst>
          </p:cNvPr>
          <p:cNvCxnSpPr>
            <a:cxnSpLocks/>
            <a:stCxn id="7" idx="5"/>
            <a:endCxn id="25" idx="0"/>
          </p:cNvCxnSpPr>
          <p:nvPr/>
        </p:nvCxnSpPr>
        <p:spPr>
          <a:xfrm>
            <a:off x="3198277" y="1659567"/>
            <a:ext cx="1321520"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3" name="Oval 32">
            <a:extLst>
              <a:ext uri="{FF2B5EF4-FFF2-40B4-BE49-F238E27FC236}">
                <a16:creationId xmlns:a16="http://schemas.microsoft.com/office/drawing/2014/main" id="{4B30394F-D55A-EE09-B124-45950E841278}"/>
              </a:ext>
            </a:extLst>
          </p:cNvPr>
          <p:cNvSpPr/>
          <p:nvPr/>
        </p:nvSpPr>
        <p:spPr>
          <a:xfrm>
            <a:off x="8695237" y="1083318"/>
            <a:ext cx="675118" cy="675118"/>
          </a:xfrm>
          <a:prstGeom prst="ellipse">
            <a:avLst/>
          </a:prstGeom>
          <a:solidFill>
            <a:srgbClr val="1306BA">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5" name="Oval 34">
            <a:extLst>
              <a:ext uri="{FF2B5EF4-FFF2-40B4-BE49-F238E27FC236}">
                <a16:creationId xmlns:a16="http://schemas.microsoft.com/office/drawing/2014/main" id="{96A101FF-16A6-BB01-3F87-C575F15C1544}"/>
              </a:ext>
            </a:extLst>
          </p:cNvPr>
          <p:cNvSpPr/>
          <p:nvPr/>
        </p:nvSpPr>
        <p:spPr>
          <a:xfrm>
            <a:off x="7234378" y="2269008"/>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7" name="Oval 36">
            <a:extLst>
              <a:ext uri="{FF2B5EF4-FFF2-40B4-BE49-F238E27FC236}">
                <a16:creationId xmlns:a16="http://schemas.microsoft.com/office/drawing/2014/main" id="{748B0DD9-90DE-4F98-BD1A-F84E3401643A}"/>
              </a:ext>
            </a:extLst>
          </p:cNvPr>
          <p:cNvSpPr/>
          <p:nvPr/>
        </p:nvSpPr>
        <p:spPr>
          <a:xfrm>
            <a:off x="8688021" y="2269008"/>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38" name="Straight Connector 37">
            <a:extLst>
              <a:ext uri="{FF2B5EF4-FFF2-40B4-BE49-F238E27FC236}">
                <a16:creationId xmlns:a16="http://schemas.microsoft.com/office/drawing/2014/main" id="{074F34BC-A30A-BD99-2933-05D1E1425512}"/>
              </a:ext>
            </a:extLst>
          </p:cNvPr>
          <p:cNvCxnSpPr>
            <a:cxnSpLocks/>
            <a:stCxn id="33" idx="3"/>
            <a:endCxn id="35" idx="0"/>
          </p:cNvCxnSpPr>
          <p:nvPr/>
        </p:nvCxnSpPr>
        <p:spPr>
          <a:xfrm flipH="1">
            <a:off x="7571937" y="1659567"/>
            <a:ext cx="1222169"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87D449BC-E2FD-3797-5734-C36D25E60B8F}"/>
              </a:ext>
            </a:extLst>
          </p:cNvPr>
          <p:cNvCxnSpPr>
            <a:cxnSpLocks/>
            <a:stCxn id="33" idx="4"/>
            <a:endCxn id="37" idx="0"/>
          </p:cNvCxnSpPr>
          <p:nvPr/>
        </p:nvCxnSpPr>
        <p:spPr>
          <a:xfrm flipH="1">
            <a:off x="9025580" y="1758436"/>
            <a:ext cx="7216" cy="510572"/>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978B316B-73DF-5CCD-91AF-3EB890720DB3}"/>
              </a:ext>
            </a:extLst>
          </p:cNvPr>
          <p:cNvCxnSpPr>
            <a:cxnSpLocks/>
            <a:stCxn id="35" idx="3"/>
            <a:endCxn id="42" idx="0"/>
          </p:cNvCxnSpPr>
          <p:nvPr/>
        </p:nvCxnSpPr>
        <p:spPr>
          <a:xfrm flipH="1">
            <a:off x="7119988" y="2845257"/>
            <a:ext cx="213259"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5CFDBCBE-51D6-3B2B-675B-E07F420F5AA5}"/>
              </a:ext>
            </a:extLst>
          </p:cNvPr>
          <p:cNvCxnSpPr>
            <a:cxnSpLocks/>
            <a:stCxn id="35" idx="5"/>
            <a:endCxn id="43" idx="0"/>
          </p:cNvCxnSpPr>
          <p:nvPr/>
        </p:nvCxnSpPr>
        <p:spPr>
          <a:xfrm>
            <a:off x="7810627" y="2845257"/>
            <a:ext cx="251146"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7A25C654-73E2-0641-A59F-975EB87AE6A4}"/>
              </a:ext>
            </a:extLst>
          </p:cNvPr>
          <p:cNvSpPr txBox="1"/>
          <p:nvPr/>
        </p:nvSpPr>
        <p:spPr>
          <a:xfrm>
            <a:off x="6898125" y="3347993"/>
            <a:ext cx="443726" cy="369332"/>
          </a:xfrm>
          <a:prstGeom prst="rect">
            <a:avLst/>
          </a:prstGeom>
          <a:noFill/>
          <a:ln w="25400">
            <a:noFill/>
          </a:ln>
        </p:spPr>
        <p:txBody>
          <a:bodyPr wrap="square">
            <a:spAutoFit/>
          </a:bodyPr>
          <a:lstStyle/>
          <a:p>
            <a:r>
              <a:rPr lang="en-US" dirty="0"/>
              <a:t>1</a:t>
            </a:r>
          </a:p>
        </p:txBody>
      </p:sp>
      <p:sp>
        <p:nvSpPr>
          <p:cNvPr id="43" name="TextBox 42">
            <a:extLst>
              <a:ext uri="{FF2B5EF4-FFF2-40B4-BE49-F238E27FC236}">
                <a16:creationId xmlns:a16="http://schemas.microsoft.com/office/drawing/2014/main" id="{CCD43040-7862-E359-42B4-BD54D18B678B}"/>
              </a:ext>
            </a:extLst>
          </p:cNvPr>
          <p:cNvSpPr txBox="1"/>
          <p:nvPr/>
        </p:nvSpPr>
        <p:spPr>
          <a:xfrm>
            <a:off x="7910159" y="3347993"/>
            <a:ext cx="303228" cy="369332"/>
          </a:xfrm>
          <a:prstGeom prst="rect">
            <a:avLst/>
          </a:prstGeom>
          <a:noFill/>
          <a:ln w="25400">
            <a:noFill/>
          </a:ln>
        </p:spPr>
        <p:txBody>
          <a:bodyPr wrap="square">
            <a:spAutoFit/>
          </a:bodyPr>
          <a:lstStyle/>
          <a:p>
            <a:r>
              <a:rPr lang="en-US" dirty="0"/>
              <a:t>2</a:t>
            </a:r>
          </a:p>
        </p:txBody>
      </p:sp>
      <p:sp>
        <p:nvSpPr>
          <p:cNvPr id="44" name="TextBox 43">
            <a:extLst>
              <a:ext uri="{FF2B5EF4-FFF2-40B4-BE49-F238E27FC236}">
                <a16:creationId xmlns:a16="http://schemas.microsoft.com/office/drawing/2014/main" id="{04CC9DB5-78FB-4BE5-6B81-7FD3E0FF2ECE}"/>
              </a:ext>
            </a:extLst>
          </p:cNvPr>
          <p:cNvSpPr txBox="1"/>
          <p:nvPr/>
        </p:nvSpPr>
        <p:spPr>
          <a:xfrm>
            <a:off x="8337524" y="3347993"/>
            <a:ext cx="391628" cy="369332"/>
          </a:xfrm>
          <a:prstGeom prst="rect">
            <a:avLst/>
          </a:prstGeom>
          <a:noFill/>
          <a:ln w="25400">
            <a:noFill/>
          </a:ln>
        </p:spPr>
        <p:txBody>
          <a:bodyPr wrap="square">
            <a:spAutoFit/>
          </a:bodyPr>
          <a:lstStyle/>
          <a:p>
            <a:r>
              <a:rPr lang="en-US" dirty="0"/>
              <a:t>3</a:t>
            </a:r>
          </a:p>
        </p:txBody>
      </p:sp>
      <p:cxnSp>
        <p:nvCxnSpPr>
          <p:cNvPr id="45" name="Straight Connector 44">
            <a:extLst>
              <a:ext uri="{FF2B5EF4-FFF2-40B4-BE49-F238E27FC236}">
                <a16:creationId xmlns:a16="http://schemas.microsoft.com/office/drawing/2014/main" id="{9ABA0552-7017-5C01-1C97-F3E6C8FC894E}"/>
              </a:ext>
            </a:extLst>
          </p:cNvPr>
          <p:cNvCxnSpPr>
            <a:cxnSpLocks/>
            <a:stCxn id="37" idx="3"/>
            <a:endCxn id="44" idx="0"/>
          </p:cNvCxnSpPr>
          <p:nvPr/>
        </p:nvCxnSpPr>
        <p:spPr>
          <a:xfrm flipH="1">
            <a:off x="8533338" y="2845257"/>
            <a:ext cx="253552"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023895DC-66D4-E60F-4953-078A2802E828}"/>
              </a:ext>
            </a:extLst>
          </p:cNvPr>
          <p:cNvSpPr txBox="1"/>
          <p:nvPr/>
        </p:nvSpPr>
        <p:spPr>
          <a:xfrm>
            <a:off x="9507677" y="3347993"/>
            <a:ext cx="253553" cy="369332"/>
          </a:xfrm>
          <a:prstGeom prst="rect">
            <a:avLst/>
          </a:prstGeom>
          <a:noFill/>
          <a:ln w="25400">
            <a:noFill/>
          </a:ln>
        </p:spPr>
        <p:txBody>
          <a:bodyPr wrap="square">
            <a:spAutoFit/>
          </a:bodyPr>
          <a:lstStyle/>
          <a:p>
            <a:r>
              <a:rPr lang="en-US" dirty="0"/>
              <a:t>4</a:t>
            </a:r>
          </a:p>
        </p:txBody>
      </p:sp>
      <p:cxnSp>
        <p:nvCxnSpPr>
          <p:cNvPr id="47" name="Straight Connector 46">
            <a:extLst>
              <a:ext uri="{FF2B5EF4-FFF2-40B4-BE49-F238E27FC236}">
                <a16:creationId xmlns:a16="http://schemas.microsoft.com/office/drawing/2014/main" id="{ACF07A08-5B4D-E9BE-7842-27951DFCAC49}"/>
              </a:ext>
            </a:extLst>
          </p:cNvPr>
          <p:cNvCxnSpPr>
            <a:cxnSpLocks/>
            <a:stCxn id="37" idx="5"/>
            <a:endCxn id="46" idx="0"/>
          </p:cNvCxnSpPr>
          <p:nvPr/>
        </p:nvCxnSpPr>
        <p:spPr>
          <a:xfrm>
            <a:off x="9264270" y="2845257"/>
            <a:ext cx="370184"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8" name="TextBox 47">
            <a:extLst>
              <a:ext uri="{FF2B5EF4-FFF2-40B4-BE49-F238E27FC236}">
                <a16:creationId xmlns:a16="http://schemas.microsoft.com/office/drawing/2014/main" id="{77CE413E-35E8-43C8-9BE6-B08F0CA59405}"/>
              </a:ext>
            </a:extLst>
          </p:cNvPr>
          <p:cNvSpPr txBox="1"/>
          <p:nvPr/>
        </p:nvSpPr>
        <p:spPr>
          <a:xfrm>
            <a:off x="7412853" y="2444611"/>
            <a:ext cx="366583" cy="369332"/>
          </a:xfrm>
          <a:prstGeom prst="rect">
            <a:avLst/>
          </a:prstGeom>
          <a:noFill/>
          <a:ln w="25400">
            <a:noFill/>
          </a:ln>
        </p:spPr>
        <p:txBody>
          <a:bodyPr wrap="square">
            <a:spAutoFit/>
          </a:bodyPr>
          <a:lstStyle/>
          <a:p>
            <a:r>
              <a:rPr lang="en-US" dirty="0"/>
              <a:t>1</a:t>
            </a:r>
          </a:p>
        </p:txBody>
      </p:sp>
      <p:sp>
        <p:nvSpPr>
          <p:cNvPr id="49" name="TextBox 48">
            <a:extLst>
              <a:ext uri="{FF2B5EF4-FFF2-40B4-BE49-F238E27FC236}">
                <a16:creationId xmlns:a16="http://schemas.microsoft.com/office/drawing/2014/main" id="{FDFEB714-0817-1C42-ED36-C0C622357464}"/>
              </a:ext>
            </a:extLst>
          </p:cNvPr>
          <p:cNvSpPr txBox="1"/>
          <p:nvPr/>
        </p:nvSpPr>
        <p:spPr>
          <a:xfrm>
            <a:off x="8897687" y="2444611"/>
            <a:ext cx="366583" cy="369332"/>
          </a:xfrm>
          <a:prstGeom prst="rect">
            <a:avLst/>
          </a:prstGeom>
          <a:noFill/>
          <a:ln w="25400">
            <a:noFill/>
          </a:ln>
        </p:spPr>
        <p:txBody>
          <a:bodyPr wrap="square">
            <a:spAutoFit/>
          </a:bodyPr>
          <a:lstStyle/>
          <a:p>
            <a:r>
              <a:rPr lang="en-US" dirty="0"/>
              <a:t>3</a:t>
            </a:r>
          </a:p>
        </p:txBody>
      </p:sp>
      <p:sp>
        <p:nvSpPr>
          <p:cNvPr id="50" name="TextBox 49">
            <a:extLst>
              <a:ext uri="{FF2B5EF4-FFF2-40B4-BE49-F238E27FC236}">
                <a16:creationId xmlns:a16="http://schemas.microsoft.com/office/drawing/2014/main" id="{86EC90FD-EDD8-75D8-BCAB-4B81569C54D7}"/>
              </a:ext>
            </a:extLst>
          </p:cNvPr>
          <p:cNvSpPr txBox="1"/>
          <p:nvPr/>
        </p:nvSpPr>
        <p:spPr>
          <a:xfrm>
            <a:off x="8897687" y="1246824"/>
            <a:ext cx="366583" cy="369332"/>
          </a:xfrm>
          <a:prstGeom prst="rect">
            <a:avLst/>
          </a:prstGeom>
          <a:noFill/>
          <a:ln w="25400">
            <a:noFill/>
          </a:ln>
        </p:spPr>
        <p:txBody>
          <a:bodyPr wrap="square">
            <a:spAutoFit/>
          </a:bodyPr>
          <a:lstStyle/>
          <a:p>
            <a:r>
              <a:rPr lang="en-US" dirty="0"/>
              <a:t>5</a:t>
            </a:r>
          </a:p>
        </p:txBody>
      </p:sp>
      <p:sp>
        <p:nvSpPr>
          <p:cNvPr id="51" name="Oval 50">
            <a:extLst>
              <a:ext uri="{FF2B5EF4-FFF2-40B4-BE49-F238E27FC236}">
                <a16:creationId xmlns:a16="http://schemas.microsoft.com/office/drawing/2014/main" id="{9417A270-9FB5-C20C-0EBD-23C74AB8B150}"/>
              </a:ext>
            </a:extLst>
          </p:cNvPr>
          <p:cNvSpPr/>
          <p:nvPr/>
        </p:nvSpPr>
        <p:spPr>
          <a:xfrm>
            <a:off x="10255447" y="2269008"/>
            <a:ext cx="675118" cy="675118"/>
          </a:xfrm>
          <a:prstGeom prst="ellipse">
            <a:avLst/>
          </a:prstGeom>
          <a:solidFill>
            <a:srgbClr val="FF0000">
              <a:alpha val="25000"/>
            </a:srgb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52" name="TextBox 51">
            <a:extLst>
              <a:ext uri="{FF2B5EF4-FFF2-40B4-BE49-F238E27FC236}">
                <a16:creationId xmlns:a16="http://schemas.microsoft.com/office/drawing/2014/main" id="{29DE33A0-C472-5255-6F50-D114FCD11546}"/>
              </a:ext>
            </a:extLst>
          </p:cNvPr>
          <p:cNvSpPr txBox="1"/>
          <p:nvPr/>
        </p:nvSpPr>
        <p:spPr>
          <a:xfrm>
            <a:off x="9904950" y="3347993"/>
            <a:ext cx="391628" cy="369332"/>
          </a:xfrm>
          <a:prstGeom prst="rect">
            <a:avLst/>
          </a:prstGeom>
          <a:noFill/>
          <a:ln w="25400">
            <a:noFill/>
          </a:ln>
        </p:spPr>
        <p:txBody>
          <a:bodyPr wrap="square">
            <a:spAutoFit/>
          </a:bodyPr>
          <a:lstStyle/>
          <a:p>
            <a:r>
              <a:rPr lang="en-US" dirty="0"/>
              <a:t>5</a:t>
            </a:r>
          </a:p>
        </p:txBody>
      </p:sp>
      <p:cxnSp>
        <p:nvCxnSpPr>
          <p:cNvPr id="53" name="Straight Connector 52">
            <a:extLst>
              <a:ext uri="{FF2B5EF4-FFF2-40B4-BE49-F238E27FC236}">
                <a16:creationId xmlns:a16="http://schemas.microsoft.com/office/drawing/2014/main" id="{50450B61-A413-7CB9-5204-926B3BA6DA7C}"/>
              </a:ext>
            </a:extLst>
          </p:cNvPr>
          <p:cNvCxnSpPr>
            <a:cxnSpLocks/>
            <a:stCxn id="51" idx="3"/>
            <a:endCxn id="52" idx="0"/>
          </p:cNvCxnSpPr>
          <p:nvPr/>
        </p:nvCxnSpPr>
        <p:spPr>
          <a:xfrm flipH="1">
            <a:off x="10100764" y="2845257"/>
            <a:ext cx="253552"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4" name="TextBox 53">
            <a:extLst>
              <a:ext uri="{FF2B5EF4-FFF2-40B4-BE49-F238E27FC236}">
                <a16:creationId xmlns:a16="http://schemas.microsoft.com/office/drawing/2014/main" id="{67EE9FF5-3444-51CB-71F6-F2D8CC00FC15}"/>
              </a:ext>
            </a:extLst>
          </p:cNvPr>
          <p:cNvSpPr txBox="1"/>
          <p:nvPr/>
        </p:nvSpPr>
        <p:spPr>
          <a:xfrm>
            <a:off x="11075103" y="3347993"/>
            <a:ext cx="253553" cy="369332"/>
          </a:xfrm>
          <a:prstGeom prst="rect">
            <a:avLst/>
          </a:prstGeom>
          <a:noFill/>
          <a:ln w="25400">
            <a:noFill/>
          </a:ln>
        </p:spPr>
        <p:txBody>
          <a:bodyPr wrap="square">
            <a:spAutoFit/>
          </a:bodyPr>
          <a:lstStyle/>
          <a:p>
            <a:r>
              <a:rPr lang="en-US" dirty="0"/>
              <a:t>6</a:t>
            </a:r>
          </a:p>
        </p:txBody>
      </p:sp>
      <p:cxnSp>
        <p:nvCxnSpPr>
          <p:cNvPr id="55" name="Straight Connector 54">
            <a:extLst>
              <a:ext uri="{FF2B5EF4-FFF2-40B4-BE49-F238E27FC236}">
                <a16:creationId xmlns:a16="http://schemas.microsoft.com/office/drawing/2014/main" id="{2BD75BB5-275C-77FA-59C7-E936A2DA2410}"/>
              </a:ext>
            </a:extLst>
          </p:cNvPr>
          <p:cNvCxnSpPr>
            <a:cxnSpLocks/>
            <a:stCxn id="51" idx="5"/>
            <a:endCxn id="54" idx="0"/>
          </p:cNvCxnSpPr>
          <p:nvPr/>
        </p:nvCxnSpPr>
        <p:spPr>
          <a:xfrm>
            <a:off x="10831696" y="2845257"/>
            <a:ext cx="370184" cy="502736"/>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6" name="TextBox 55">
            <a:extLst>
              <a:ext uri="{FF2B5EF4-FFF2-40B4-BE49-F238E27FC236}">
                <a16:creationId xmlns:a16="http://schemas.microsoft.com/office/drawing/2014/main" id="{5AE10825-43ED-0AAF-74DF-E0D21EC1C50A}"/>
              </a:ext>
            </a:extLst>
          </p:cNvPr>
          <p:cNvSpPr txBox="1"/>
          <p:nvPr/>
        </p:nvSpPr>
        <p:spPr>
          <a:xfrm>
            <a:off x="10465113" y="2444611"/>
            <a:ext cx="366583" cy="369332"/>
          </a:xfrm>
          <a:prstGeom prst="rect">
            <a:avLst/>
          </a:prstGeom>
          <a:noFill/>
          <a:ln w="25400">
            <a:noFill/>
          </a:ln>
        </p:spPr>
        <p:txBody>
          <a:bodyPr wrap="square">
            <a:spAutoFit/>
          </a:bodyPr>
          <a:lstStyle/>
          <a:p>
            <a:r>
              <a:rPr lang="en-US" dirty="0"/>
              <a:t>5</a:t>
            </a:r>
          </a:p>
        </p:txBody>
      </p:sp>
      <p:cxnSp>
        <p:nvCxnSpPr>
          <p:cNvPr id="57" name="Straight Connector 56">
            <a:extLst>
              <a:ext uri="{FF2B5EF4-FFF2-40B4-BE49-F238E27FC236}">
                <a16:creationId xmlns:a16="http://schemas.microsoft.com/office/drawing/2014/main" id="{291043CB-2547-A7C7-8EAC-F1030BF6F326}"/>
              </a:ext>
            </a:extLst>
          </p:cNvPr>
          <p:cNvCxnSpPr>
            <a:cxnSpLocks/>
            <a:stCxn id="33" idx="5"/>
            <a:endCxn id="51" idx="0"/>
          </p:cNvCxnSpPr>
          <p:nvPr/>
        </p:nvCxnSpPr>
        <p:spPr>
          <a:xfrm>
            <a:off x="9271486" y="1659567"/>
            <a:ext cx="1321520"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9" name="TextBox 58">
            <a:extLst>
              <a:ext uri="{FF2B5EF4-FFF2-40B4-BE49-F238E27FC236}">
                <a16:creationId xmlns:a16="http://schemas.microsoft.com/office/drawing/2014/main" id="{0DF6C880-926A-1BCA-A440-7943A1244CB1}"/>
              </a:ext>
            </a:extLst>
          </p:cNvPr>
          <p:cNvSpPr txBox="1"/>
          <p:nvPr/>
        </p:nvSpPr>
        <p:spPr>
          <a:xfrm>
            <a:off x="3326856" y="3174627"/>
            <a:ext cx="468777" cy="461665"/>
          </a:xfrm>
          <a:prstGeom prst="rect">
            <a:avLst/>
          </a:prstGeom>
          <a:noFill/>
          <a:ln>
            <a:noFill/>
          </a:ln>
        </p:spPr>
        <p:txBody>
          <a:bodyPr wrap="square" rtlCol="0" anchor="ctr" anchorCtr="1">
            <a:spAutoFit/>
          </a:bodyPr>
          <a:lstStyle/>
          <a:p>
            <a:r>
              <a:rPr lang="en-US" sz="2400" b="1" dirty="0"/>
              <a:t>X</a:t>
            </a:r>
          </a:p>
        </p:txBody>
      </p:sp>
      <p:sp>
        <p:nvSpPr>
          <p:cNvPr id="60" name="TextBox 59">
            <a:extLst>
              <a:ext uri="{FF2B5EF4-FFF2-40B4-BE49-F238E27FC236}">
                <a16:creationId xmlns:a16="http://schemas.microsoft.com/office/drawing/2014/main" id="{F35A2AED-BE6A-4A25-4756-232523C3CCE2}"/>
              </a:ext>
            </a:extLst>
          </p:cNvPr>
          <p:cNvSpPr txBox="1"/>
          <p:nvPr/>
        </p:nvSpPr>
        <p:spPr>
          <a:xfrm>
            <a:off x="4944047" y="3174626"/>
            <a:ext cx="468777" cy="461665"/>
          </a:xfrm>
          <a:prstGeom prst="rect">
            <a:avLst/>
          </a:prstGeom>
          <a:noFill/>
          <a:ln>
            <a:noFill/>
          </a:ln>
        </p:spPr>
        <p:txBody>
          <a:bodyPr wrap="square" rtlCol="0" anchor="ctr" anchorCtr="1">
            <a:spAutoFit/>
          </a:bodyPr>
          <a:lstStyle/>
          <a:p>
            <a:r>
              <a:rPr lang="en-US" sz="2400" b="1" dirty="0"/>
              <a:t>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2" grpId="0"/>
      <p:bldP spid="23" grpId="0"/>
      <p:bldP spid="24" grpId="0"/>
      <p:bldP spid="26" grpId="0"/>
      <p:bldP spid="30" grpId="0"/>
      <p:bldP spid="42" grpId="0"/>
      <p:bldP spid="43" grpId="0"/>
      <p:bldP spid="44" grpId="0"/>
      <p:bldP spid="46" grpId="0"/>
      <p:bldP spid="48" grpId="0"/>
      <p:bldP spid="49" grpId="0"/>
      <p:bldP spid="50" grpId="0"/>
      <p:bldP spid="52" grpId="0"/>
      <p:bldP spid="54" grpId="0"/>
      <p:bldP spid="56" grpId="0"/>
      <p:bldP spid="59" grpId="0"/>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5BC96-60FC-1725-FD44-142ED320811A}"/>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6773E61-138A-C8BF-36F0-A245FD6EC236}"/>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Minimax with Heuristics</a:t>
            </a:r>
            <a:endParaRPr lang="en-US" sz="3600" dirty="0"/>
          </a:p>
        </p:txBody>
      </p:sp>
      <mc:AlternateContent xmlns:mc="http://schemas.openxmlformats.org/markup-compatibility/2006" xmlns:a14="http://schemas.microsoft.com/office/drawing/2010/main">
        <mc:Choice Requires="a14">
          <p:sp>
            <p:nvSpPr>
              <p:cNvPr id="2" name="object 3">
                <a:extLst>
                  <a:ext uri="{FF2B5EF4-FFF2-40B4-BE49-F238E27FC236}">
                    <a16:creationId xmlns:a16="http://schemas.microsoft.com/office/drawing/2014/main" id="{AF106711-5B2B-1CD1-DED1-E9DCA4A391C2}"/>
                  </a:ext>
                </a:extLst>
              </p:cNvPr>
              <p:cNvSpPr txBox="1"/>
              <p:nvPr/>
            </p:nvSpPr>
            <p:spPr>
              <a:xfrm>
                <a:off x="560173" y="966702"/>
                <a:ext cx="11064938" cy="1595630"/>
              </a:xfrm>
              <a:prstGeom prst="rect">
                <a:avLst/>
              </a:prstGeom>
            </p:spPr>
            <p:txBody>
              <a:bodyPr vert="horz" wrap="square" lIns="0" tIns="90805" rIns="0" bIns="0" rtlCol="0">
                <a:spAutoFit/>
              </a:bodyPr>
              <a:lstStyle/>
              <a:p>
                <a:pPr marL="12700"/>
                <a:r>
                  <a:rPr lang="en-US" sz="2000" b="1" dirty="0"/>
                  <a:t>The Challenge:</a:t>
                </a:r>
                <a:r>
                  <a:rPr lang="en-US" sz="2000" dirty="0"/>
                  <a:t> Even with alpha-beta pruning, complete game trees are often too computationally large:</a:t>
                </a:r>
              </a:p>
              <a:p>
                <a:pPr marL="469900" lvl="1">
                  <a:spcBef>
                    <a:spcPts val="715"/>
                  </a:spcBef>
                </a:pPr>
                <a:r>
                  <a:rPr lang="en-US" sz="2000" b="1" dirty="0"/>
                  <a:t>Chess:</a:t>
                </a:r>
                <a:r>
                  <a:rPr lang="en-US" sz="2000" dirty="0"/>
                  <a:t> </a:t>
                </a:r>
                <a14:m>
                  <m:oMath xmlns:m="http://schemas.openxmlformats.org/officeDocument/2006/math">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50</m:t>
                        </m:r>
                      </m:sup>
                    </m:sSup>
                  </m:oMath>
                </a14:m>
                <a:r>
                  <a:rPr lang="en-US" sz="2000" dirty="0"/>
                  <a:t> possible games</a:t>
                </a:r>
              </a:p>
              <a:p>
                <a:pPr marL="469900" lvl="1">
                  <a:spcBef>
                    <a:spcPts val="715"/>
                  </a:spcBef>
                </a:pPr>
                <a:r>
                  <a:rPr lang="en-US" sz="2000" b="1" dirty="0"/>
                  <a:t>Go:</a:t>
                </a:r>
                <a:r>
                  <a:rPr lang="en-US" sz="2000" dirty="0"/>
                  <a:t>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170</m:t>
                        </m:r>
                      </m:sup>
                    </m:sSup>
                  </m:oMath>
                </a14:m>
                <a:r>
                  <a:rPr lang="en-US" sz="2000" dirty="0"/>
                  <a:t> possible games.</a:t>
                </a:r>
              </a:p>
              <a:p>
                <a:pPr marL="12700">
                  <a:spcBef>
                    <a:spcPts val="715"/>
                  </a:spcBef>
                </a:pPr>
                <a:r>
                  <a:rPr lang="en-US" sz="2000" dirty="0"/>
                  <a:t> We need to limit the search depth to a depth </a:t>
                </a:r>
                <a14:m>
                  <m:oMath xmlns:m="http://schemas.openxmlformats.org/officeDocument/2006/math">
                    <m:r>
                      <a:rPr lang="en-US" sz="2000" i="1" dirty="0" smtClean="0">
                        <a:solidFill>
                          <a:srgbClr val="00B050"/>
                        </a:solidFill>
                        <a:latin typeface="Cambria Math" panose="02040503050406030204" pitchFamily="18" charset="0"/>
                      </a:rPr>
                      <m:t>𝑑</m:t>
                    </m:r>
                  </m:oMath>
                </a14:m>
                <a:r>
                  <a:rPr lang="en-US" sz="2000" dirty="0"/>
                  <a:t>.</a:t>
                </a:r>
              </a:p>
            </p:txBody>
          </p:sp>
        </mc:Choice>
        <mc:Fallback xmlns="">
          <p:sp>
            <p:nvSpPr>
              <p:cNvPr id="2" name="object 3">
                <a:extLst>
                  <a:ext uri="{FF2B5EF4-FFF2-40B4-BE49-F238E27FC236}">
                    <a16:creationId xmlns:a16="http://schemas.microsoft.com/office/drawing/2014/main" id="{AF106711-5B2B-1CD1-DED1-E9DCA4A391C2}"/>
                  </a:ext>
                </a:extLst>
              </p:cNvPr>
              <p:cNvSpPr txBox="1">
                <a:spLocks noRot="1" noChangeAspect="1" noMove="1" noResize="1" noEditPoints="1" noAdjustHandles="1" noChangeArrowheads="1" noChangeShapeType="1" noTextEdit="1"/>
              </p:cNvSpPr>
              <p:nvPr/>
            </p:nvSpPr>
            <p:spPr>
              <a:xfrm>
                <a:off x="560173" y="966702"/>
                <a:ext cx="11064938" cy="1595630"/>
              </a:xfrm>
              <a:prstGeom prst="rect">
                <a:avLst/>
              </a:prstGeom>
              <a:blipFill>
                <a:blip r:embed="rId2"/>
                <a:stretch>
                  <a:fillRect l="-1322" b="-8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bject 3">
                <a:extLst>
                  <a:ext uri="{FF2B5EF4-FFF2-40B4-BE49-F238E27FC236}">
                    <a16:creationId xmlns:a16="http://schemas.microsoft.com/office/drawing/2014/main" id="{0E5CAA83-9A48-78B6-EF6D-6E47C78E656C}"/>
                  </a:ext>
                </a:extLst>
              </p:cNvPr>
              <p:cNvSpPr txBox="1"/>
              <p:nvPr/>
            </p:nvSpPr>
            <p:spPr>
              <a:xfrm>
                <a:off x="640779" y="4295669"/>
                <a:ext cx="3454971" cy="707245"/>
              </a:xfrm>
              <a:prstGeom prst="rect">
                <a:avLst/>
              </a:prstGeom>
            </p:spPr>
            <p:txBody>
              <a:bodyPr vert="horz" wrap="square" lIns="0" tIns="90805" rIns="0" bIns="0" rtlCol="0">
                <a:spAutoFit/>
              </a:bodyPr>
              <a:lstStyle/>
              <a:p>
                <a:pPr marL="12700">
                  <a:lnSpc>
                    <a:spcPct val="100000"/>
                  </a:lnSpc>
                  <a:tabLst>
                    <a:tab pos="354965" algn="l"/>
                  </a:tabLst>
                </a:pPr>
                <a:r>
                  <a:rPr lang="en-US" sz="2000" dirty="0">
                    <a:latin typeface="Calibri"/>
                    <a:cs typeface="Calibri"/>
                  </a:rPr>
                  <a:t>What</a:t>
                </a:r>
                <a:r>
                  <a:rPr lang="en-US" sz="2000" spc="-25" dirty="0">
                    <a:latin typeface="Calibri"/>
                    <a:cs typeface="Calibri"/>
                  </a:rPr>
                  <a:t> </a:t>
                </a:r>
                <a:r>
                  <a:rPr lang="en-US" sz="2000" dirty="0">
                    <a:latin typeface="Calibri"/>
                    <a:cs typeface="Calibri"/>
                  </a:rPr>
                  <a:t>to</a:t>
                </a:r>
                <a:r>
                  <a:rPr lang="en-US" sz="2000" spc="-35" dirty="0">
                    <a:latin typeface="Calibri"/>
                    <a:cs typeface="Calibri"/>
                  </a:rPr>
                  <a:t> </a:t>
                </a:r>
                <a:r>
                  <a:rPr lang="en-US" sz="2000" dirty="0">
                    <a:latin typeface="Calibri"/>
                    <a:cs typeface="Calibri"/>
                  </a:rPr>
                  <a:t>do</a:t>
                </a:r>
                <a:r>
                  <a:rPr lang="en-US" sz="2000" spc="-30" dirty="0">
                    <a:latin typeface="Calibri"/>
                    <a:cs typeface="Calibri"/>
                  </a:rPr>
                  <a:t> </a:t>
                </a:r>
                <a:r>
                  <a:rPr lang="en-US" sz="2000" dirty="0">
                    <a:latin typeface="Calibri"/>
                    <a:cs typeface="Calibri"/>
                  </a:rPr>
                  <a:t>at</a:t>
                </a:r>
                <a:r>
                  <a:rPr lang="en-US" sz="2000" spc="-35" dirty="0">
                    <a:latin typeface="Calibri"/>
                    <a:cs typeface="Calibri"/>
                  </a:rPr>
                  <a:t> </a:t>
                </a:r>
                <a:r>
                  <a:rPr lang="en-US" sz="2000" dirty="0">
                    <a:latin typeface="Calibri"/>
                    <a:cs typeface="Calibri"/>
                  </a:rPr>
                  <a:t>depth</a:t>
                </a:r>
                <a:r>
                  <a:rPr lang="en-US" sz="2000" spc="-30" dirty="0">
                    <a:latin typeface="Calibri"/>
                    <a:cs typeface="Calibri"/>
                  </a:rPr>
                  <a:t> </a:t>
                </a:r>
                <a14:m>
                  <m:oMath xmlns:m="http://schemas.openxmlformats.org/officeDocument/2006/math">
                    <m:r>
                      <a:rPr lang="en-US" sz="2000" i="1" dirty="0" smtClean="0">
                        <a:solidFill>
                          <a:srgbClr val="00B050"/>
                        </a:solidFill>
                        <a:latin typeface="Cambria Math" panose="02040503050406030204" pitchFamily="18" charset="0"/>
                        <a:cs typeface="Calibri"/>
                      </a:rPr>
                      <m:t>𝑑</m:t>
                    </m:r>
                  </m:oMath>
                </a14:m>
                <a:r>
                  <a:rPr lang="en-US" sz="2000" dirty="0">
                    <a:latin typeface="Calibri"/>
                    <a:cs typeface="Calibri"/>
                  </a:rPr>
                  <a:t>,</a:t>
                </a:r>
                <a:r>
                  <a:rPr lang="en-US" sz="2000" spc="-25" dirty="0">
                    <a:latin typeface="Calibri"/>
                    <a:cs typeface="Calibri"/>
                  </a:rPr>
                  <a:t> </a:t>
                </a:r>
                <a:r>
                  <a:rPr lang="en-US" sz="2000" dirty="0">
                    <a:latin typeface="Calibri"/>
                    <a:cs typeface="Calibri"/>
                  </a:rPr>
                  <a:t>but</a:t>
                </a:r>
                <a:r>
                  <a:rPr lang="en-US" sz="2000" spc="-25" dirty="0">
                    <a:latin typeface="Calibri"/>
                    <a:cs typeface="Calibri"/>
                  </a:rPr>
                  <a:t> have not yet </a:t>
                </a:r>
                <a:r>
                  <a:rPr lang="en-US" sz="2000" dirty="0">
                    <a:latin typeface="Calibri"/>
                    <a:cs typeface="Calibri"/>
                  </a:rPr>
                  <a:t>terminated</a:t>
                </a:r>
                <a:r>
                  <a:rPr lang="en-US" sz="2000" spc="-20" dirty="0">
                    <a:latin typeface="Calibri"/>
                    <a:cs typeface="Calibri"/>
                  </a:rPr>
                  <a:t>?</a:t>
                </a:r>
                <a:endParaRPr sz="2000" dirty="0">
                  <a:latin typeface="Calibri"/>
                  <a:cs typeface="Calibri"/>
                </a:endParaRPr>
              </a:p>
            </p:txBody>
          </p:sp>
        </mc:Choice>
        <mc:Fallback xmlns="">
          <p:sp>
            <p:nvSpPr>
              <p:cNvPr id="20" name="object 3">
                <a:extLst>
                  <a:ext uri="{FF2B5EF4-FFF2-40B4-BE49-F238E27FC236}">
                    <a16:creationId xmlns:a16="http://schemas.microsoft.com/office/drawing/2014/main" id="{0E5CAA83-9A48-78B6-EF6D-6E47C78E656C}"/>
                  </a:ext>
                </a:extLst>
              </p:cNvPr>
              <p:cNvSpPr txBox="1">
                <a:spLocks noRot="1" noChangeAspect="1" noMove="1" noResize="1" noEditPoints="1" noAdjustHandles="1" noChangeArrowheads="1" noChangeShapeType="1" noTextEdit="1"/>
              </p:cNvSpPr>
              <p:nvPr/>
            </p:nvSpPr>
            <p:spPr>
              <a:xfrm>
                <a:off x="640779" y="4295669"/>
                <a:ext cx="3454971" cy="707245"/>
              </a:xfrm>
              <a:prstGeom prst="rect">
                <a:avLst/>
              </a:prstGeom>
              <a:blipFill>
                <a:blip r:embed="rId3"/>
                <a:stretch>
                  <a:fillRect l="-4056" r="-1764" b="-20690"/>
                </a:stretch>
              </a:blipFill>
            </p:spPr>
            <p:txBody>
              <a:bodyPr/>
              <a:lstStyle/>
              <a:p>
                <a:r>
                  <a:rPr lang="en-US">
                    <a:noFill/>
                  </a:rPr>
                  <a:t> </a:t>
                </a:r>
              </a:p>
            </p:txBody>
          </p:sp>
        </mc:Fallback>
      </mc:AlternateContent>
      <p:pic>
        <p:nvPicPr>
          <p:cNvPr id="58" name="Picture 57">
            <a:extLst>
              <a:ext uri="{FF2B5EF4-FFF2-40B4-BE49-F238E27FC236}">
                <a16:creationId xmlns:a16="http://schemas.microsoft.com/office/drawing/2014/main" id="{C328D6BA-DF4B-54BC-0B26-132C99C91DDF}"/>
              </a:ext>
            </a:extLst>
          </p:cNvPr>
          <p:cNvPicPr>
            <a:picLocks noChangeAspect="1"/>
          </p:cNvPicPr>
          <p:nvPr/>
        </p:nvPicPr>
        <p:blipFill>
          <a:blip r:embed="rId4"/>
          <a:stretch>
            <a:fillRect/>
          </a:stretch>
        </p:blipFill>
        <p:spPr>
          <a:xfrm>
            <a:off x="4387849" y="3663951"/>
            <a:ext cx="7611965" cy="3021196"/>
          </a:xfrm>
          <a:prstGeom prst="rect">
            <a:avLst/>
          </a:prstGeom>
        </p:spPr>
      </p:pic>
      <p:sp>
        <p:nvSpPr>
          <p:cNvPr id="61" name="TextBox 60">
            <a:extLst>
              <a:ext uri="{FF2B5EF4-FFF2-40B4-BE49-F238E27FC236}">
                <a16:creationId xmlns:a16="http://schemas.microsoft.com/office/drawing/2014/main" id="{07D0A1D8-3A43-25E5-97EF-5196A498C8BB}"/>
              </a:ext>
            </a:extLst>
          </p:cNvPr>
          <p:cNvSpPr txBox="1"/>
          <p:nvPr/>
        </p:nvSpPr>
        <p:spPr>
          <a:xfrm>
            <a:off x="4692857" y="5174548"/>
            <a:ext cx="3549184" cy="336733"/>
          </a:xfrm>
          <a:prstGeom prst="rect">
            <a:avLst/>
          </a:prstGeom>
          <a:noFill/>
          <a:ln w="19050">
            <a:solidFill>
              <a:schemeClr val="tx1"/>
            </a:solidFill>
          </a:ln>
        </p:spPr>
        <p:txBody>
          <a:bodyPr wrap="square">
            <a:noAutofit/>
          </a:bodyPr>
          <a:lstStyle/>
          <a:p>
            <a:endParaRPr lang="en-US" dirty="0">
              <a:solidFill>
                <a:srgbClr val="1306BA"/>
              </a:solidFill>
            </a:endParaRPr>
          </a:p>
        </p:txBody>
      </p:sp>
      <p:sp>
        <p:nvSpPr>
          <p:cNvPr id="62" name="TextBox 61">
            <a:extLst>
              <a:ext uri="{FF2B5EF4-FFF2-40B4-BE49-F238E27FC236}">
                <a16:creationId xmlns:a16="http://schemas.microsoft.com/office/drawing/2014/main" id="{C8E0A6DD-9847-AB34-59FD-68779376C595}"/>
              </a:ext>
            </a:extLst>
          </p:cNvPr>
          <p:cNvSpPr txBox="1"/>
          <p:nvPr/>
        </p:nvSpPr>
        <p:spPr>
          <a:xfrm>
            <a:off x="8288253" y="5941812"/>
            <a:ext cx="532286" cy="689143"/>
          </a:xfrm>
          <a:prstGeom prst="rect">
            <a:avLst/>
          </a:prstGeom>
          <a:noFill/>
          <a:ln w="19050">
            <a:solidFill>
              <a:schemeClr val="tx1"/>
            </a:solidFill>
          </a:ln>
        </p:spPr>
        <p:txBody>
          <a:bodyPr wrap="square">
            <a:noAutofit/>
          </a:bodyPr>
          <a:lstStyle/>
          <a:p>
            <a:endParaRPr lang="en-US" dirty="0">
              <a:solidFill>
                <a:srgbClr val="1306BA"/>
              </a:solidFill>
            </a:endParaRPr>
          </a:p>
        </p:txBody>
      </p:sp>
      <mc:AlternateContent xmlns:mc="http://schemas.openxmlformats.org/markup-compatibility/2006" xmlns:a14="http://schemas.microsoft.com/office/drawing/2010/main">
        <mc:Choice Requires="a14">
          <p:sp>
            <p:nvSpPr>
              <p:cNvPr id="63" name="object 3">
                <a:extLst>
                  <a:ext uri="{FF2B5EF4-FFF2-40B4-BE49-F238E27FC236}">
                    <a16:creationId xmlns:a16="http://schemas.microsoft.com/office/drawing/2014/main" id="{0B5D86A5-4EF1-F8DE-8E06-20774B6B97D3}"/>
                  </a:ext>
                </a:extLst>
              </p:cNvPr>
              <p:cNvSpPr txBox="1"/>
              <p:nvPr/>
            </p:nvSpPr>
            <p:spPr>
              <a:xfrm>
                <a:off x="640779" y="4912289"/>
                <a:ext cx="3454971" cy="707245"/>
              </a:xfrm>
              <a:prstGeom prst="rect">
                <a:avLst/>
              </a:prstGeom>
            </p:spPr>
            <p:txBody>
              <a:bodyPr vert="horz" wrap="square" lIns="0" tIns="90805" rIns="0" bIns="0" rtlCol="0">
                <a:spAutoFit/>
              </a:bodyPr>
              <a:lstStyle/>
              <a:p>
                <a:pPr marL="469900">
                  <a:lnSpc>
                    <a:spcPct val="100000"/>
                  </a:lnSpc>
                  <a:spcBef>
                    <a:spcPts val="425"/>
                  </a:spcBef>
                  <a:tabLst>
                    <a:tab pos="756285" algn="l"/>
                  </a:tabLst>
                </a:pPr>
                <a:r>
                  <a:rPr lang="en-US" sz="2000" dirty="0">
                    <a:latin typeface="Calibri"/>
                    <a:cs typeface="Calibri"/>
                  </a:rPr>
                  <a:t>Use</a:t>
                </a:r>
                <a:r>
                  <a:rPr lang="en-US" sz="2000" spc="-35" dirty="0">
                    <a:latin typeface="Calibri"/>
                    <a:cs typeface="Calibri"/>
                  </a:rPr>
                  <a:t> </a:t>
                </a:r>
                <a:r>
                  <a:rPr lang="en-US" sz="2000" dirty="0">
                    <a:latin typeface="Calibri"/>
                    <a:cs typeface="Calibri"/>
                  </a:rPr>
                  <a:t>a</a:t>
                </a:r>
                <a:r>
                  <a:rPr lang="en-US" sz="2000" spc="-40" dirty="0">
                    <a:latin typeface="Calibri"/>
                    <a:cs typeface="Calibri"/>
                  </a:rPr>
                  <a:t> </a:t>
                </a:r>
                <a:r>
                  <a:rPr lang="en-US" sz="2000" dirty="0">
                    <a:latin typeface="Calibri"/>
                    <a:cs typeface="Calibri"/>
                  </a:rPr>
                  <a:t>heuristic</a:t>
                </a:r>
                <a:r>
                  <a:rPr lang="en-US" sz="2000" spc="-20" dirty="0">
                    <a:latin typeface="Calibri"/>
                    <a:cs typeface="Calibri"/>
                  </a:rPr>
                  <a:t> </a:t>
                </a:r>
                <a:r>
                  <a:rPr lang="en-US" sz="2000" dirty="0">
                    <a:latin typeface="Calibri"/>
                    <a:cs typeface="Calibri"/>
                  </a:rPr>
                  <a:t>evaluation</a:t>
                </a:r>
                <a:r>
                  <a:rPr lang="en-US" sz="2000" spc="-35" dirty="0">
                    <a:latin typeface="Calibri"/>
                    <a:cs typeface="Calibri"/>
                  </a:rPr>
                  <a:t> </a:t>
                </a:r>
                <a:r>
                  <a:rPr lang="en-US" sz="2000" dirty="0">
                    <a:latin typeface="Calibri"/>
                    <a:cs typeface="Calibri"/>
                  </a:rPr>
                  <a:t>function</a:t>
                </a:r>
                <a:r>
                  <a:rPr lang="en-US" sz="2000" spc="-65" dirty="0">
                    <a:latin typeface="Calibri"/>
                    <a:cs typeface="Calibri"/>
                  </a:rPr>
                  <a:t> </a:t>
                </a:r>
                <a14:m>
                  <m:oMath xmlns:m="http://schemas.openxmlformats.org/officeDocument/2006/math">
                    <m:r>
                      <a:rPr lang="en-US" sz="2000" i="1" spc="-20" dirty="0" smtClean="0">
                        <a:solidFill>
                          <a:srgbClr val="00B050"/>
                        </a:solidFill>
                        <a:latin typeface="Cambria Math" panose="02040503050406030204" pitchFamily="18" charset="0"/>
                        <a:cs typeface="Calibri"/>
                      </a:rPr>
                      <m:t>𝑒</m:t>
                    </m:r>
                    <m:d>
                      <m:dPr>
                        <m:ctrlPr>
                          <a:rPr lang="en-US" sz="2000" i="1" spc="-20" dirty="0" smtClean="0">
                            <a:solidFill>
                              <a:srgbClr val="00B050"/>
                            </a:solidFill>
                            <a:latin typeface="Cambria Math" panose="02040503050406030204" pitchFamily="18" charset="0"/>
                            <a:cs typeface="Calibri"/>
                          </a:rPr>
                        </m:ctrlPr>
                      </m:dPr>
                      <m:e>
                        <m:r>
                          <a:rPr lang="en-US" sz="2000" b="0" i="1" spc="-20" dirty="0" smtClean="0">
                            <a:solidFill>
                              <a:srgbClr val="00B050"/>
                            </a:solidFill>
                            <a:latin typeface="Cambria Math" panose="02040503050406030204" pitchFamily="18" charset="0"/>
                            <a:cs typeface="Calibri"/>
                          </a:rPr>
                          <m:t>𝑥</m:t>
                        </m:r>
                      </m:e>
                    </m:d>
                  </m:oMath>
                </a14:m>
                <a:endParaRPr sz="2000" dirty="0">
                  <a:latin typeface="Calibri"/>
                  <a:cs typeface="Calibri"/>
                </a:endParaRPr>
              </a:p>
            </p:txBody>
          </p:sp>
        </mc:Choice>
        <mc:Fallback xmlns="">
          <p:sp>
            <p:nvSpPr>
              <p:cNvPr id="63" name="object 3">
                <a:extLst>
                  <a:ext uri="{FF2B5EF4-FFF2-40B4-BE49-F238E27FC236}">
                    <a16:creationId xmlns:a16="http://schemas.microsoft.com/office/drawing/2014/main" id="{0B5D86A5-4EF1-F8DE-8E06-20774B6B97D3}"/>
                  </a:ext>
                </a:extLst>
              </p:cNvPr>
              <p:cNvSpPr txBox="1">
                <a:spLocks noRot="1" noChangeAspect="1" noMove="1" noResize="1" noEditPoints="1" noAdjustHandles="1" noChangeArrowheads="1" noChangeShapeType="1" noTextEdit="1"/>
              </p:cNvSpPr>
              <p:nvPr/>
            </p:nvSpPr>
            <p:spPr>
              <a:xfrm>
                <a:off x="640779" y="4912289"/>
                <a:ext cx="3454971" cy="707245"/>
              </a:xfrm>
              <a:prstGeom prst="rect">
                <a:avLst/>
              </a:prstGeom>
              <a:blipFill>
                <a:blip r:embed="rId5"/>
                <a:stretch>
                  <a:fillRect b="-20690"/>
                </a:stretch>
              </a:blipFill>
            </p:spPr>
            <p:txBody>
              <a:bodyPr/>
              <a:lstStyle/>
              <a:p>
                <a:r>
                  <a:rPr lang="en-US">
                    <a:noFill/>
                  </a:rPr>
                  <a:t> </a:t>
                </a:r>
              </a:p>
            </p:txBody>
          </p:sp>
        </mc:Fallback>
      </mc:AlternateContent>
    </p:spTree>
    <p:extLst>
      <p:ext uri="{BB962C8B-B14F-4D97-AF65-F5344CB8AC3E}">
        <p14:creationId xmlns:p14="http://schemas.microsoft.com/office/powerpoint/2010/main" val="277844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1" grpId="0" animBg="1"/>
      <p:bldP spid="62" grpId="0" animBg="1"/>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B269A-4E76-63AB-F6B7-4F4D79A2794E}"/>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5072F99-F9DF-FD15-5540-D9F3B1B3D4C5}"/>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Heuristic Evaluation Functions</a:t>
            </a:r>
            <a:endParaRPr lang="en-US" sz="3600" dirty="0"/>
          </a:p>
        </p:txBody>
      </p:sp>
      <mc:AlternateContent xmlns:mc="http://schemas.openxmlformats.org/markup-compatibility/2006" xmlns:a14="http://schemas.microsoft.com/office/drawing/2010/main">
        <mc:Choice Requires="a14">
          <p:sp>
            <p:nvSpPr>
              <p:cNvPr id="5" name="object 3">
                <a:extLst>
                  <a:ext uri="{FF2B5EF4-FFF2-40B4-BE49-F238E27FC236}">
                    <a16:creationId xmlns:a16="http://schemas.microsoft.com/office/drawing/2014/main" id="{23BBB435-2396-BE91-F25B-FAE91C96C404}"/>
                  </a:ext>
                </a:extLst>
              </p:cNvPr>
              <p:cNvSpPr txBox="1"/>
              <p:nvPr/>
            </p:nvSpPr>
            <p:spPr>
              <a:xfrm>
                <a:off x="757408" y="2666301"/>
                <a:ext cx="4535213" cy="320601"/>
              </a:xfrm>
              <a:prstGeom prst="rect">
                <a:avLst/>
              </a:prstGeom>
            </p:spPr>
            <p:txBody>
              <a:bodyPr vert="horz" wrap="square" lIns="0" tIns="12700" rIns="0" bIns="0" rtlCol="0">
                <a:spAutoFit/>
              </a:bodyPr>
              <a:lstStyle/>
              <a:p>
                <a:pPr marL="12700" marR="5080">
                  <a:lnSpc>
                    <a:spcPct val="100000"/>
                  </a:lnSpc>
                  <a:spcBef>
                    <a:spcPts val="100"/>
                  </a:spcBef>
                  <a:tabLst>
                    <a:tab pos="355600" algn="l"/>
                  </a:tabLst>
                </a:pPr>
                <a14:m>
                  <m:oMath xmlns:m="http://schemas.openxmlformats.org/officeDocument/2006/math">
                    <m:r>
                      <a:rPr lang="ar-AE" sz="2000" i="1" dirty="0" smtClean="0">
                        <a:solidFill>
                          <a:srgbClr val="00B050"/>
                        </a:solidFill>
                        <a:latin typeface="Cambria Math" panose="02040503050406030204" pitchFamily="18" charset="0"/>
                        <a:cs typeface="Calibri"/>
                      </a:rPr>
                      <m:t>𝑒</m:t>
                    </m:r>
                    <m:d>
                      <m:dPr>
                        <m:ctrlPr>
                          <a:rPr lang="ar-AE" sz="2000" i="1" dirty="0" smtClean="0">
                            <a:solidFill>
                              <a:srgbClr val="00B050"/>
                            </a:solidFill>
                            <a:latin typeface="Cambria Math" panose="02040503050406030204" pitchFamily="18" charset="0"/>
                            <a:cs typeface="Calibri"/>
                          </a:rPr>
                        </m:ctrlPr>
                      </m:dPr>
                      <m:e>
                        <m:r>
                          <a:rPr lang="ar-AE" sz="2000" b="0" i="1" dirty="0" smtClean="0">
                            <a:solidFill>
                              <a:srgbClr val="00B050"/>
                            </a:solidFill>
                            <a:latin typeface="Cambria Math" panose="02040503050406030204" pitchFamily="18" charset="0"/>
                            <a:cs typeface="Calibri"/>
                          </a:rPr>
                          <m:t>𝑥</m:t>
                        </m:r>
                      </m:e>
                    </m:d>
                  </m:oMath>
                </a14:m>
                <a:r>
                  <a:rPr lang="ar-AE" sz="2000" spc="-55" dirty="0">
                    <a:latin typeface="Calibri"/>
                    <a:cs typeface="Calibri"/>
                  </a:rPr>
                  <a:t> </a:t>
                </a:r>
                <a:r>
                  <a:rPr lang="en-US" sz="2000" dirty="0">
                    <a:latin typeface="Calibri"/>
                    <a:cs typeface="Calibri"/>
                  </a:rPr>
                  <a:t>can</a:t>
                </a:r>
                <a:r>
                  <a:rPr lang="en-US" sz="2000" spc="-50" dirty="0">
                    <a:latin typeface="Calibri"/>
                    <a:cs typeface="Calibri"/>
                  </a:rPr>
                  <a:t> </a:t>
                </a:r>
                <a:r>
                  <a:rPr lang="en-US" sz="2000" dirty="0">
                    <a:latin typeface="Calibri"/>
                    <a:cs typeface="Calibri"/>
                  </a:rPr>
                  <a:t>be</a:t>
                </a:r>
                <a:r>
                  <a:rPr lang="en-US" sz="2000" spc="-25" dirty="0">
                    <a:latin typeface="Calibri"/>
                    <a:cs typeface="Calibri"/>
                  </a:rPr>
                  <a:t> </a:t>
                </a:r>
                <a:r>
                  <a:rPr lang="en-US" sz="2000" dirty="0">
                    <a:latin typeface="Calibri"/>
                    <a:cs typeface="Calibri"/>
                  </a:rPr>
                  <a:t>any</a:t>
                </a:r>
                <a:r>
                  <a:rPr lang="en-US" sz="2000" spc="-30" dirty="0">
                    <a:latin typeface="Calibri"/>
                    <a:cs typeface="Calibri"/>
                  </a:rPr>
                  <a:t> </a:t>
                </a:r>
                <a:r>
                  <a:rPr lang="en-US" sz="2000" dirty="0">
                    <a:latin typeface="Calibri"/>
                    <a:cs typeface="Calibri"/>
                  </a:rPr>
                  <a:t>computable</a:t>
                </a:r>
                <a:r>
                  <a:rPr lang="en-US" sz="2000" spc="-55" dirty="0">
                    <a:latin typeface="Calibri"/>
                    <a:cs typeface="Calibri"/>
                  </a:rPr>
                  <a:t> </a:t>
                </a:r>
                <a:r>
                  <a:rPr lang="en-US" sz="2000" dirty="0">
                    <a:latin typeface="Calibri"/>
                    <a:cs typeface="Calibri"/>
                  </a:rPr>
                  <a:t>function</a:t>
                </a:r>
                <a:r>
                  <a:rPr lang="en-US" sz="2000" spc="-30" dirty="0">
                    <a:latin typeface="Calibri"/>
                    <a:cs typeface="Calibri"/>
                  </a:rPr>
                  <a:t> </a:t>
                </a:r>
                <a:r>
                  <a:rPr lang="en-US" sz="2000" dirty="0">
                    <a:latin typeface="Calibri"/>
                    <a:cs typeface="Calibri"/>
                  </a:rPr>
                  <a:t>of</a:t>
                </a:r>
                <a:r>
                  <a:rPr lang="en-US" sz="2000" spc="-25" dirty="0">
                    <a:latin typeface="Calibri"/>
                    <a:cs typeface="Calibri"/>
                  </a:rPr>
                  <a:t> </a:t>
                </a:r>
                <a14:m>
                  <m:oMath xmlns:m="http://schemas.openxmlformats.org/officeDocument/2006/math">
                    <m:r>
                      <a:rPr lang="en-US" sz="2000" i="1" dirty="0" smtClean="0">
                        <a:solidFill>
                          <a:srgbClr val="00B050"/>
                        </a:solidFill>
                        <a:latin typeface="Cambria Math" panose="02040503050406030204" pitchFamily="18" charset="0"/>
                        <a:cs typeface="Calibri"/>
                      </a:rPr>
                      <m:t>𝑥</m:t>
                    </m:r>
                  </m:oMath>
                </a14:m>
                <a:r>
                  <a:rPr lang="en-US" sz="2000" spc="-10" dirty="0">
                    <a:latin typeface="Calibri"/>
                    <a:cs typeface="Calibri"/>
                  </a:rPr>
                  <a:t>:</a:t>
                </a:r>
                <a:endParaRPr sz="2000" dirty="0">
                  <a:latin typeface="Calibri"/>
                  <a:cs typeface="Calibri"/>
                </a:endParaRPr>
              </a:p>
            </p:txBody>
          </p:sp>
        </mc:Choice>
        <mc:Fallback xmlns="">
          <p:sp>
            <p:nvSpPr>
              <p:cNvPr id="5" name="object 3">
                <a:extLst>
                  <a:ext uri="{FF2B5EF4-FFF2-40B4-BE49-F238E27FC236}">
                    <a16:creationId xmlns:a16="http://schemas.microsoft.com/office/drawing/2014/main" id="{23BBB435-2396-BE91-F25B-FAE91C96C404}"/>
                  </a:ext>
                </a:extLst>
              </p:cNvPr>
              <p:cNvSpPr txBox="1">
                <a:spLocks noRot="1" noChangeAspect="1" noMove="1" noResize="1" noEditPoints="1" noAdjustHandles="1" noChangeArrowheads="1" noChangeShapeType="1" noTextEdit="1"/>
              </p:cNvSpPr>
              <p:nvPr/>
            </p:nvSpPr>
            <p:spPr>
              <a:xfrm>
                <a:off x="757408" y="2666301"/>
                <a:ext cx="4535213" cy="320601"/>
              </a:xfrm>
              <a:prstGeom prst="rect">
                <a:avLst/>
              </a:prstGeom>
              <a:blipFill>
                <a:blip r:embed="rId2"/>
                <a:stretch>
                  <a:fillRect l="-1075" t="-20755" b="-47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3">
                <a:extLst>
                  <a:ext uri="{FF2B5EF4-FFF2-40B4-BE49-F238E27FC236}">
                    <a16:creationId xmlns:a16="http://schemas.microsoft.com/office/drawing/2014/main" id="{43B6E71C-3530-B8E7-1FFC-C5455F4D0221}"/>
                  </a:ext>
                </a:extLst>
              </p:cNvPr>
              <p:cNvSpPr txBox="1"/>
              <p:nvPr/>
            </p:nvSpPr>
            <p:spPr>
              <a:xfrm>
                <a:off x="3198008" y="3365452"/>
                <a:ext cx="5700584" cy="382156"/>
              </a:xfrm>
              <a:prstGeom prst="rect">
                <a:avLst/>
              </a:prstGeom>
            </p:spPr>
            <p:txBody>
              <a:bodyPr vert="horz" wrap="square" lIns="0" tIns="12700" rIns="0" bIns="0" rtlCol="0">
                <a:spAutoFit/>
              </a:bodyPr>
              <a:lstStyle/>
              <a:p>
                <a:pPr marL="12700" marR="5080">
                  <a:lnSpc>
                    <a:spcPct val="100000"/>
                  </a:lnSpc>
                  <a:spcBef>
                    <a:spcPts val="100"/>
                  </a:spcBef>
                  <a:tabLst>
                    <a:tab pos="355600" algn="l"/>
                  </a:tabLst>
                </a:pPr>
                <a14:m>
                  <m:oMathPara xmlns:m="http://schemas.openxmlformats.org/officeDocument/2006/math">
                    <m:oMathParaPr>
                      <m:jc m:val="centerGroup"/>
                    </m:oMathParaPr>
                    <m:oMath xmlns:m="http://schemas.openxmlformats.org/officeDocument/2006/math">
                      <m:r>
                        <a:rPr lang="en-US" sz="2400" b="0" i="1" smtClean="0">
                          <a:solidFill>
                            <a:srgbClr val="00B050"/>
                          </a:solidFill>
                          <a:latin typeface="Cambria Math" panose="02040503050406030204" pitchFamily="18" charset="0"/>
                          <a:cs typeface="Calibri"/>
                        </a:rPr>
                        <m:t>𝑒</m:t>
                      </m:r>
                      <m:d>
                        <m:dPr>
                          <m:ctrlPr>
                            <a:rPr lang="en-US" sz="2400" b="0" i="1" smtClean="0">
                              <a:solidFill>
                                <a:srgbClr val="00B050"/>
                              </a:solidFill>
                              <a:latin typeface="Cambria Math" panose="02040503050406030204" pitchFamily="18" charset="0"/>
                              <a:cs typeface="Calibri"/>
                            </a:rPr>
                          </m:ctrlPr>
                        </m:dPr>
                        <m:e>
                          <m:r>
                            <a:rPr lang="en-US" sz="2400" b="0" i="1" smtClean="0">
                              <a:solidFill>
                                <a:srgbClr val="00B050"/>
                              </a:solidFill>
                              <a:latin typeface="Cambria Math" panose="02040503050406030204" pitchFamily="18" charset="0"/>
                              <a:cs typeface="Calibri"/>
                            </a:rPr>
                            <m:t>𝑥</m:t>
                          </m:r>
                        </m:e>
                      </m:d>
                      <m:r>
                        <a:rPr lang="en-US" sz="2400" b="0" i="1" smtClean="0">
                          <a:latin typeface="Cambria Math" panose="02040503050406030204" pitchFamily="18" charset="0"/>
                          <a:cs typeface="Calibri"/>
                        </a:rPr>
                        <m:t>=</m:t>
                      </m:r>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𝑤</m:t>
                          </m:r>
                        </m:e>
                        <m:sub>
                          <m:r>
                            <a:rPr lang="en-US" sz="2400" b="0" i="1" smtClean="0">
                              <a:latin typeface="Cambria Math" panose="02040503050406030204" pitchFamily="18" charset="0"/>
                              <a:cs typeface="Calibri"/>
                            </a:rPr>
                            <m:t>1</m:t>
                          </m:r>
                        </m:sub>
                      </m:sSub>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𝑓</m:t>
                          </m:r>
                        </m:e>
                        <m:sub>
                          <m:r>
                            <a:rPr lang="en-US" sz="2400" b="0" i="1" smtClean="0">
                              <a:latin typeface="Cambria Math" panose="02040503050406030204" pitchFamily="18" charset="0"/>
                              <a:cs typeface="Calibri"/>
                            </a:rPr>
                            <m:t>1</m:t>
                          </m:r>
                        </m:sub>
                      </m:sSub>
                      <m:d>
                        <m:dPr>
                          <m:ctrlPr>
                            <a:rPr lang="en-US" sz="2400" i="1">
                              <a:latin typeface="Cambria Math" panose="02040503050406030204" pitchFamily="18" charset="0"/>
                              <a:cs typeface="Calibri"/>
                            </a:rPr>
                          </m:ctrlPr>
                        </m:dPr>
                        <m:e>
                          <m:r>
                            <a:rPr lang="en-US" sz="2400" i="1">
                              <a:latin typeface="Cambria Math" panose="02040503050406030204" pitchFamily="18" charset="0"/>
                              <a:cs typeface="Calibri"/>
                            </a:rPr>
                            <m:t>𝑥</m:t>
                          </m:r>
                        </m:e>
                      </m:d>
                      <m:r>
                        <a:rPr lang="en-US" sz="2400" b="0" i="1" smtClean="0">
                          <a:latin typeface="Cambria Math" panose="02040503050406030204" pitchFamily="18" charset="0"/>
                          <a:cs typeface="Calibri"/>
                        </a:rPr>
                        <m:t>+</m:t>
                      </m:r>
                      <m:sSub>
                        <m:sSubPr>
                          <m:ctrlPr>
                            <a:rPr lang="en-US" sz="2400" i="1">
                              <a:latin typeface="Cambria Math" panose="02040503050406030204" pitchFamily="18" charset="0"/>
                              <a:cs typeface="Calibri"/>
                            </a:rPr>
                          </m:ctrlPr>
                        </m:sSubPr>
                        <m:e>
                          <m:r>
                            <a:rPr lang="en-US" sz="2400" i="1">
                              <a:latin typeface="Cambria Math" panose="02040503050406030204" pitchFamily="18" charset="0"/>
                              <a:cs typeface="Calibri"/>
                            </a:rPr>
                            <m:t>𝑤</m:t>
                          </m:r>
                        </m:e>
                        <m:sub>
                          <m:r>
                            <a:rPr lang="en-US" sz="2400" b="0" i="1" smtClean="0">
                              <a:latin typeface="Cambria Math" panose="02040503050406030204" pitchFamily="18" charset="0"/>
                              <a:cs typeface="Calibri"/>
                            </a:rPr>
                            <m:t>2</m:t>
                          </m:r>
                        </m:sub>
                      </m:sSub>
                      <m:sSub>
                        <m:sSubPr>
                          <m:ctrlPr>
                            <a:rPr lang="en-US" sz="2400" i="1">
                              <a:latin typeface="Cambria Math" panose="02040503050406030204" pitchFamily="18" charset="0"/>
                              <a:cs typeface="Calibri"/>
                            </a:rPr>
                          </m:ctrlPr>
                        </m:sSubPr>
                        <m:e>
                          <m:r>
                            <a:rPr lang="en-US" sz="2400" i="1">
                              <a:latin typeface="Cambria Math" panose="02040503050406030204" pitchFamily="18" charset="0"/>
                              <a:cs typeface="Calibri"/>
                            </a:rPr>
                            <m:t>𝑓</m:t>
                          </m:r>
                        </m:e>
                        <m:sub>
                          <m:r>
                            <a:rPr lang="en-US" sz="2400" b="0" i="1" smtClean="0">
                              <a:latin typeface="Cambria Math" panose="02040503050406030204" pitchFamily="18" charset="0"/>
                              <a:cs typeface="Calibri"/>
                            </a:rPr>
                            <m:t>2</m:t>
                          </m:r>
                        </m:sub>
                      </m:sSub>
                      <m:d>
                        <m:dPr>
                          <m:ctrlPr>
                            <a:rPr lang="en-US" sz="2400" i="1">
                              <a:latin typeface="Cambria Math" panose="02040503050406030204" pitchFamily="18" charset="0"/>
                              <a:cs typeface="Calibri"/>
                            </a:rPr>
                          </m:ctrlPr>
                        </m:dPr>
                        <m:e>
                          <m:r>
                            <a:rPr lang="en-US" sz="2400" i="1">
                              <a:latin typeface="Cambria Math" panose="02040503050406030204" pitchFamily="18" charset="0"/>
                              <a:cs typeface="Calibri"/>
                            </a:rPr>
                            <m:t>𝑥</m:t>
                          </m:r>
                        </m:e>
                      </m:d>
                      <m:r>
                        <a:rPr lang="en-US" sz="2400" b="0" i="1" smtClean="0">
                          <a:latin typeface="Cambria Math" panose="02040503050406030204" pitchFamily="18" charset="0"/>
                          <a:cs typeface="Calibri"/>
                        </a:rPr>
                        <m:t>+…+</m:t>
                      </m:r>
                      <m:sSub>
                        <m:sSubPr>
                          <m:ctrlPr>
                            <a:rPr lang="en-US" sz="2400" i="1">
                              <a:latin typeface="Cambria Math" panose="02040503050406030204" pitchFamily="18" charset="0"/>
                              <a:cs typeface="Calibri"/>
                            </a:rPr>
                          </m:ctrlPr>
                        </m:sSubPr>
                        <m:e>
                          <m:r>
                            <a:rPr lang="en-US" sz="2400" i="1">
                              <a:latin typeface="Cambria Math" panose="02040503050406030204" pitchFamily="18" charset="0"/>
                              <a:cs typeface="Calibri"/>
                            </a:rPr>
                            <m:t>𝑤</m:t>
                          </m:r>
                        </m:e>
                        <m:sub>
                          <m:r>
                            <a:rPr lang="en-US" sz="2400" b="0" i="1" smtClean="0">
                              <a:latin typeface="Cambria Math" panose="02040503050406030204" pitchFamily="18" charset="0"/>
                              <a:cs typeface="Calibri"/>
                            </a:rPr>
                            <m:t>𝑛</m:t>
                          </m:r>
                        </m:sub>
                      </m:sSub>
                      <m:sSub>
                        <m:sSubPr>
                          <m:ctrlPr>
                            <a:rPr lang="en-US" sz="2400" i="1">
                              <a:latin typeface="Cambria Math" panose="02040503050406030204" pitchFamily="18" charset="0"/>
                              <a:cs typeface="Calibri"/>
                            </a:rPr>
                          </m:ctrlPr>
                        </m:sSubPr>
                        <m:e>
                          <m:r>
                            <a:rPr lang="en-US" sz="2400" i="1">
                              <a:latin typeface="Cambria Math" panose="02040503050406030204" pitchFamily="18" charset="0"/>
                              <a:cs typeface="Calibri"/>
                            </a:rPr>
                            <m:t>𝑓</m:t>
                          </m:r>
                        </m:e>
                        <m:sub>
                          <m:r>
                            <a:rPr lang="en-US" sz="2400" b="0" i="1" smtClean="0">
                              <a:latin typeface="Cambria Math" panose="02040503050406030204" pitchFamily="18" charset="0"/>
                              <a:cs typeface="Calibri"/>
                            </a:rPr>
                            <m:t>𝑛</m:t>
                          </m:r>
                        </m:sub>
                      </m:sSub>
                      <m:d>
                        <m:dPr>
                          <m:ctrlPr>
                            <a:rPr lang="en-US" sz="2400" i="1">
                              <a:latin typeface="Cambria Math" panose="02040503050406030204" pitchFamily="18" charset="0"/>
                              <a:cs typeface="Calibri"/>
                            </a:rPr>
                          </m:ctrlPr>
                        </m:dPr>
                        <m:e>
                          <m:r>
                            <a:rPr lang="en-US" sz="2400" i="1">
                              <a:latin typeface="Cambria Math" panose="02040503050406030204" pitchFamily="18" charset="0"/>
                              <a:cs typeface="Calibri"/>
                            </a:rPr>
                            <m:t>𝑥</m:t>
                          </m:r>
                        </m:e>
                      </m:d>
                    </m:oMath>
                  </m:oMathPara>
                </a14:m>
                <a:endParaRPr sz="2400" dirty="0">
                  <a:latin typeface="Calibri"/>
                  <a:cs typeface="Calibri"/>
                </a:endParaRPr>
              </a:p>
            </p:txBody>
          </p:sp>
        </mc:Choice>
        <mc:Fallback xmlns="">
          <p:sp>
            <p:nvSpPr>
              <p:cNvPr id="6" name="object 3">
                <a:extLst>
                  <a:ext uri="{FF2B5EF4-FFF2-40B4-BE49-F238E27FC236}">
                    <a16:creationId xmlns:a16="http://schemas.microsoft.com/office/drawing/2014/main" id="{43B6E71C-3530-B8E7-1FFC-C5455F4D0221}"/>
                  </a:ext>
                </a:extLst>
              </p:cNvPr>
              <p:cNvSpPr txBox="1">
                <a:spLocks noRot="1" noChangeAspect="1" noMove="1" noResize="1" noEditPoints="1" noAdjustHandles="1" noChangeArrowheads="1" noChangeShapeType="1" noTextEdit="1"/>
              </p:cNvSpPr>
              <p:nvPr/>
            </p:nvSpPr>
            <p:spPr>
              <a:xfrm>
                <a:off x="3198008" y="3365452"/>
                <a:ext cx="5700584" cy="382156"/>
              </a:xfrm>
              <a:prstGeom prst="rect">
                <a:avLst/>
              </a:prstGeom>
              <a:blipFill>
                <a:blip r:embed="rId3"/>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C99884-4A51-FD78-B749-FB1D562CAE6E}"/>
                  </a:ext>
                </a:extLst>
              </p:cNvPr>
              <p:cNvSpPr txBox="1"/>
              <p:nvPr/>
            </p:nvSpPr>
            <p:spPr>
              <a:xfrm>
                <a:off x="640173" y="1118626"/>
                <a:ext cx="5327949" cy="1015663"/>
              </a:xfrm>
              <a:prstGeom prst="rect">
                <a:avLst/>
              </a:prstGeom>
              <a:noFill/>
              <a:ln>
                <a:noFill/>
              </a:ln>
            </p:spPr>
            <p:txBody>
              <a:bodyPr wrap="square">
                <a:spAutoFit/>
              </a:bodyPr>
              <a:lstStyle/>
              <a:p>
                <a:r>
                  <a:rPr lang="en-US" sz="2000" dirty="0"/>
                  <a:t>General Principles for </a:t>
                </a:r>
                <a14:m>
                  <m:oMath xmlns:m="http://schemas.openxmlformats.org/officeDocument/2006/math">
                    <m:r>
                      <a:rPr lang="ar-AE" sz="2000" b="0" i="1" dirty="0">
                        <a:solidFill>
                          <a:srgbClr val="00B050"/>
                        </a:solidFill>
                        <a:latin typeface="Cambria Math" panose="02040503050406030204" pitchFamily="18" charset="0"/>
                        <a:cs typeface="Calibri"/>
                      </a:rPr>
                      <m:t>𝑒</m:t>
                    </m:r>
                    <m:d>
                      <m:dPr>
                        <m:ctrlPr>
                          <a:rPr lang="ar-AE" sz="2000" i="1" dirty="0">
                            <a:solidFill>
                              <a:srgbClr val="00B050"/>
                            </a:solidFill>
                            <a:latin typeface="Cambria Math" panose="02040503050406030204" pitchFamily="18" charset="0"/>
                            <a:cs typeface="Calibri"/>
                          </a:rPr>
                        </m:ctrlPr>
                      </m:dPr>
                      <m:e>
                        <m:r>
                          <a:rPr lang="ar-AE" sz="2000" b="0" i="1" dirty="0">
                            <a:solidFill>
                              <a:srgbClr val="00B050"/>
                            </a:solidFill>
                            <a:latin typeface="Cambria Math" panose="02040503050406030204" pitchFamily="18" charset="0"/>
                            <a:cs typeface="Calibri"/>
                          </a:rPr>
                          <m:t>𝑥</m:t>
                        </m:r>
                      </m:e>
                    </m:d>
                  </m:oMath>
                </a14:m>
                <a:r>
                  <a:rPr lang="ar-AE" sz="2000" spc="-55" dirty="0">
                    <a:cs typeface="Calibri"/>
                  </a:rPr>
                  <a:t> </a:t>
                </a:r>
                <a:r>
                  <a:rPr lang="en-US" sz="2000" dirty="0"/>
                  <a:t>:</a:t>
                </a:r>
              </a:p>
              <a:p>
                <a:pPr marL="742950" lvl="1" indent="-285750">
                  <a:buFont typeface="Arial" panose="020B0604020202020204" pitchFamily="34" charset="0"/>
                  <a:buChar char="•"/>
                </a:pPr>
                <a:r>
                  <a:rPr lang="en-US" sz="2000" dirty="0"/>
                  <a:t>Must be fast to compute</a:t>
                </a:r>
              </a:p>
              <a:p>
                <a:pPr marL="742950" lvl="1" indent="-285750">
                  <a:buFont typeface="Arial" panose="020B0604020202020204" pitchFamily="34" charset="0"/>
                  <a:buChar char="•"/>
                </a:pPr>
                <a:r>
                  <a:rPr lang="en-US" sz="2000" dirty="0"/>
                  <a:t>Should correlate with winning probability</a:t>
                </a:r>
              </a:p>
            </p:txBody>
          </p:sp>
        </mc:Choice>
        <mc:Fallback xmlns="">
          <p:sp>
            <p:nvSpPr>
              <p:cNvPr id="8" name="TextBox 7">
                <a:extLst>
                  <a:ext uri="{FF2B5EF4-FFF2-40B4-BE49-F238E27FC236}">
                    <a16:creationId xmlns:a16="http://schemas.microsoft.com/office/drawing/2014/main" id="{56C99884-4A51-FD78-B749-FB1D562CAE6E}"/>
                  </a:ext>
                </a:extLst>
              </p:cNvPr>
              <p:cNvSpPr txBox="1">
                <a:spLocks noRot="1" noChangeAspect="1" noMove="1" noResize="1" noEditPoints="1" noAdjustHandles="1" noChangeArrowheads="1" noChangeShapeType="1" noTextEdit="1"/>
              </p:cNvSpPr>
              <p:nvPr/>
            </p:nvSpPr>
            <p:spPr>
              <a:xfrm>
                <a:off x="640173" y="1118626"/>
                <a:ext cx="5327949" cy="1015663"/>
              </a:xfrm>
              <a:prstGeom prst="rect">
                <a:avLst/>
              </a:prstGeom>
              <a:blipFill>
                <a:blip r:embed="rId4"/>
                <a:stretch>
                  <a:fillRect l="-1144" t="-3614" b="-10241"/>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0FF51E9B-CF60-6A6F-81B7-AE1D8EDC31FA}"/>
              </a:ext>
            </a:extLst>
          </p:cNvPr>
          <p:cNvSpPr txBox="1"/>
          <p:nvPr/>
        </p:nvSpPr>
        <p:spPr>
          <a:xfrm>
            <a:off x="6223880" y="1426403"/>
            <a:ext cx="4487690" cy="707886"/>
          </a:xfrm>
          <a:prstGeom prst="rect">
            <a:avLst/>
          </a:prstGeom>
          <a:noFill/>
          <a:ln>
            <a:noFill/>
          </a:ln>
        </p:spPr>
        <p:txBody>
          <a:bodyPr wrap="square">
            <a:spAutoFit/>
          </a:bodyPr>
          <a:lstStyle/>
          <a:p>
            <a:pPr marL="285750" indent="-285750">
              <a:buFont typeface="Arial" panose="020B0604020202020204" pitchFamily="34" charset="0"/>
              <a:buChar char="•"/>
            </a:pPr>
            <a:r>
              <a:rPr lang="en-US" sz="2000" dirty="0"/>
              <a:t>Often linear combination of features</a:t>
            </a:r>
          </a:p>
          <a:p>
            <a:pPr marL="285750" indent="-285750">
              <a:buFont typeface="Arial" panose="020B0604020202020204" pitchFamily="34" charset="0"/>
              <a:buChar char="•"/>
            </a:pPr>
            <a:r>
              <a:rPr lang="en-US" sz="2000" dirty="0"/>
              <a:t>Domain-specific knowledge crucial</a:t>
            </a:r>
          </a:p>
        </p:txBody>
      </p:sp>
      <p:sp>
        <p:nvSpPr>
          <p:cNvPr id="11" name="TextBox 10">
            <a:extLst>
              <a:ext uri="{FF2B5EF4-FFF2-40B4-BE49-F238E27FC236}">
                <a16:creationId xmlns:a16="http://schemas.microsoft.com/office/drawing/2014/main" id="{1FCA2DFD-5B5B-158B-9917-9ECA165626DE}"/>
              </a:ext>
            </a:extLst>
          </p:cNvPr>
          <p:cNvSpPr txBox="1"/>
          <p:nvPr/>
        </p:nvSpPr>
        <p:spPr>
          <a:xfrm>
            <a:off x="757408" y="4230967"/>
            <a:ext cx="10581785" cy="369332"/>
          </a:xfrm>
          <a:prstGeom prst="rect">
            <a:avLst/>
          </a:prstGeom>
          <a:noFill/>
          <a:ln>
            <a:noFill/>
          </a:ln>
        </p:spPr>
        <p:txBody>
          <a:bodyPr wrap="square">
            <a:spAutoFit/>
          </a:bodyPr>
          <a:lstStyle/>
          <a:p>
            <a:pPr marL="0" indent="0">
              <a:buNone/>
            </a:pPr>
            <a:r>
              <a:rPr lang="en-US" sz="1800" b="1" dirty="0"/>
              <a:t>Feature Engineering:</a:t>
            </a:r>
            <a:r>
              <a:rPr lang="en-US" sz="1800" dirty="0"/>
              <a:t> The art of choosing good features that capture important aspects of game positions. </a:t>
            </a:r>
          </a:p>
        </p:txBody>
      </p:sp>
      <p:sp>
        <p:nvSpPr>
          <p:cNvPr id="18" name="TextBox 17">
            <a:extLst>
              <a:ext uri="{FF2B5EF4-FFF2-40B4-BE49-F238E27FC236}">
                <a16:creationId xmlns:a16="http://schemas.microsoft.com/office/drawing/2014/main" id="{4F5055F3-B4A4-20EC-8614-F6AB59C92B83}"/>
              </a:ext>
            </a:extLst>
          </p:cNvPr>
          <p:cNvSpPr txBox="1"/>
          <p:nvPr/>
        </p:nvSpPr>
        <p:spPr>
          <a:xfrm>
            <a:off x="761334" y="4866286"/>
            <a:ext cx="10863777" cy="1679947"/>
          </a:xfrm>
          <a:prstGeom prst="rect">
            <a:avLst/>
          </a:prstGeom>
          <a:noFill/>
          <a:ln>
            <a:noFill/>
          </a:ln>
        </p:spPr>
        <p:txBody>
          <a:bodyPr wrap="square">
            <a:spAutoFit/>
          </a:bodyPr>
          <a:lstStyle/>
          <a:p>
            <a:pPr>
              <a:lnSpc>
                <a:spcPts val="2100"/>
              </a:lnSpc>
              <a:spcBef>
                <a:spcPts val="975"/>
              </a:spcBef>
              <a:spcAft>
                <a:spcPts val="225"/>
              </a:spcAft>
            </a:pPr>
            <a:r>
              <a:rPr lang="en-US" dirty="0"/>
              <a:t>Modern approaches use machine learning to learn evaluation functions automatically! </a:t>
            </a:r>
            <a:r>
              <a:rPr lang="en-US" i="0" dirty="0">
                <a:solidFill>
                  <a:srgbClr val="424242"/>
                </a:solidFill>
                <a:effectLst/>
              </a:rPr>
              <a:t>Instead of manually designing features, modern chess engines (like AlphaZero) use machine learning to:</a:t>
            </a:r>
          </a:p>
          <a:p>
            <a:pPr marL="742950" lvl="1" indent="-285750" algn="l">
              <a:spcBef>
                <a:spcPts val="300"/>
              </a:spcBef>
              <a:spcAft>
                <a:spcPts val="300"/>
              </a:spcAft>
              <a:buFont typeface="Arial" panose="020B0604020202020204" pitchFamily="34" charset="0"/>
              <a:buChar char="•"/>
            </a:pPr>
            <a:r>
              <a:rPr lang="en-US" i="0" dirty="0">
                <a:solidFill>
                  <a:srgbClr val="424242"/>
                </a:solidFill>
                <a:effectLst/>
              </a:rPr>
              <a:t>Automatically learn which features matter most.</a:t>
            </a:r>
          </a:p>
          <a:p>
            <a:pPr marL="742950" lvl="1" indent="-285750" algn="l">
              <a:spcBef>
                <a:spcPts val="300"/>
              </a:spcBef>
              <a:spcAft>
                <a:spcPts val="300"/>
              </a:spcAft>
              <a:buFont typeface="Arial" panose="020B0604020202020204" pitchFamily="34" charset="0"/>
              <a:buChar char="•"/>
            </a:pPr>
            <a:r>
              <a:rPr lang="en-US" i="0" dirty="0">
                <a:solidFill>
                  <a:srgbClr val="424242"/>
                </a:solidFill>
                <a:effectLst/>
              </a:rPr>
              <a:t>Build their own evaluation functions by training on millions of positions and outcomes.</a:t>
            </a:r>
          </a:p>
          <a:p>
            <a:pPr marL="742950" lvl="1" indent="-285750" algn="l">
              <a:spcBef>
                <a:spcPts val="300"/>
              </a:spcBef>
              <a:spcAft>
                <a:spcPts val="300"/>
              </a:spcAft>
              <a:buFont typeface="Arial" panose="020B0604020202020204" pitchFamily="34" charset="0"/>
              <a:buChar char="•"/>
            </a:pPr>
            <a:r>
              <a:rPr lang="en-US" i="0" dirty="0">
                <a:solidFill>
                  <a:srgbClr val="424242"/>
                </a:solidFill>
                <a:effectLst/>
              </a:rPr>
              <a:t>Use neural networks to capture complex patterns that humans might miss.</a:t>
            </a:r>
          </a:p>
        </p:txBody>
      </p:sp>
    </p:spTree>
    <p:extLst>
      <p:ext uri="{BB962C8B-B14F-4D97-AF65-F5344CB8AC3E}">
        <p14:creationId xmlns:p14="http://schemas.microsoft.com/office/powerpoint/2010/main" val="249177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6264F-B138-9736-AE62-47D59A548E21}"/>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9BCFA5C-BEE8-7648-A920-51107FDA6E7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Heuristic Evaluation Function Example</a:t>
            </a:r>
            <a:endParaRPr lang="en-US" sz="360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967CA54-780F-FAD0-C53C-F9BE51ACD51E}"/>
                  </a:ext>
                </a:extLst>
              </p:cNvPr>
              <p:cNvSpPr>
                <a:spLocks noGrp="1"/>
              </p:cNvSpPr>
              <p:nvPr>
                <p:ph idx="1"/>
              </p:nvPr>
            </p:nvSpPr>
            <p:spPr>
              <a:xfrm>
                <a:off x="1941929" y="1575047"/>
                <a:ext cx="8308142" cy="1622856"/>
              </a:xfrm>
            </p:spPr>
            <p:txBody>
              <a:bodyPr>
                <a:normAutofit/>
              </a:bodyPr>
              <a:lstStyle/>
              <a:p>
                <a:pPr marL="0" lvl="1" indent="0">
                  <a:buNone/>
                </a:pPr>
                <a14:m>
                  <m:oMathPara xmlns:m="http://schemas.openxmlformats.org/officeDocument/2006/math">
                    <m:oMathParaPr>
                      <m:jc m:val="left"/>
                    </m:oMathParaPr>
                    <m:oMath xmlns:m="http://schemas.openxmlformats.org/officeDocument/2006/math">
                      <m:r>
                        <a:rPr lang="en-US" sz="2000" i="1">
                          <a:solidFill>
                            <a:srgbClr val="00B050"/>
                          </a:solidFill>
                          <a:latin typeface="Cambria Math" panose="02040503050406030204" pitchFamily="18" charset="0"/>
                          <a:cs typeface="Calibri"/>
                        </a:rPr>
                        <m:t>𝑒</m:t>
                      </m:r>
                      <m:d>
                        <m:dPr>
                          <m:ctrlPr>
                            <a:rPr lang="ar-AE" sz="2000" i="1">
                              <a:solidFill>
                                <a:srgbClr val="00B050"/>
                              </a:solidFill>
                              <a:latin typeface="Cambria Math" panose="02040503050406030204" pitchFamily="18" charset="0"/>
                              <a:cs typeface="Calibri"/>
                            </a:rPr>
                          </m:ctrlPr>
                        </m:dPr>
                        <m:e>
                          <m:r>
                            <a:rPr lang="en-US" sz="2000" b="0" i="1" smtClean="0">
                              <a:solidFill>
                                <a:srgbClr val="00B050"/>
                              </a:solidFill>
                              <a:latin typeface="Cambria Math" panose="02040503050406030204" pitchFamily="18" charset="0"/>
                              <a:cs typeface="Calibri"/>
                            </a:rPr>
                            <m:t>𝑔𝑎𝑚𝑒</m:t>
                          </m:r>
                          <m:r>
                            <a:rPr lang="en-US" sz="2000" b="0" i="1" smtClean="0">
                              <a:solidFill>
                                <a:srgbClr val="00B050"/>
                              </a:solidFill>
                              <a:latin typeface="Cambria Math" panose="02040503050406030204" pitchFamily="18" charset="0"/>
                              <a:cs typeface="Calibri"/>
                            </a:rPr>
                            <m:t>_</m:t>
                          </m:r>
                          <m:r>
                            <a:rPr lang="en-US" sz="2000" b="0" i="1" smtClean="0">
                              <a:solidFill>
                                <a:srgbClr val="00B050"/>
                              </a:solidFill>
                              <a:latin typeface="Cambria Math" panose="02040503050406030204" pitchFamily="18" charset="0"/>
                              <a:cs typeface="Calibri"/>
                            </a:rPr>
                            <m:t>𝑠𝑡𝑎𝑡𝑒</m:t>
                          </m:r>
                        </m:e>
                      </m:d>
                      <m:r>
                        <a:rPr lang="ar-AE" sz="2000" i="1">
                          <a:latin typeface="Cambria Math" panose="02040503050406030204" pitchFamily="18" charset="0"/>
                          <a:cs typeface="Calibri"/>
                        </a:rPr>
                        <m:t>=</m:t>
                      </m:r>
                      <m:r>
                        <a:rPr lang="en-US" sz="2000" b="0" i="1" smtClean="0">
                          <a:latin typeface="Cambria Math" panose="02040503050406030204" pitchFamily="18" charset="0"/>
                          <a:cs typeface="Calibri"/>
                        </a:rPr>
                        <m:t>9</m:t>
                      </m:r>
                      <m:r>
                        <a:rPr lang="en-US" sz="2000" b="0" i="1" smtClean="0">
                          <a:latin typeface="Cambria Math" panose="02040503050406030204" pitchFamily="18" charset="0"/>
                          <a:cs typeface="Calibri"/>
                        </a:rPr>
                        <m:t>⋅</m:t>
                      </m:r>
                      <m:d>
                        <m:dPr>
                          <m:ctrlPr>
                            <a:rPr lang="ar-AE" sz="2000" i="1">
                              <a:latin typeface="Cambria Math" panose="02040503050406030204" pitchFamily="18" charset="0"/>
                              <a:cs typeface="Calibri"/>
                            </a:rPr>
                          </m:ctrlPr>
                        </m:dPr>
                        <m:e>
                          <m:sSub>
                            <m:sSubPr>
                              <m:ctrlPr>
                                <a:rPr lang="en-US" sz="2000" b="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𝑄</m:t>
                              </m:r>
                            </m:e>
                            <m:sub>
                              <m:r>
                                <a:rPr lang="en-US" sz="2000" b="0" i="1" smtClean="0">
                                  <a:latin typeface="Cambria Math" panose="02040503050406030204" pitchFamily="18" charset="0"/>
                                  <a:cs typeface="Calibri"/>
                                </a:rPr>
                                <m:t>𝑤</m:t>
                              </m:r>
                              <m:r>
                                <a:rPr lang="en-US" sz="2000" b="0" i="1" smtClean="0">
                                  <a:latin typeface="Cambria Math" panose="02040503050406030204" pitchFamily="18" charset="0"/>
                                  <a:cs typeface="Calibri"/>
                                </a:rPr>
                                <m:t>h</m:t>
                              </m:r>
                              <m:r>
                                <a:rPr lang="en-US" sz="2000" b="0" i="1" smtClean="0">
                                  <a:latin typeface="Cambria Math" panose="02040503050406030204" pitchFamily="18" charset="0"/>
                                  <a:cs typeface="Calibri"/>
                                </a:rPr>
                                <m:t>𝑖𝑡𝑒</m:t>
                              </m:r>
                            </m:sub>
                          </m:sSub>
                          <m:r>
                            <a:rPr lang="en-US" sz="2000" b="0" i="1" smtClean="0">
                              <a:latin typeface="Cambria Math" panose="02040503050406030204" pitchFamily="18" charset="0"/>
                              <a:cs typeface="Calibri"/>
                            </a:rPr>
                            <m:t>−</m:t>
                          </m:r>
                          <m:sSub>
                            <m:sSubPr>
                              <m:ctrlPr>
                                <a:rPr lang="en-US" sz="2000" b="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𝑄</m:t>
                              </m:r>
                            </m:e>
                            <m:sub>
                              <m:r>
                                <a:rPr lang="en-US" sz="2000" b="0" i="1" smtClean="0">
                                  <a:latin typeface="Cambria Math" panose="02040503050406030204" pitchFamily="18" charset="0"/>
                                  <a:cs typeface="Calibri"/>
                                </a:rPr>
                                <m:t>𝑏𝑙𝑎𝑐𝑘</m:t>
                              </m:r>
                            </m:sub>
                          </m:sSub>
                        </m:e>
                      </m:d>
                      <m:r>
                        <a:rPr lang="ar-AE" sz="2000" i="1">
                          <a:latin typeface="Cambria Math" panose="02040503050406030204" pitchFamily="18" charset="0"/>
                          <a:cs typeface="Calibri"/>
                        </a:rPr>
                        <m:t>+</m:t>
                      </m:r>
                    </m:oMath>
                  </m:oMathPara>
                </a14:m>
                <a:endParaRPr lang="en-US" sz="2000" i="1" dirty="0">
                  <a:latin typeface="Cambria Math" panose="02040503050406030204" pitchFamily="18" charset="0"/>
                  <a:cs typeface="Calibri"/>
                </a:endParaRPr>
              </a:p>
              <a:p>
                <a:pPr marL="2001838" lvl="1" indent="452438">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Calibri"/>
                        </a:rPr>
                        <m:t>5</m:t>
                      </m:r>
                      <m:r>
                        <a:rPr lang="en-US" sz="2000" i="1">
                          <a:latin typeface="Cambria Math" panose="02040503050406030204" pitchFamily="18" charset="0"/>
                          <a:cs typeface="Calibri"/>
                        </a:rPr>
                        <m:t>⋅</m:t>
                      </m:r>
                      <m:d>
                        <m:dPr>
                          <m:ctrlPr>
                            <a:rPr lang="ar-AE" sz="2000" i="1">
                              <a:latin typeface="Cambria Math" panose="02040503050406030204" pitchFamily="18" charset="0"/>
                              <a:cs typeface="Calibri"/>
                            </a:rPr>
                          </m:ctrlPr>
                        </m:dPr>
                        <m:e>
                          <m:sSub>
                            <m:sSubPr>
                              <m:ctrlPr>
                                <a:rPr lang="en-US" sz="200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𝑅</m:t>
                              </m:r>
                            </m:e>
                            <m:sub>
                              <m:r>
                                <a:rPr lang="en-US" sz="2000" i="1">
                                  <a:latin typeface="Cambria Math" panose="02040503050406030204" pitchFamily="18" charset="0"/>
                                  <a:cs typeface="Calibri"/>
                                </a:rPr>
                                <m:t>𝑤</m:t>
                              </m:r>
                              <m:r>
                                <a:rPr lang="en-US" sz="2000" i="1">
                                  <a:latin typeface="Cambria Math" panose="02040503050406030204" pitchFamily="18" charset="0"/>
                                  <a:cs typeface="Calibri"/>
                                </a:rPr>
                                <m:t>h</m:t>
                              </m:r>
                              <m:r>
                                <a:rPr lang="en-US" sz="2000" i="1">
                                  <a:latin typeface="Cambria Math" panose="02040503050406030204" pitchFamily="18" charset="0"/>
                                  <a:cs typeface="Calibri"/>
                                </a:rPr>
                                <m:t>𝑖𝑡𝑒</m:t>
                              </m:r>
                            </m:sub>
                          </m:sSub>
                          <m:r>
                            <a:rPr lang="en-US" sz="2000" i="1">
                              <a:latin typeface="Cambria Math" panose="02040503050406030204" pitchFamily="18" charset="0"/>
                              <a:cs typeface="Calibri"/>
                            </a:rPr>
                            <m:t>−</m:t>
                          </m:r>
                          <m:sSub>
                            <m:sSubPr>
                              <m:ctrlPr>
                                <a:rPr lang="en-US" sz="2000" i="1">
                                  <a:latin typeface="Cambria Math" panose="02040503050406030204" pitchFamily="18" charset="0"/>
                                  <a:cs typeface="Calibri"/>
                                </a:rPr>
                              </m:ctrlPr>
                            </m:sSubPr>
                            <m:e>
                              <m:r>
                                <a:rPr lang="en-US" sz="2000" b="0" i="1" smtClean="0">
                                  <a:latin typeface="Cambria Math" panose="02040503050406030204" pitchFamily="18" charset="0"/>
                                  <a:cs typeface="Calibri"/>
                                </a:rPr>
                                <m:t>𝑅</m:t>
                              </m:r>
                            </m:e>
                            <m:sub>
                              <m:r>
                                <a:rPr lang="en-US" sz="2000" i="1">
                                  <a:latin typeface="Cambria Math" panose="02040503050406030204" pitchFamily="18" charset="0"/>
                                  <a:cs typeface="Calibri"/>
                                </a:rPr>
                                <m:t>𝑏𝑙𝑎𝑐𝑘</m:t>
                              </m:r>
                            </m:sub>
                          </m:sSub>
                        </m:e>
                      </m:d>
                      <m:r>
                        <a:rPr lang="en-US" sz="2000" b="0" i="1" smtClean="0">
                          <a:latin typeface="Cambria Math" panose="02040503050406030204" pitchFamily="18" charset="0"/>
                          <a:cs typeface="Calibri"/>
                        </a:rPr>
                        <m:t>+</m:t>
                      </m:r>
                    </m:oMath>
                  </m:oMathPara>
                </a14:m>
                <a:endParaRPr lang="en-US" sz="2000" b="0" i="1" dirty="0">
                  <a:latin typeface="Cambria Math" panose="02040503050406030204" pitchFamily="18" charset="0"/>
                  <a:cs typeface="Calibri"/>
                </a:endParaRPr>
              </a:p>
              <a:p>
                <a:pPr marL="2001838" lvl="1" indent="452438">
                  <a:buNone/>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cs typeface="Calibri"/>
                        </a:rPr>
                        <m:t>3</m:t>
                      </m:r>
                      <m:r>
                        <a:rPr lang="en-US" sz="2000" i="1">
                          <a:latin typeface="Cambria Math" panose="02040503050406030204" pitchFamily="18" charset="0"/>
                          <a:cs typeface="Calibri"/>
                        </a:rPr>
                        <m:t>⋅</m:t>
                      </m:r>
                      <m:d>
                        <m:dPr>
                          <m:ctrlPr>
                            <a:rPr lang="ar-AE" sz="2000" i="1">
                              <a:latin typeface="Cambria Math" panose="02040503050406030204" pitchFamily="18" charset="0"/>
                              <a:cs typeface="Calibri"/>
                            </a:rPr>
                          </m:ctrlPr>
                        </m:dPr>
                        <m:e>
                          <m:sSub>
                            <m:sSubPr>
                              <m:ctrlPr>
                                <a:rPr lang="en-US" sz="2000" i="1">
                                  <a:latin typeface="Cambria Math" panose="02040503050406030204" pitchFamily="18" charset="0"/>
                                  <a:cs typeface="Calibri"/>
                                </a:rPr>
                              </m:ctrlPr>
                            </m:sSubPr>
                            <m:e>
                              <m:r>
                                <a:rPr lang="en-US" sz="2000" b="0" i="1" smtClean="0">
                                  <a:latin typeface="Cambria Math" panose="02040503050406030204" pitchFamily="18" charset="0"/>
                                  <a:cs typeface="Calibri"/>
                                </a:rPr>
                                <m:t>𝐵</m:t>
                              </m:r>
                            </m:e>
                            <m:sub>
                              <m:r>
                                <a:rPr lang="en-US" sz="2000" i="1">
                                  <a:latin typeface="Cambria Math" panose="02040503050406030204" pitchFamily="18" charset="0"/>
                                  <a:cs typeface="Calibri"/>
                                </a:rPr>
                                <m:t>𝑤</m:t>
                              </m:r>
                              <m:r>
                                <a:rPr lang="en-US" sz="2000" i="1">
                                  <a:latin typeface="Cambria Math" panose="02040503050406030204" pitchFamily="18" charset="0"/>
                                  <a:cs typeface="Calibri"/>
                                </a:rPr>
                                <m:t>h</m:t>
                              </m:r>
                              <m:r>
                                <a:rPr lang="en-US" sz="2000" i="1">
                                  <a:latin typeface="Cambria Math" panose="02040503050406030204" pitchFamily="18" charset="0"/>
                                  <a:cs typeface="Calibri"/>
                                </a:rPr>
                                <m:t>𝑖𝑡𝑒</m:t>
                              </m:r>
                            </m:sub>
                          </m:sSub>
                          <m:r>
                            <a:rPr lang="en-US" sz="2000" i="1">
                              <a:latin typeface="Cambria Math" panose="02040503050406030204" pitchFamily="18" charset="0"/>
                              <a:cs typeface="Calibri"/>
                            </a:rPr>
                            <m:t>−</m:t>
                          </m:r>
                          <m:sSub>
                            <m:sSubPr>
                              <m:ctrlPr>
                                <a:rPr lang="en-US" sz="2000" i="1">
                                  <a:latin typeface="Cambria Math" panose="02040503050406030204" pitchFamily="18" charset="0"/>
                                  <a:cs typeface="Calibri"/>
                                </a:rPr>
                              </m:ctrlPr>
                            </m:sSubPr>
                            <m:e>
                              <m:r>
                                <a:rPr lang="en-US" sz="2000" b="0" i="1" smtClean="0">
                                  <a:latin typeface="Cambria Math" panose="02040503050406030204" pitchFamily="18" charset="0"/>
                                  <a:cs typeface="Calibri"/>
                                </a:rPr>
                                <m:t>𝐵</m:t>
                              </m:r>
                            </m:e>
                            <m:sub>
                              <m:r>
                                <a:rPr lang="en-US" sz="2000" i="1">
                                  <a:latin typeface="Cambria Math" panose="02040503050406030204" pitchFamily="18" charset="0"/>
                                  <a:cs typeface="Calibri"/>
                                </a:rPr>
                                <m:t>𝑏𝑙𝑎𝑐𝑘</m:t>
                              </m:r>
                            </m:sub>
                          </m:sSub>
                        </m:e>
                      </m:d>
                      <m:r>
                        <a:rPr lang="en-US" sz="2000" b="0" i="1" smtClean="0">
                          <a:latin typeface="Cambria Math" panose="02040503050406030204" pitchFamily="18" charset="0"/>
                          <a:cs typeface="Calibri"/>
                        </a:rPr>
                        <m:t>+</m:t>
                      </m:r>
                    </m:oMath>
                  </m:oMathPara>
                </a14:m>
                <a:endParaRPr lang="en-US" sz="2000" i="1" dirty="0">
                  <a:latin typeface="Cambria Math" panose="02040503050406030204" pitchFamily="18" charset="0"/>
                  <a:cs typeface="Calibri"/>
                </a:endParaRPr>
              </a:p>
              <a:p>
                <a:pPr marL="2001838" lvl="1" indent="452438">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Calibri"/>
                        </a:rPr>
                        <m:t>3</m:t>
                      </m:r>
                      <m:r>
                        <a:rPr lang="en-US" sz="2000" i="1">
                          <a:latin typeface="Cambria Math" panose="02040503050406030204" pitchFamily="18" charset="0"/>
                          <a:cs typeface="Calibri"/>
                        </a:rPr>
                        <m:t>⋅</m:t>
                      </m:r>
                      <m:d>
                        <m:dPr>
                          <m:ctrlPr>
                            <a:rPr lang="ar-AE" sz="2000" i="1">
                              <a:latin typeface="Cambria Math" panose="02040503050406030204" pitchFamily="18" charset="0"/>
                              <a:cs typeface="Calibri"/>
                            </a:rPr>
                          </m:ctrlPr>
                        </m:dPr>
                        <m:e>
                          <m:sSub>
                            <m:sSubPr>
                              <m:ctrlPr>
                                <a:rPr lang="en-US" sz="2000" i="1">
                                  <a:latin typeface="Cambria Math" panose="02040503050406030204" pitchFamily="18" charset="0"/>
                                  <a:cs typeface="Calibri"/>
                                </a:rPr>
                              </m:ctrlPr>
                            </m:sSubPr>
                            <m:e>
                              <m:r>
                                <a:rPr lang="en-US" sz="2000" b="0" i="1" smtClean="0">
                                  <a:latin typeface="Cambria Math" panose="02040503050406030204" pitchFamily="18" charset="0"/>
                                  <a:cs typeface="Calibri"/>
                                </a:rPr>
                                <m:t>𝐾</m:t>
                              </m:r>
                            </m:e>
                            <m:sub>
                              <m:r>
                                <a:rPr lang="en-US" sz="2000" i="1">
                                  <a:latin typeface="Cambria Math" panose="02040503050406030204" pitchFamily="18" charset="0"/>
                                  <a:cs typeface="Calibri"/>
                                </a:rPr>
                                <m:t>𝑤</m:t>
                              </m:r>
                              <m:r>
                                <a:rPr lang="en-US" sz="2000" i="1">
                                  <a:latin typeface="Cambria Math" panose="02040503050406030204" pitchFamily="18" charset="0"/>
                                  <a:cs typeface="Calibri"/>
                                </a:rPr>
                                <m:t>h</m:t>
                              </m:r>
                              <m:r>
                                <a:rPr lang="en-US" sz="2000" i="1">
                                  <a:latin typeface="Cambria Math" panose="02040503050406030204" pitchFamily="18" charset="0"/>
                                  <a:cs typeface="Calibri"/>
                                </a:rPr>
                                <m:t>𝑖𝑡𝑒</m:t>
                              </m:r>
                            </m:sub>
                          </m:sSub>
                          <m:r>
                            <a:rPr lang="en-US" sz="2000" i="1">
                              <a:latin typeface="Cambria Math" panose="02040503050406030204" pitchFamily="18" charset="0"/>
                              <a:cs typeface="Calibri"/>
                            </a:rPr>
                            <m:t>−</m:t>
                          </m:r>
                          <m:sSub>
                            <m:sSubPr>
                              <m:ctrlPr>
                                <a:rPr lang="en-US" sz="2000" i="1">
                                  <a:latin typeface="Cambria Math" panose="02040503050406030204" pitchFamily="18" charset="0"/>
                                  <a:cs typeface="Calibri"/>
                                </a:rPr>
                              </m:ctrlPr>
                            </m:sSubPr>
                            <m:e>
                              <m:r>
                                <a:rPr lang="en-US" sz="2000" b="0" i="1" smtClean="0">
                                  <a:latin typeface="Cambria Math" panose="02040503050406030204" pitchFamily="18" charset="0"/>
                                  <a:cs typeface="Calibri"/>
                                </a:rPr>
                                <m:t>𝐾</m:t>
                              </m:r>
                            </m:e>
                            <m:sub>
                              <m:r>
                                <a:rPr lang="en-US" sz="2000" i="1">
                                  <a:latin typeface="Cambria Math" panose="02040503050406030204" pitchFamily="18" charset="0"/>
                                  <a:cs typeface="Calibri"/>
                                </a:rPr>
                                <m:t>𝑏𝑙𝑎𝑐𝑘</m:t>
                              </m:r>
                            </m:sub>
                          </m:sSub>
                        </m:e>
                      </m:d>
                      <m:r>
                        <a:rPr lang="en-US" sz="2000" b="0" i="1" smtClean="0">
                          <a:latin typeface="Cambria Math" panose="02040503050406030204" pitchFamily="18" charset="0"/>
                          <a:cs typeface="Calibri"/>
                        </a:rPr>
                        <m:t>+</m:t>
                      </m:r>
                    </m:oMath>
                  </m:oMathPara>
                </a14:m>
                <a:endParaRPr lang="en-US" sz="2000" b="0" i="1" dirty="0">
                  <a:latin typeface="Cambria Math" panose="02040503050406030204" pitchFamily="18" charset="0"/>
                  <a:cs typeface="Calibri"/>
                </a:endParaRPr>
              </a:p>
              <a:p>
                <a:pPr marL="2001838" indent="0">
                  <a:buNone/>
                </a:pPr>
                <a14:m>
                  <m:oMath xmlns:m="http://schemas.openxmlformats.org/officeDocument/2006/math">
                    <m:r>
                      <a:rPr lang="en-US" sz="2000" b="0" i="1" smtClean="0">
                        <a:latin typeface="Cambria Math" panose="02040503050406030204" pitchFamily="18" charset="0"/>
                        <a:cs typeface="Calibri"/>
                      </a:rPr>
                      <m:t>1</m:t>
                    </m:r>
                    <m:r>
                      <a:rPr lang="en-US" sz="2000" i="1">
                        <a:latin typeface="Cambria Math" panose="02040503050406030204" pitchFamily="18" charset="0"/>
                        <a:cs typeface="Calibri"/>
                      </a:rPr>
                      <m:t>⋅</m:t>
                    </m:r>
                    <m:d>
                      <m:dPr>
                        <m:ctrlPr>
                          <a:rPr lang="ar-AE" sz="2000" i="1">
                            <a:latin typeface="Cambria Math" panose="02040503050406030204" pitchFamily="18" charset="0"/>
                            <a:cs typeface="Calibri"/>
                          </a:rPr>
                        </m:ctrlPr>
                      </m:dPr>
                      <m:e>
                        <m:sSub>
                          <m:sSubPr>
                            <m:ctrlPr>
                              <a:rPr lang="en-US" sz="2000" i="1">
                                <a:latin typeface="Cambria Math" panose="02040503050406030204" pitchFamily="18" charset="0"/>
                                <a:cs typeface="Calibri"/>
                              </a:rPr>
                            </m:ctrlPr>
                          </m:sSubPr>
                          <m:e>
                            <m:r>
                              <a:rPr lang="en-US" sz="2000" b="0" i="1" smtClean="0">
                                <a:latin typeface="Cambria Math" panose="02040503050406030204" pitchFamily="18" charset="0"/>
                                <a:cs typeface="Calibri"/>
                              </a:rPr>
                              <m:t>𝑃</m:t>
                            </m:r>
                          </m:e>
                          <m:sub>
                            <m:r>
                              <a:rPr lang="en-US" sz="2000" i="1">
                                <a:latin typeface="Cambria Math" panose="02040503050406030204" pitchFamily="18" charset="0"/>
                                <a:cs typeface="Calibri"/>
                              </a:rPr>
                              <m:t>𝑤</m:t>
                            </m:r>
                            <m:r>
                              <a:rPr lang="en-US" sz="2000" i="1">
                                <a:latin typeface="Cambria Math" panose="02040503050406030204" pitchFamily="18" charset="0"/>
                                <a:cs typeface="Calibri"/>
                              </a:rPr>
                              <m:t>h</m:t>
                            </m:r>
                            <m:r>
                              <a:rPr lang="en-US" sz="2000" i="1">
                                <a:latin typeface="Cambria Math" panose="02040503050406030204" pitchFamily="18" charset="0"/>
                                <a:cs typeface="Calibri"/>
                              </a:rPr>
                              <m:t>𝑖𝑡𝑒</m:t>
                            </m:r>
                          </m:sub>
                        </m:sSub>
                        <m:r>
                          <a:rPr lang="en-US" sz="2000" i="1">
                            <a:latin typeface="Cambria Math" panose="02040503050406030204" pitchFamily="18" charset="0"/>
                            <a:cs typeface="Calibri"/>
                          </a:rPr>
                          <m:t>−</m:t>
                        </m:r>
                        <m:sSub>
                          <m:sSubPr>
                            <m:ctrlPr>
                              <a:rPr lang="en-US" sz="2000" i="1">
                                <a:latin typeface="Cambria Math" panose="02040503050406030204" pitchFamily="18" charset="0"/>
                                <a:cs typeface="Calibri"/>
                              </a:rPr>
                            </m:ctrlPr>
                          </m:sSubPr>
                          <m:e>
                            <m:r>
                              <a:rPr lang="en-US" sz="2000" b="0" i="1" smtClean="0">
                                <a:latin typeface="Cambria Math" panose="02040503050406030204" pitchFamily="18" charset="0"/>
                                <a:cs typeface="Calibri"/>
                              </a:rPr>
                              <m:t>𝑃</m:t>
                            </m:r>
                          </m:e>
                          <m:sub>
                            <m:r>
                              <a:rPr lang="en-US" sz="2000" i="1">
                                <a:latin typeface="Cambria Math" panose="02040503050406030204" pitchFamily="18" charset="0"/>
                                <a:cs typeface="Calibri"/>
                              </a:rPr>
                              <m:t>𝑏𝑙𝑎𝑐𝑘</m:t>
                            </m:r>
                          </m:sub>
                        </m:sSub>
                      </m:e>
                    </m:d>
                    <m:r>
                      <a:rPr lang="en-US" sz="2000" b="0" i="1" smtClean="0">
                        <a:latin typeface="Cambria Math" panose="02040503050406030204" pitchFamily="18" charset="0"/>
                        <a:cs typeface="Calibri"/>
                      </a:rPr>
                      <m:t>+</m:t>
                    </m:r>
                    <m:r>
                      <a:rPr lang="en-US" sz="2000" b="0" i="1" smtClean="0">
                        <a:latin typeface="Cambria Math" panose="02040503050406030204" pitchFamily="18" charset="0"/>
                        <a:cs typeface="Calibri"/>
                      </a:rPr>
                      <m:t>𝑚𝑜𝑏𝑖𝑙𝑖𝑡𝑦</m:t>
                    </m:r>
                    <m:r>
                      <a:rPr lang="en-US" sz="2000" b="0" i="1" smtClean="0">
                        <a:latin typeface="Cambria Math" panose="02040503050406030204" pitchFamily="18" charset="0"/>
                        <a:cs typeface="Calibri"/>
                      </a:rPr>
                      <m:t>+</m:t>
                    </m:r>
                    <m:r>
                      <a:rPr lang="en-US" sz="2000" b="0" i="1" smtClean="0">
                        <a:latin typeface="Cambria Math" panose="02040503050406030204" pitchFamily="18" charset="0"/>
                        <a:cs typeface="Calibri"/>
                      </a:rPr>
                      <m:t>𝑘𝑖𝑛𝑔</m:t>
                    </m:r>
                    <m:r>
                      <a:rPr lang="en-US" sz="2000" b="0" i="1" smtClean="0">
                        <a:latin typeface="Cambria Math" panose="02040503050406030204" pitchFamily="18" charset="0"/>
                        <a:cs typeface="Calibri"/>
                      </a:rPr>
                      <m:t>_</m:t>
                    </m:r>
                    <m:r>
                      <a:rPr lang="en-US" sz="2000" b="0" i="1" smtClean="0">
                        <a:latin typeface="Cambria Math" panose="02040503050406030204" pitchFamily="18" charset="0"/>
                        <a:cs typeface="Calibri"/>
                      </a:rPr>
                      <m:t>𝑠𝑎𝑓𝑒𝑡𝑦</m:t>
                    </m:r>
                    <m:r>
                      <a:rPr lang="en-US" sz="2000" b="0" i="1" smtClean="0">
                        <a:latin typeface="Cambria Math" panose="02040503050406030204" pitchFamily="18" charset="0"/>
                        <a:cs typeface="Calibri"/>
                      </a:rPr>
                      <m:t>+…</m:t>
                    </m:r>
                  </m:oMath>
                </a14:m>
                <a:r>
                  <a:rPr lang="en-US" sz="2000" i="1" dirty="0">
                    <a:latin typeface="Cambria Math" panose="02040503050406030204" pitchFamily="18" charset="0"/>
                    <a:cs typeface="Calibri"/>
                  </a:rPr>
                  <a:t> </a:t>
                </a:r>
                <a:endParaRPr lang="en-US" sz="2000" dirty="0">
                  <a:latin typeface="Courier"/>
                </a:endParaRPr>
              </a:p>
            </p:txBody>
          </p:sp>
        </mc:Choice>
        <mc:Fallback xmlns="">
          <p:sp>
            <p:nvSpPr>
              <p:cNvPr id="10" name="Content Placeholder 2">
                <a:extLst>
                  <a:ext uri="{FF2B5EF4-FFF2-40B4-BE49-F238E27FC236}">
                    <a16:creationId xmlns:a16="http://schemas.microsoft.com/office/drawing/2014/main" id="{C967CA54-780F-FAD0-C53C-F9BE51ACD51E}"/>
                  </a:ext>
                </a:extLst>
              </p:cNvPr>
              <p:cNvSpPr>
                <a:spLocks noGrp="1" noRot="1" noChangeAspect="1" noMove="1" noResize="1" noEditPoints="1" noAdjustHandles="1" noChangeArrowheads="1" noChangeShapeType="1" noTextEdit="1"/>
              </p:cNvSpPr>
              <p:nvPr>
                <p:ph idx="1"/>
              </p:nvPr>
            </p:nvSpPr>
            <p:spPr>
              <a:xfrm>
                <a:off x="1941929" y="1575047"/>
                <a:ext cx="8308142" cy="1622856"/>
              </a:xfrm>
              <a:blipFill>
                <a:blip r:embed="rId2"/>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A9399F6-3031-295B-5972-FB40F23107BF}"/>
              </a:ext>
            </a:extLst>
          </p:cNvPr>
          <p:cNvSpPr txBox="1"/>
          <p:nvPr/>
        </p:nvSpPr>
        <p:spPr>
          <a:xfrm>
            <a:off x="809227" y="3660098"/>
            <a:ext cx="5690428" cy="2777683"/>
          </a:xfrm>
          <a:prstGeom prst="rect">
            <a:avLst/>
          </a:prstGeom>
          <a:noFill/>
          <a:ln>
            <a:noFill/>
          </a:ln>
        </p:spPr>
        <p:txBody>
          <a:bodyPr wrap="square">
            <a:spAutoFit/>
          </a:bodyPr>
          <a:lstStyle/>
          <a:p>
            <a:pPr marL="1712913" indent="-1712913" algn="l">
              <a:spcBef>
                <a:spcPts val="300"/>
              </a:spcBef>
              <a:spcAft>
                <a:spcPts val="300"/>
              </a:spcAft>
            </a:pPr>
            <a:r>
              <a:rPr lang="en-US" b="1" i="0" dirty="0">
                <a:solidFill>
                  <a:srgbClr val="424242"/>
                </a:solidFill>
                <a:effectLst/>
              </a:rPr>
              <a:t>Material Balance</a:t>
            </a:r>
            <a:r>
              <a:rPr lang="en-US" b="0" i="0" dirty="0">
                <a:solidFill>
                  <a:srgbClr val="424242"/>
                </a:solidFill>
                <a:effectLst/>
              </a:rPr>
              <a:t>: Calculates the difference in piece count between White and Black.</a:t>
            </a:r>
          </a:p>
          <a:p>
            <a:pPr marL="914400" indent="-914400" algn="l">
              <a:spcBef>
                <a:spcPts val="300"/>
              </a:spcBef>
              <a:spcAft>
                <a:spcPts val="300"/>
              </a:spcAft>
            </a:pPr>
            <a:r>
              <a:rPr lang="en-US" b="1" i="0" dirty="0">
                <a:solidFill>
                  <a:srgbClr val="424242"/>
                </a:solidFill>
                <a:effectLst/>
              </a:rPr>
              <a:t>Mobility</a:t>
            </a:r>
            <a:r>
              <a:rPr lang="en-US" b="0" i="0" dirty="0">
                <a:solidFill>
                  <a:srgbClr val="424242"/>
                </a:solidFill>
                <a:effectLst/>
              </a:rPr>
              <a:t>: Rewards positions with more legal moves (greater flexibility).</a:t>
            </a:r>
          </a:p>
          <a:p>
            <a:pPr marL="1712913" indent="-1712913" algn="l">
              <a:spcBef>
                <a:spcPts val="300"/>
              </a:spcBef>
              <a:spcAft>
                <a:spcPts val="300"/>
              </a:spcAft>
            </a:pPr>
            <a:r>
              <a:rPr lang="en-US" b="1" i="0" dirty="0">
                <a:solidFill>
                  <a:srgbClr val="424242"/>
                </a:solidFill>
                <a:effectLst/>
              </a:rPr>
              <a:t>King Safety</a:t>
            </a:r>
            <a:r>
              <a:rPr lang="en-US" b="0" i="0" dirty="0">
                <a:solidFill>
                  <a:srgbClr val="424242"/>
                </a:solidFill>
                <a:effectLst/>
              </a:rPr>
              <a:t>: Penalizes exposed or vulnerable kings.</a:t>
            </a:r>
          </a:p>
          <a:p>
            <a:r>
              <a:rPr lang="en-US" b="1" dirty="0"/>
              <a:t>Interpretation</a:t>
            </a:r>
            <a:r>
              <a:rPr lang="en-US" dirty="0"/>
              <a:t>:</a:t>
            </a:r>
          </a:p>
          <a:p>
            <a:pPr marL="742950" lvl="1" indent="-285750">
              <a:buFont typeface="Arial" panose="020B0604020202020204" pitchFamily="34" charset="0"/>
              <a:buChar char="•"/>
            </a:pPr>
            <a:r>
              <a:rPr lang="en-US" dirty="0"/>
              <a:t>Positive score → Advantage for White</a:t>
            </a:r>
          </a:p>
          <a:p>
            <a:pPr marL="742950" lvl="1" indent="-285750">
              <a:buFont typeface="Arial" panose="020B0604020202020204" pitchFamily="34" charset="0"/>
              <a:buChar char="•"/>
            </a:pPr>
            <a:r>
              <a:rPr lang="en-US" dirty="0"/>
              <a:t>Negative score → Advantage for Black</a:t>
            </a:r>
          </a:p>
          <a:p>
            <a:pPr marL="742950" lvl="1" indent="-285750">
              <a:buFont typeface="Arial" panose="020B0604020202020204" pitchFamily="34" charset="0"/>
              <a:buChar char="•"/>
            </a:pPr>
            <a:r>
              <a:rPr lang="en-US" dirty="0"/>
              <a:t>Zero → Balanced board state</a:t>
            </a:r>
          </a:p>
        </p:txBody>
      </p:sp>
      <p:sp>
        <p:nvSpPr>
          <p:cNvPr id="14" name="Content Placeholder 2">
            <a:extLst>
              <a:ext uri="{FF2B5EF4-FFF2-40B4-BE49-F238E27FC236}">
                <a16:creationId xmlns:a16="http://schemas.microsoft.com/office/drawing/2014/main" id="{C7C2DBE8-78B6-9D74-8A31-E399147A34C7}"/>
              </a:ext>
            </a:extLst>
          </p:cNvPr>
          <p:cNvSpPr txBox="1">
            <a:spLocks/>
          </p:cNvSpPr>
          <p:nvPr/>
        </p:nvSpPr>
        <p:spPr>
          <a:xfrm>
            <a:off x="809226" y="940945"/>
            <a:ext cx="10573548" cy="813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For Chess, we might evaluate the current state of the board and an overall player’s position in the game using:</a:t>
            </a:r>
            <a:endParaRPr lang="en-US" sz="1800" dirty="0">
              <a:latin typeface="Courier"/>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79C3973-413C-668D-0891-9C30BE07AB86}"/>
                  </a:ext>
                </a:extLst>
              </p:cNvPr>
              <p:cNvSpPr txBox="1"/>
              <p:nvPr/>
            </p:nvSpPr>
            <p:spPr>
              <a:xfrm>
                <a:off x="6985687" y="4310275"/>
                <a:ext cx="4744994" cy="1477328"/>
              </a:xfrm>
              <a:prstGeom prst="rect">
                <a:avLst/>
              </a:prstGeom>
              <a:noFill/>
              <a:ln>
                <a:noFill/>
              </a:ln>
            </p:spPr>
            <p:txBody>
              <a:bodyPr wrap="square">
                <a:spAutoFit/>
              </a:bodyPr>
              <a:lstStyle/>
              <a:p>
                <a:r>
                  <a:rPr lang="en-US" dirty="0"/>
                  <a:t>There are other factors (represented by </a:t>
                </a:r>
                <a14:m>
                  <m:oMath xmlns:m="http://schemas.openxmlformats.org/officeDocument/2006/math">
                    <m:r>
                      <a:rPr lang="en-US" b="0" i="1" dirty="0" smtClean="0">
                        <a:latin typeface="Cambria Math" panose="02040503050406030204" pitchFamily="18" charset="0"/>
                      </a:rPr>
                      <m:t>⋯</m:t>
                    </m:r>
                  </m:oMath>
                </a14:m>
                <a:r>
                  <a:rPr lang="en-US" dirty="0"/>
                  <a:t>):</a:t>
                </a:r>
              </a:p>
              <a:p>
                <a:pPr marL="742950" lvl="1" indent="-285750">
                  <a:buFont typeface="Arial" panose="020B0604020202020204" pitchFamily="34" charset="0"/>
                  <a:buChar char="•"/>
                </a:pPr>
                <a:r>
                  <a:rPr lang="en-US" dirty="0"/>
                  <a:t>Control of the center</a:t>
                </a:r>
              </a:p>
              <a:p>
                <a:pPr marL="742950" lvl="1" indent="-285750">
                  <a:buFont typeface="Arial" panose="020B0604020202020204" pitchFamily="34" charset="0"/>
                  <a:buChar char="•"/>
                </a:pPr>
                <a:r>
                  <a:rPr lang="en-US" dirty="0"/>
                  <a:t>Pawn structure (e.g., doubled, isolated)</a:t>
                </a:r>
              </a:p>
              <a:p>
                <a:pPr marL="742950" lvl="1" indent="-285750">
                  <a:buFont typeface="Arial" panose="020B0604020202020204" pitchFamily="34" charset="0"/>
                  <a:buChar char="•"/>
                </a:pPr>
                <a:r>
                  <a:rPr lang="en-US" dirty="0"/>
                  <a:t>Piece activity (e.g., rooks on open files)</a:t>
                </a:r>
              </a:p>
              <a:p>
                <a:pPr marL="742950" lvl="1" indent="-285750">
                  <a:buFont typeface="Arial" panose="020B0604020202020204" pitchFamily="34" charset="0"/>
                  <a:buChar char="•"/>
                </a:pPr>
                <a:r>
                  <a:rPr lang="en-US" dirty="0"/>
                  <a:t>Tactical threats (e.g., forks, pins)</a:t>
                </a:r>
              </a:p>
            </p:txBody>
          </p:sp>
        </mc:Choice>
        <mc:Fallback xmlns="">
          <p:sp>
            <p:nvSpPr>
              <p:cNvPr id="17" name="TextBox 16">
                <a:extLst>
                  <a:ext uri="{FF2B5EF4-FFF2-40B4-BE49-F238E27FC236}">
                    <a16:creationId xmlns:a16="http://schemas.microsoft.com/office/drawing/2014/main" id="{079C3973-413C-668D-0891-9C30BE07AB86}"/>
                  </a:ext>
                </a:extLst>
              </p:cNvPr>
              <p:cNvSpPr txBox="1">
                <a:spLocks noRot="1" noChangeAspect="1" noMove="1" noResize="1" noEditPoints="1" noAdjustHandles="1" noChangeArrowheads="1" noChangeShapeType="1" noTextEdit="1"/>
              </p:cNvSpPr>
              <p:nvPr/>
            </p:nvSpPr>
            <p:spPr>
              <a:xfrm>
                <a:off x="6985687" y="4310275"/>
                <a:ext cx="4744994" cy="1477328"/>
              </a:xfrm>
              <a:prstGeom prst="rect">
                <a:avLst/>
              </a:prstGeom>
              <a:blipFill>
                <a:blip r:embed="rId3"/>
                <a:stretch>
                  <a:fillRect l="-1157" t="-2066" b="-57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290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0F470-D223-5206-F1F2-473CE248F02E}"/>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1822A85-3693-9DFB-4A64-0570846DD00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Beyond Minimax: Monte Carlo Tree Search (MCTS)</a:t>
            </a:r>
            <a:endParaRPr lang="en-US" sz="3600" dirty="0"/>
          </a:p>
        </p:txBody>
      </p:sp>
      <p:sp>
        <p:nvSpPr>
          <p:cNvPr id="8" name="TextBox 7">
            <a:extLst>
              <a:ext uri="{FF2B5EF4-FFF2-40B4-BE49-F238E27FC236}">
                <a16:creationId xmlns:a16="http://schemas.microsoft.com/office/drawing/2014/main" id="{7D343DB0-CEBF-73DE-9554-1BF2DBAD6EA7}"/>
              </a:ext>
            </a:extLst>
          </p:cNvPr>
          <p:cNvSpPr txBox="1"/>
          <p:nvPr/>
        </p:nvSpPr>
        <p:spPr>
          <a:xfrm>
            <a:off x="745525" y="1939325"/>
            <a:ext cx="4926227" cy="4108817"/>
          </a:xfrm>
          <a:prstGeom prst="rect">
            <a:avLst/>
          </a:prstGeom>
          <a:noFill/>
          <a:ln>
            <a:noFill/>
          </a:ln>
        </p:spPr>
        <p:txBody>
          <a:bodyPr wrap="square">
            <a:spAutoFit/>
          </a:bodyPr>
          <a:lstStyle/>
          <a:p>
            <a:pPr marL="285750" indent="-285750">
              <a:spcAft>
                <a:spcPts val="1800"/>
              </a:spcAft>
              <a:buFont typeface="Arial" panose="020B0604020202020204" pitchFamily="34" charset="0"/>
              <a:buChar char="•"/>
            </a:pPr>
            <a:r>
              <a:rPr lang="en-US" b="1" dirty="0"/>
              <a:t>Designing evaluation functions is challenging</a:t>
            </a:r>
            <a:r>
              <a:rPr lang="en-US" dirty="0"/>
              <a:t> – It's difficult to define what makes a Go position strong or advantageous.</a:t>
            </a:r>
          </a:p>
          <a:p>
            <a:pPr marL="285750" indent="-285750">
              <a:spcAft>
                <a:spcPts val="1800"/>
              </a:spcAft>
              <a:buFont typeface="Arial" panose="020B0604020202020204" pitchFamily="34" charset="0"/>
              <a:buChar char="•"/>
            </a:pPr>
            <a:r>
              <a:rPr lang="en-US" b="1" dirty="0"/>
              <a:t>Massive branching factor</a:t>
            </a:r>
            <a:r>
              <a:rPr lang="en-US" dirty="0"/>
              <a:t> – Each turn in Go offers around 250 possible legal moves, making decision trees extremely complex.</a:t>
            </a:r>
          </a:p>
          <a:p>
            <a:pPr marL="285750" indent="-285750">
              <a:spcAft>
                <a:spcPts val="1800"/>
              </a:spcAft>
              <a:buFont typeface="Arial" panose="020B0604020202020204" pitchFamily="34" charset="0"/>
              <a:buChar char="•"/>
            </a:pPr>
            <a:r>
              <a:rPr lang="en-US" b="1" dirty="0"/>
              <a:t>Strategic depth exceeds tactical calculation</a:t>
            </a:r>
            <a:r>
              <a:rPr lang="en-US" dirty="0"/>
              <a:t> – Purely tactical analysis often fails to capture the broader strategic elements of the game.</a:t>
            </a:r>
          </a:p>
          <a:p>
            <a:pPr marL="285750" indent="-285750">
              <a:spcAft>
                <a:spcPts val="1800"/>
              </a:spcAft>
              <a:buFont typeface="Arial" panose="020B0604020202020204" pitchFamily="34" charset="0"/>
              <a:buChar char="•"/>
            </a:pPr>
            <a:r>
              <a:rPr lang="en-US" b="1" dirty="0"/>
              <a:t>Expert knowledge is essential for effective heuristics</a:t>
            </a:r>
            <a:r>
              <a:rPr lang="en-US" dirty="0"/>
              <a:t> – Crafting good evaluation rules requires deep domain expertise.</a:t>
            </a:r>
          </a:p>
        </p:txBody>
      </p:sp>
      <p:sp>
        <p:nvSpPr>
          <p:cNvPr id="11" name="TextBox 10">
            <a:extLst>
              <a:ext uri="{FF2B5EF4-FFF2-40B4-BE49-F238E27FC236}">
                <a16:creationId xmlns:a16="http://schemas.microsoft.com/office/drawing/2014/main" id="{942CF857-5A0E-21B9-8DC7-609585818E78}"/>
              </a:ext>
            </a:extLst>
          </p:cNvPr>
          <p:cNvSpPr txBox="1"/>
          <p:nvPr/>
        </p:nvSpPr>
        <p:spPr>
          <a:xfrm>
            <a:off x="6698886" y="1939325"/>
            <a:ext cx="4926225" cy="3831818"/>
          </a:xfrm>
          <a:prstGeom prst="rect">
            <a:avLst/>
          </a:prstGeom>
          <a:noFill/>
          <a:ln>
            <a:noFill/>
          </a:ln>
        </p:spPr>
        <p:txBody>
          <a:bodyPr wrap="square">
            <a:spAutoFit/>
          </a:bodyPr>
          <a:lstStyle/>
          <a:p>
            <a:pPr marL="285750" indent="-285750">
              <a:spcAft>
                <a:spcPts val="1800"/>
              </a:spcAft>
              <a:buFont typeface="Arial" panose="020B0604020202020204" pitchFamily="34" charset="0"/>
              <a:buChar char="•"/>
            </a:pPr>
            <a:r>
              <a:rPr lang="en-US" b="1" dirty="0"/>
              <a:t>Bypass traditional evaluation functions</a:t>
            </a:r>
            <a:r>
              <a:rPr lang="en-US" dirty="0"/>
              <a:t> – Rely on simulated gameplay to assess positions instead.</a:t>
            </a:r>
          </a:p>
          <a:p>
            <a:pPr marL="285750" indent="-285750">
              <a:spcAft>
                <a:spcPts val="1800"/>
              </a:spcAft>
              <a:buFont typeface="Arial" panose="020B0604020202020204" pitchFamily="34" charset="0"/>
              <a:buChar char="•"/>
            </a:pPr>
            <a:r>
              <a:rPr lang="en-US" b="1" dirty="0"/>
              <a:t>Learn through experience</a:t>
            </a:r>
            <a:r>
              <a:rPr lang="en-US" dirty="0"/>
              <a:t> – Develop intuition by playing numerous randomized games.</a:t>
            </a:r>
          </a:p>
          <a:p>
            <a:pPr marL="285750" indent="-285750">
              <a:spcAft>
                <a:spcPts val="1800"/>
              </a:spcAft>
              <a:buFont typeface="Arial" panose="020B0604020202020204" pitchFamily="34" charset="0"/>
              <a:buChar char="•"/>
            </a:pPr>
            <a:r>
              <a:rPr lang="en-US" b="1" dirty="0"/>
              <a:t>Navigate the exploration–exploitation trade-off</a:t>
            </a:r>
            <a:r>
              <a:rPr lang="en-US" dirty="0"/>
              <a:t> – Balance trying new moves with focusing on those that show promise.</a:t>
            </a:r>
          </a:p>
          <a:p>
            <a:pPr marL="285750" indent="-285750">
              <a:spcAft>
                <a:spcPts val="1800"/>
              </a:spcAft>
              <a:buFont typeface="Arial" panose="020B0604020202020204" pitchFamily="34" charset="0"/>
              <a:buChar char="•"/>
            </a:pPr>
            <a:r>
              <a:rPr lang="en-US" b="1" dirty="0"/>
              <a:t>Minimal domain knowledge required</a:t>
            </a:r>
            <a:r>
              <a:rPr lang="en-US" dirty="0"/>
              <a:t> – The approach works effectively even without deep subject expertise.</a:t>
            </a:r>
          </a:p>
        </p:txBody>
      </p:sp>
      <p:sp>
        <p:nvSpPr>
          <p:cNvPr id="13" name="TextBox 12">
            <a:extLst>
              <a:ext uri="{FF2B5EF4-FFF2-40B4-BE49-F238E27FC236}">
                <a16:creationId xmlns:a16="http://schemas.microsoft.com/office/drawing/2014/main" id="{63F75CFF-9D0A-DDEC-3C1B-C851B9A04C6C}"/>
              </a:ext>
            </a:extLst>
          </p:cNvPr>
          <p:cNvSpPr txBox="1"/>
          <p:nvPr/>
        </p:nvSpPr>
        <p:spPr>
          <a:xfrm>
            <a:off x="1342770" y="976478"/>
            <a:ext cx="3731739" cy="400110"/>
          </a:xfrm>
          <a:prstGeom prst="rect">
            <a:avLst/>
          </a:prstGeom>
          <a:noFill/>
          <a:ln>
            <a:noFill/>
          </a:ln>
        </p:spPr>
        <p:txBody>
          <a:bodyPr wrap="square">
            <a:spAutoFit/>
          </a:bodyPr>
          <a:lstStyle/>
          <a:p>
            <a:pPr>
              <a:buNone/>
            </a:pPr>
            <a:r>
              <a:rPr lang="en-US" sz="2000" dirty="0"/>
              <a:t>Traditional Alpha-Beta Limitations</a:t>
            </a:r>
          </a:p>
        </p:txBody>
      </p:sp>
      <p:sp>
        <p:nvSpPr>
          <p:cNvPr id="15" name="TextBox 14">
            <a:extLst>
              <a:ext uri="{FF2B5EF4-FFF2-40B4-BE49-F238E27FC236}">
                <a16:creationId xmlns:a16="http://schemas.microsoft.com/office/drawing/2014/main" id="{5F48FA67-7C12-CBE5-A832-CA55371E61BA}"/>
              </a:ext>
            </a:extLst>
          </p:cNvPr>
          <p:cNvSpPr txBox="1"/>
          <p:nvPr/>
        </p:nvSpPr>
        <p:spPr>
          <a:xfrm>
            <a:off x="8755088" y="976478"/>
            <a:ext cx="813819" cy="400110"/>
          </a:xfrm>
          <a:prstGeom prst="rect">
            <a:avLst/>
          </a:prstGeom>
          <a:noFill/>
          <a:ln>
            <a:noFill/>
          </a:ln>
        </p:spPr>
        <p:txBody>
          <a:bodyPr wrap="square">
            <a:spAutoFit/>
          </a:bodyPr>
          <a:lstStyle/>
          <a:p>
            <a:pPr>
              <a:buNone/>
            </a:pPr>
            <a:r>
              <a:rPr lang="en-US" sz="2000" dirty="0"/>
              <a:t>MCTS</a:t>
            </a:r>
          </a:p>
        </p:txBody>
      </p:sp>
      <p:cxnSp>
        <p:nvCxnSpPr>
          <p:cNvPr id="18" name="Straight Connector 17">
            <a:extLst>
              <a:ext uri="{FF2B5EF4-FFF2-40B4-BE49-F238E27FC236}">
                <a16:creationId xmlns:a16="http://schemas.microsoft.com/office/drawing/2014/main" id="{41D58FBF-FF6A-3C99-BFD4-389AD608594D}"/>
              </a:ext>
            </a:extLst>
          </p:cNvPr>
          <p:cNvCxnSpPr/>
          <p:nvPr/>
        </p:nvCxnSpPr>
        <p:spPr>
          <a:xfrm>
            <a:off x="6096000" y="903402"/>
            <a:ext cx="0" cy="542049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6570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E59BE-50B0-006F-4ECF-4A6D2A8DA99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475C5300-5836-B16B-6449-43D17245EA87}"/>
              </a:ext>
            </a:extLst>
          </p:cNvPr>
          <p:cNvSpPr txBox="1">
            <a:spLocks/>
          </p:cNvSpPr>
          <p:nvPr/>
        </p:nvSpPr>
        <p:spPr>
          <a:xfrm>
            <a:off x="471489" y="69597"/>
            <a:ext cx="11153622" cy="565671"/>
          </a:xfrm>
          <a:prstGeom prst="rect">
            <a:avLst/>
          </a:prstGeom>
          <a:ln>
            <a:noFill/>
          </a:ln>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Game Theory: Multiple Agents</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EF132FE7-C182-F0D7-899C-75578182CEB0}"/>
                  </a:ext>
                </a:extLst>
              </p:cNvPr>
              <p:cNvSpPr txBox="1">
                <a:spLocks/>
              </p:cNvSpPr>
              <p:nvPr/>
            </p:nvSpPr>
            <p:spPr>
              <a:xfrm>
                <a:off x="2855649" y="4398256"/>
                <a:ext cx="6480702" cy="388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Learning Goal</a:t>
                </a:r>
                <a:r>
                  <a:rPr lang="en-US" sz="2000" dirty="0"/>
                  <a:t>: Maximize the total cumulative reward </a:t>
                </a:r>
                <a14:m>
                  <m:oMath xmlns:m="http://schemas.openxmlformats.org/officeDocument/2006/math">
                    <m:nary>
                      <m:naryPr>
                        <m:chr m:val="∑"/>
                        <m:subHide m:val="on"/>
                        <m:supHide m:val="on"/>
                        <m:ctrlPr>
                          <a:rPr lang="en-US" sz="2000" i="1" smtClean="0">
                            <a:latin typeface="Cambria Math" panose="02040503050406030204" pitchFamily="18" charset="0"/>
                          </a:rPr>
                        </m:ctrlPr>
                      </m:naryPr>
                      <m:sub/>
                      <m:sup/>
                      <m:e>
                        <m:sSub>
                          <m:sSubPr>
                            <m:ctrlPr>
                              <a:rPr lang="en-US" sz="2000" b="0" i="1" smtClean="0">
                                <a:latin typeface="Cambria Math" panose="02040503050406030204" pitchFamily="18" charset="0"/>
                              </a:rPr>
                            </m:ctrlPr>
                          </m:sSubPr>
                          <m:e>
                            <m:r>
                              <a:rPr lang="en-US" sz="2000" b="0" i="1" smtClean="0">
                                <a:solidFill>
                                  <a:srgbClr val="1306BA"/>
                                </a:solidFill>
                                <a:latin typeface="Cambria Math" panose="02040503050406030204" pitchFamily="18" charset="0"/>
                              </a:rPr>
                              <m:t>𝑟</m:t>
                            </m:r>
                          </m:e>
                          <m:sub>
                            <m:r>
                              <a:rPr lang="en-US" sz="2000" b="0" i="1" smtClean="0">
                                <a:latin typeface="Cambria Math" panose="02040503050406030204" pitchFamily="18" charset="0"/>
                              </a:rPr>
                              <m:t>𝑡</m:t>
                            </m:r>
                          </m:sub>
                        </m:sSub>
                      </m:e>
                    </m:nary>
                  </m:oMath>
                </a14:m>
                <a:endParaRPr lang="en-US" sz="2000" dirty="0"/>
              </a:p>
            </p:txBody>
          </p:sp>
        </mc:Choice>
        <mc:Fallback xmlns="">
          <p:sp>
            <p:nvSpPr>
              <p:cNvPr id="9" name="Content Placeholder 2">
                <a:extLst>
                  <a:ext uri="{FF2B5EF4-FFF2-40B4-BE49-F238E27FC236}">
                    <a16:creationId xmlns:a16="http://schemas.microsoft.com/office/drawing/2014/main" id="{EF132FE7-C182-F0D7-899C-75578182CEB0}"/>
                  </a:ext>
                </a:extLst>
              </p:cNvPr>
              <p:cNvSpPr txBox="1">
                <a:spLocks noRot="1" noChangeAspect="1" noMove="1" noResize="1" noEditPoints="1" noAdjustHandles="1" noChangeArrowheads="1" noChangeShapeType="1" noTextEdit="1"/>
              </p:cNvSpPr>
              <p:nvPr/>
            </p:nvSpPr>
            <p:spPr>
              <a:xfrm>
                <a:off x="2855649" y="4398256"/>
                <a:ext cx="6480702" cy="388563"/>
              </a:xfrm>
              <a:prstGeom prst="rect">
                <a:avLst/>
              </a:prstGeom>
              <a:blipFill>
                <a:blip r:embed="rId2"/>
                <a:stretch>
                  <a:fillRect l="-940" t="-134375" r="-4323" b="-18281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0E21EC01-59FD-957A-555F-3B1BCA5B5BC3}"/>
              </a:ext>
            </a:extLst>
          </p:cNvPr>
          <p:cNvSpPr txBox="1"/>
          <p:nvPr/>
        </p:nvSpPr>
        <p:spPr>
          <a:xfrm>
            <a:off x="3819632" y="3567112"/>
            <a:ext cx="1104978" cy="261610"/>
          </a:xfrm>
          <a:prstGeom prst="rect">
            <a:avLst/>
          </a:prstGeom>
          <a:noFill/>
          <a:ln>
            <a:noFill/>
          </a:ln>
        </p:spPr>
        <p:txBody>
          <a:bodyPr wrap="square" rtlCol="0" anchor="ctr" anchorCtr="1">
            <a:spAutoFit/>
          </a:bodyPr>
          <a:lstStyle/>
          <a:p>
            <a:r>
              <a:rPr lang="en-US" sz="1100" dirty="0"/>
              <a:t>How good / bad</a:t>
            </a:r>
          </a:p>
        </p:txBody>
      </p:sp>
      <p:grpSp>
        <p:nvGrpSpPr>
          <p:cNvPr id="30" name="Group 29">
            <a:extLst>
              <a:ext uri="{FF2B5EF4-FFF2-40B4-BE49-F238E27FC236}">
                <a16:creationId xmlns:a16="http://schemas.microsoft.com/office/drawing/2014/main" id="{5F357BD3-1A40-5A73-1886-BF4233FF3DBB}"/>
              </a:ext>
            </a:extLst>
          </p:cNvPr>
          <p:cNvGrpSpPr/>
          <p:nvPr/>
        </p:nvGrpSpPr>
        <p:grpSpPr>
          <a:xfrm>
            <a:off x="1228436" y="1413965"/>
            <a:ext cx="7392348" cy="2216338"/>
            <a:chOff x="738666" y="1597210"/>
            <a:chExt cx="7392348" cy="2216338"/>
          </a:xfrm>
        </p:grpSpPr>
        <p:sp>
          <p:nvSpPr>
            <p:cNvPr id="2" name="Rectangle: Rounded Corners 1">
              <a:extLst>
                <a:ext uri="{FF2B5EF4-FFF2-40B4-BE49-F238E27FC236}">
                  <a16:creationId xmlns:a16="http://schemas.microsoft.com/office/drawing/2014/main" id="{37606857-29E4-4293-01B5-E866094A5505}"/>
                </a:ext>
              </a:extLst>
            </p:cNvPr>
            <p:cNvSpPr/>
            <p:nvPr/>
          </p:nvSpPr>
          <p:spPr>
            <a:xfrm>
              <a:off x="5704124" y="2027005"/>
              <a:ext cx="2426890" cy="1600255"/>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solidFill>
                    <a:schemeClr val="tx1"/>
                  </a:solidFill>
                </a:rPr>
                <a:t>Environment (World)</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p:txBody>
        </p:sp>
        <p:cxnSp>
          <p:nvCxnSpPr>
            <p:cNvPr id="25" name="Straight Arrow Connector 24">
              <a:extLst>
                <a:ext uri="{FF2B5EF4-FFF2-40B4-BE49-F238E27FC236}">
                  <a16:creationId xmlns:a16="http://schemas.microsoft.com/office/drawing/2014/main" id="{08EFFC15-0D5B-9F41-B093-C77B8CDDB44A}"/>
                </a:ext>
              </a:extLst>
            </p:cNvPr>
            <p:cNvCxnSpPr>
              <a:cxnSpLocks/>
              <a:stCxn id="6" idx="3"/>
              <a:endCxn id="2" idx="1"/>
            </p:cNvCxnSpPr>
            <p:nvPr/>
          </p:nvCxnSpPr>
          <p:spPr>
            <a:xfrm flipV="1">
              <a:off x="2978724" y="2827133"/>
              <a:ext cx="2725400" cy="19519"/>
            </a:xfrm>
            <a:prstGeom prst="straightConnector1">
              <a:avLst/>
            </a:prstGeom>
            <a:ln w="25400">
              <a:solidFill>
                <a:srgbClr val="00B050"/>
              </a:solidFill>
              <a:headEnd type="stealth" w="lg" len="lg"/>
              <a:tailEnd type="none" w="lg" len="lg"/>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5575B6D-CCF1-507F-9400-5693E8128A18}"/>
                    </a:ext>
                  </a:extLst>
                </p:cNvPr>
                <p:cNvSpPr txBox="1"/>
                <p:nvPr/>
              </p:nvSpPr>
              <p:spPr>
                <a:xfrm>
                  <a:off x="3740619" y="1597210"/>
                  <a:ext cx="1284848" cy="369332"/>
                </a:xfrm>
                <a:prstGeom prst="rect">
                  <a:avLst/>
                </a:prstGeom>
                <a:noFill/>
                <a:ln>
                  <a:noFill/>
                </a:ln>
              </p:spPr>
              <p:txBody>
                <a:bodyPr wrap="square" rtlCol="0" anchor="ctr" anchorCtr="1">
                  <a:spAutoFit/>
                </a:bodyPr>
                <a:lstStyle/>
                <a:p>
                  <a:r>
                    <a:rPr lang="en-US" dirty="0">
                      <a:solidFill>
                        <a:srgbClr val="7030A0"/>
                      </a:solidFill>
                    </a:rPr>
                    <a:t>Action (</a:t>
                  </a:r>
                  <a14:m>
                    <m:oMath xmlns:m="http://schemas.openxmlformats.org/officeDocument/2006/math">
                      <m:r>
                        <a:rPr lang="en-US" i="1" dirty="0" smtClean="0">
                          <a:solidFill>
                            <a:srgbClr val="7030A0"/>
                          </a:solidFill>
                          <a:latin typeface="Cambria Math" panose="02040503050406030204" pitchFamily="18" charset="0"/>
                        </a:rPr>
                        <m:t>𝑎</m:t>
                      </m:r>
                    </m:oMath>
                  </a14:m>
                  <a:r>
                    <a:rPr lang="en-US" dirty="0">
                      <a:solidFill>
                        <a:srgbClr val="7030A0"/>
                      </a:solidFill>
                    </a:rPr>
                    <a:t>)</a:t>
                  </a:r>
                </a:p>
              </p:txBody>
            </p:sp>
          </mc:Choice>
          <mc:Fallback xmlns="">
            <p:sp>
              <p:nvSpPr>
                <p:cNvPr id="26" name="TextBox 25">
                  <a:extLst>
                    <a:ext uri="{FF2B5EF4-FFF2-40B4-BE49-F238E27FC236}">
                      <a16:creationId xmlns:a16="http://schemas.microsoft.com/office/drawing/2014/main" id="{C5575B6D-CCF1-507F-9400-5693E8128A18}"/>
                    </a:ext>
                  </a:extLst>
                </p:cNvPr>
                <p:cNvSpPr txBox="1">
                  <a:spLocks noRot="1" noChangeAspect="1" noMove="1" noResize="1" noEditPoints="1" noAdjustHandles="1" noChangeArrowheads="1" noChangeShapeType="1" noTextEdit="1"/>
                </p:cNvSpPr>
                <p:nvPr/>
              </p:nvSpPr>
              <p:spPr>
                <a:xfrm>
                  <a:off x="3740619" y="1597210"/>
                  <a:ext cx="1284848" cy="369332"/>
                </a:xfrm>
                <a:prstGeom prst="rect">
                  <a:avLst/>
                </a:prstGeom>
                <a:blipFill>
                  <a:blip r:embed="rId3"/>
                  <a:stretch>
                    <a:fillRect t="-8197" b="-24590"/>
                  </a:stretch>
                </a:blipFill>
                <a:ln>
                  <a:noFill/>
                </a:ln>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FE8CC62D-27D0-5FA5-C722-1C1584AB0E4A}"/>
                </a:ext>
              </a:extLst>
            </p:cNvPr>
            <p:cNvGrpSpPr/>
            <p:nvPr/>
          </p:nvGrpSpPr>
          <p:grpSpPr>
            <a:xfrm>
              <a:off x="738666" y="2003840"/>
              <a:ext cx="2342708" cy="1680023"/>
              <a:chOff x="2168402" y="1947206"/>
              <a:chExt cx="2342708" cy="1680023"/>
            </a:xfrm>
          </p:grpSpPr>
          <p:sp>
            <p:nvSpPr>
              <p:cNvPr id="6" name="Rectangle: Rounded Corners 5">
                <a:extLst>
                  <a:ext uri="{FF2B5EF4-FFF2-40B4-BE49-F238E27FC236}">
                    <a16:creationId xmlns:a16="http://schemas.microsoft.com/office/drawing/2014/main" id="{1F469D53-AEB1-1B5C-029F-71C30D26003F}"/>
                  </a:ext>
                </a:extLst>
              </p:cNvPr>
              <p:cNvSpPr/>
              <p:nvPr/>
            </p:nvSpPr>
            <p:spPr>
              <a:xfrm>
                <a:off x="2195364" y="1952807"/>
                <a:ext cx="2213096" cy="1674422"/>
              </a:xfrm>
              <a:prstGeom prst="round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93ABF41-27E2-AD01-FCAE-AB35C17925AF}"/>
                  </a:ext>
                </a:extLst>
              </p:cNvPr>
              <p:cNvSpPr txBox="1"/>
              <p:nvPr/>
            </p:nvSpPr>
            <p:spPr>
              <a:xfrm>
                <a:off x="3030374" y="1947206"/>
                <a:ext cx="1284848" cy="369332"/>
              </a:xfrm>
              <a:prstGeom prst="rect">
                <a:avLst/>
              </a:prstGeom>
              <a:noFill/>
              <a:ln>
                <a:noFill/>
              </a:ln>
            </p:spPr>
            <p:txBody>
              <a:bodyPr wrap="square" rtlCol="0" anchor="ctr" anchorCtr="1">
                <a:spAutoFit/>
              </a:bodyPr>
              <a:lstStyle/>
              <a:p>
                <a:r>
                  <a:rPr lang="en-US" b="1" dirty="0"/>
                  <a:t>Player 1</a:t>
                </a:r>
              </a:p>
            </p:txBody>
          </p:sp>
          <p:pic>
            <p:nvPicPr>
              <p:cNvPr id="13" name="Graphic 12" descr="Detective male with solid fill">
                <a:extLst>
                  <a:ext uri="{FF2B5EF4-FFF2-40B4-BE49-F238E27FC236}">
                    <a16:creationId xmlns:a16="http://schemas.microsoft.com/office/drawing/2014/main" id="{650B9A3E-9945-91F6-5F5C-C734D66A7B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8402" y="2009078"/>
                <a:ext cx="914400" cy="914400"/>
              </a:xfrm>
              <a:prstGeom prst="rect">
                <a:avLst/>
              </a:prstGeom>
            </p:spPr>
          </p:pic>
          <p:sp>
            <p:nvSpPr>
              <p:cNvPr id="19" name="TextBox 18">
                <a:extLst>
                  <a:ext uri="{FF2B5EF4-FFF2-40B4-BE49-F238E27FC236}">
                    <a16:creationId xmlns:a16="http://schemas.microsoft.com/office/drawing/2014/main" id="{6F9A3CB2-0D18-09F6-FBEC-051E60407FFE}"/>
                  </a:ext>
                </a:extLst>
              </p:cNvPr>
              <p:cNvSpPr txBox="1"/>
              <p:nvPr/>
            </p:nvSpPr>
            <p:spPr>
              <a:xfrm>
                <a:off x="2625602" y="2750671"/>
                <a:ext cx="1885508" cy="830997"/>
              </a:xfrm>
              <a:prstGeom prst="rect">
                <a:avLst/>
              </a:prstGeom>
              <a:noFill/>
              <a:ln>
                <a:noFill/>
              </a:ln>
            </p:spPr>
            <p:txBody>
              <a:bodyPr wrap="square" rtlCol="0" anchor="ctr" anchorCtr="1">
                <a:spAutoFit/>
              </a:bodyPr>
              <a:lstStyle/>
              <a:p>
                <a:pPr marL="112713" indent="-112713">
                  <a:buFont typeface="Arial" panose="020B0604020202020204" pitchFamily="34" charset="0"/>
                  <a:buChar char="•"/>
                </a:pPr>
                <a:r>
                  <a:rPr lang="en-US" sz="1600" dirty="0"/>
                  <a:t>Observes State</a:t>
                </a:r>
              </a:p>
              <a:p>
                <a:pPr marL="112713" indent="-112713">
                  <a:buFont typeface="Arial" panose="020B0604020202020204" pitchFamily="34" charset="0"/>
                  <a:buChar char="•"/>
                </a:pPr>
                <a:r>
                  <a:rPr lang="en-US" sz="1600" dirty="0"/>
                  <a:t>Select Action</a:t>
                </a:r>
              </a:p>
              <a:p>
                <a:pPr marL="112713" indent="-112713">
                  <a:buFont typeface="Arial" panose="020B0604020202020204" pitchFamily="34" charset="0"/>
                  <a:buChar char="•"/>
                </a:pPr>
                <a:r>
                  <a:rPr lang="en-US" sz="1600" dirty="0"/>
                  <a:t>Learn &amp; Update</a:t>
                </a:r>
              </a:p>
            </p:txBody>
          </p:sp>
        </p:grpSp>
        <p:sp>
          <p:nvSpPr>
            <p:cNvPr id="32" name="Arc 31">
              <a:extLst>
                <a:ext uri="{FF2B5EF4-FFF2-40B4-BE49-F238E27FC236}">
                  <a16:creationId xmlns:a16="http://schemas.microsoft.com/office/drawing/2014/main" id="{2A0000DE-B0C1-05F6-5FF8-D5E77DEE7174}"/>
                </a:ext>
              </a:extLst>
            </p:cNvPr>
            <p:cNvSpPr/>
            <p:nvPr/>
          </p:nvSpPr>
          <p:spPr>
            <a:xfrm>
              <a:off x="2973604" y="1881688"/>
              <a:ext cx="2736166" cy="618442"/>
            </a:xfrm>
            <a:prstGeom prst="arc">
              <a:avLst>
                <a:gd name="adj1" fmla="val 10804793"/>
                <a:gd name="adj2" fmla="val 0"/>
              </a:avLst>
            </a:prstGeom>
            <a:ln w="19050">
              <a:solidFill>
                <a:srgbClr val="7030A0"/>
              </a:solidFill>
              <a:tailEnd type="stealth"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solidFill>
                  <a:srgbClr val="7030A0"/>
                </a:solidFill>
              </a:endParaRPr>
            </a:p>
          </p:txBody>
        </p:sp>
        <p:sp>
          <p:nvSpPr>
            <p:cNvPr id="33" name="TextBox 32">
              <a:extLst>
                <a:ext uri="{FF2B5EF4-FFF2-40B4-BE49-F238E27FC236}">
                  <a16:creationId xmlns:a16="http://schemas.microsoft.com/office/drawing/2014/main" id="{0340855E-DC96-B991-8A71-4D060AD42A70}"/>
                </a:ext>
              </a:extLst>
            </p:cNvPr>
            <p:cNvSpPr txBox="1"/>
            <p:nvPr/>
          </p:nvSpPr>
          <p:spPr>
            <a:xfrm>
              <a:off x="3920489" y="1873035"/>
              <a:ext cx="903264" cy="261610"/>
            </a:xfrm>
            <a:prstGeom prst="rect">
              <a:avLst/>
            </a:prstGeom>
            <a:noFill/>
            <a:ln>
              <a:noFill/>
            </a:ln>
          </p:spPr>
          <p:txBody>
            <a:bodyPr wrap="square" rtlCol="0" anchor="ctr" anchorCtr="1">
              <a:spAutoFit/>
            </a:bodyPr>
            <a:lstStyle/>
            <a:p>
              <a:r>
                <a:rPr lang="en-US" sz="1100" dirty="0"/>
                <a:t>What To Do</a:t>
              </a:r>
            </a:p>
          </p:txBody>
        </p:sp>
        <p:sp>
          <p:nvSpPr>
            <p:cNvPr id="35" name="TextBox 34">
              <a:extLst>
                <a:ext uri="{FF2B5EF4-FFF2-40B4-BE49-F238E27FC236}">
                  <a16:creationId xmlns:a16="http://schemas.microsoft.com/office/drawing/2014/main" id="{A0C92F12-02C4-3CF3-0BE9-94CB49BFDBE6}"/>
                </a:ext>
              </a:extLst>
            </p:cNvPr>
            <p:cNvSpPr txBox="1"/>
            <p:nvPr/>
          </p:nvSpPr>
          <p:spPr>
            <a:xfrm>
              <a:off x="6203415" y="2631290"/>
              <a:ext cx="1885508" cy="830997"/>
            </a:xfrm>
            <a:prstGeom prst="rect">
              <a:avLst/>
            </a:prstGeom>
            <a:noFill/>
            <a:ln>
              <a:noFill/>
            </a:ln>
          </p:spPr>
          <p:txBody>
            <a:bodyPr wrap="square" rtlCol="0" anchor="ctr" anchorCtr="1">
              <a:spAutoFit/>
            </a:bodyPr>
            <a:lstStyle/>
            <a:p>
              <a:pPr marL="168275" indent="-168275">
                <a:buFont typeface="Arial" panose="020B0604020202020204" pitchFamily="34" charset="0"/>
                <a:buChar char="•"/>
              </a:pPr>
              <a:r>
                <a:rPr lang="en-US" sz="1600" dirty="0">
                  <a:solidFill>
                    <a:schemeClr val="tx1"/>
                  </a:solidFill>
                </a:rPr>
                <a:t>Process Action</a:t>
              </a:r>
            </a:p>
            <a:p>
              <a:pPr marL="168275" indent="-168275">
                <a:buFont typeface="Arial" panose="020B0604020202020204" pitchFamily="34" charset="0"/>
                <a:buChar char="•"/>
              </a:pPr>
              <a:r>
                <a:rPr lang="en-US" sz="1600" dirty="0"/>
                <a:t>Update State</a:t>
              </a:r>
              <a:endParaRPr lang="en-US" sz="1600" dirty="0">
                <a:solidFill>
                  <a:schemeClr val="tx1"/>
                </a:solidFill>
              </a:endParaRPr>
            </a:p>
            <a:p>
              <a:pPr marL="168275" indent="-168275">
                <a:buFont typeface="Arial" panose="020B0604020202020204" pitchFamily="34" charset="0"/>
                <a:buChar char="•"/>
              </a:pPr>
              <a:r>
                <a:rPr lang="en-US" sz="1600" dirty="0">
                  <a:solidFill>
                    <a:schemeClr val="tx1"/>
                  </a:solidFill>
                </a:rPr>
                <a:t>Compute Reward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AFF1AA-4052-7F6E-FD0F-309438A59613}"/>
                    </a:ext>
                  </a:extLst>
                </p:cNvPr>
                <p:cNvSpPr txBox="1"/>
                <p:nvPr/>
              </p:nvSpPr>
              <p:spPr>
                <a:xfrm>
                  <a:off x="3740619" y="3444216"/>
                  <a:ext cx="1284848" cy="369332"/>
                </a:xfrm>
                <a:prstGeom prst="rect">
                  <a:avLst/>
                </a:prstGeom>
                <a:noFill/>
                <a:ln>
                  <a:noFill/>
                </a:ln>
              </p:spPr>
              <p:txBody>
                <a:bodyPr wrap="square" rtlCol="0" anchor="ctr" anchorCtr="1">
                  <a:spAutoFit/>
                </a:bodyPr>
                <a:lstStyle/>
                <a:p>
                  <a:r>
                    <a:rPr lang="en-US" dirty="0">
                      <a:solidFill>
                        <a:srgbClr val="1306BA"/>
                      </a:solidFill>
                    </a:rPr>
                    <a:t>Reward (</a:t>
                  </a:r>
                  <a14:m>
                    <m:oMath xmlns:m="http://schemas.openxmlformats.org/officeDocument/2006/math">
                      <m:r>
                        <a:rPr lang="en-US" i="1" dirty="0" smtClean="0">
                          <a:solidFill>
                            <a:srgbClr val="1306BA"/>
                          </a:solidFill>
                          <a:latin typeface="Cambria Math" panose="02040503050406030204" pitchFamily="18" charset="0"/>
                        </a:rPr>
                        <m:t>𝑟</m:t>
                      </m:r>
                    </m:oMath>
                  </a14:m>
                  <a:r>
                    <a:rPr lang="en-US" dirty="0">
                      <a:solidFill>
                        <a:srgbClr val="1306BA"/>
                      </a:solidFill>
                    </a:rPr>
                    <a:t>)</a:t>
                  </a:r>
                </a:p>
              </p:txBody>
            </p:sp>
          </mc:Choice>
          <mc:Fallback xmlns="">
            <p:sp>
              <p:nvSpPr>
                <p:cNvPr id="36" name="TextBox 35">
                  <a:extLst>
                    <a:ext uri="{FF2B5EF4-FFF2-40B4-BE49-F238E27FC236}">
                      <a16:creationId xmlns:a16="http://schemas.microsoft.com/office/drawing/2014/main" id="{D2AFF1AA-4052-7F6E-FD0F-309438A59613}"/>
                    </a:ext>
                  </a:extLst>
                </p:cNvPr>
                <p:cNvSpPr txBox="1">
                  <a:spLocks noRot="1" noChangeAspect="1" noMove="1" noResize="1" noEditPoints="1" noAdjustHandles="1" noChangeArrowheads="1" noChangeShapeType="1" noTextEdit="1"/>
                </p:cNvSpPr>
                <p:nvPr/>
              </p:nvSpPr>
              <p:spPr>
                <a:xfrm>
                  <a:off x="3740619" y="3444216"/>
                  <a:ext cx="1284848" cy="369332"/>
                </a:xfrm>
                <a:prstGeom prst="rect">
                  <a:avLst/>
                </a:prstGeom>
                <a:blipFill>
                  <a:blip r:embed="rId6"/>
                  <a:stretch>
                    <a:fillRect l="-474" t="-8197" r="-474"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3D45C12-F69B-E2E1-4C73-924D50608E85}"/>
                    </a:ext>
                  </a:extLst>
                </p:cNvPr>
                <p:cNvSpPr txBox="1"/>
                <p:nvPr/>
              </p:nvSpPr>
              <p:spPr>
                <a:xfrm>
                  <a:off x="3740619" y="2525865"/>
                  <a:ext cx="1284848" cy="369332"/>
                </a:xfrm>
                <a:prstGeom prst="rect">
                  <a:avLst/>
                </a:prstGeom>
                <a:noFill/>
                <a:ln>
                  <a:noFill/>
                </a:ln>
              </p:spPr>
              <p:txBody>
                <a:bodyPr wrap="square" rtlCol="0" anchor="ctr" anchorCtr="1">
                  <a:spAutoFit/>
                </a:bodyPr>
                <a:lstStyle/>
                <a:p>
                  <a:r>
                    <a:rPr lang="en-US" dirty="0">
                      <a:solidFill>
                        <a:srgbClr val="00B050"/>
                      </a:solidFill>
                    </a:rPr>
                    <a:t>State (</a:t>
                  </a:r>
                  <a14:m>
                    <m:oMath xmlns:m="http://schemas.openxmlformats.org/officeDocument/2006/math">
                      <m:r>
                        <a:rPr lang="en-US" i="1" dirty="0" smtClean="0">
                          <a:solidFill>
                            <a:srgbClr val="00B050"/>
                          </a:solidFill>
                          <a:latin typeface="Cambria Math" panose="02040503050406030204" pitchFamily="18" charset="0"/>
                        </a:rPr>
                        <m:t>𝑠</m:t>
                      </m:r>
                    </m:oMath>
                  </a14:m>
                  <a:r>
                    <a:rPr lang="en-US" dirty="0">
                      <a:solidFill>
                        <a:srgbClr val="00B050"/>
                      </a:solidFill>
                    </a:rPr>
                    <a:t>)</a:t>
                  </a:r>
                </a:p>
              </p:txBody>
            </p:sp>
          </mc:Choice>
          <mc:Fallback xmlns="">
            <p:sp>
              <p:nvSpPr>
                <p:cNvPr id="41" name="TextBox 40">
                  <a:extLst>
                    <a:ext uri="{FF2B5EF4-FFF2-40B4-BE49-F238E27FC236}">
                      <a16:creationId xmlns:a16="http://schemas.microsoft.com/office/drawing/2014/main" id="{C3D45C12-F69B-E2E1-4C73-924D50608E85}"/>
                    </a:ext>
                  </a:extLst>
                </p:cNvPr>
                <p:cNvSpPr txBox="1">
                  <a:spLocks noRot="1" noChangeAspect="1" noMove="1" noResize="1" noEditPoints="1" noAdjustHandles="1" noChangeArrowheads="1" noChangeShapeType="1" noTextEdit="1"/>
                </p:cNvSpPr>
                <p:nvPr/>
              </p:nvSpPr>
              <p:spPr>
                <a:xfrm>
                  <a:off x="3740619" y="2525865"/>
                  <a:ext cx="1284848" cy="369332"/>
                </a:xfrm>
                <a:prstGeom prst="rect">
                  <a:avLst/>
                </a:prstGeom>
                <a:blipFill>
                  <a:blip r:embed="rId7"/>
                  <a:stretch>
                    <a:fillRect t="-8197" b="-26230"/>
                  </a:stretch>
                </a:blipFill>
                <a:ln>
                  <a:no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BB3AA25D-78E9-3773-1A4B-AAD78E8AC15C}"/>
                </a:ext>
              </a:extLst>
            </p:cNvPr>
            <p:cNvSpPr txBox="1"/>
            <p:nvPr/>
          </p:nvSpPr>
          <p:spPr>
            <a:xfrm>
              <a:off x="3819632" y="2802473"/>
              <a:ext cx="1104978" cy="261610"/>
            </a:xfrm>
            <a:prstGeom prst="rect">
              <a:avLst/>
            </a:prstGeom>
            <a:noFill/>
            <a:ln>
              <a:noFill/>
            </a:ln>
          </p:spPr>
          <p:txBody>
            <a:bodyPr wrap="square" rtlCol="0" anchor="ctr" anchorCtr="1">
              <a:spAutoFit/>
            </a:bodyPr>
            <a:lstStyle/>
            <a:p>
              <a:r>
                <a:rPr lang="en-US" sz="1100" dirty="0"/>
                <a:t>What I See</a:t>
              </a:r>
            </a:p>
          </p:txBody>
        </p:sp>
        <p:sp>
          <p:nvSpPr>
            <p:cNvPr id="44" name="Arc 43">
              <a:extLst>
                <a:ext uri="{FF2B5EF4-FFF2-40B4-BE49-F238E27FC236}">
                  <a16:creationId xmlns:a16="http://schemas.microsoft.com/office/drawing/2014/main" id="{787CD9C1-0A79-8F4B-75E5-500FC669A80D}"/>
                </a:ext>
              </a:extLst>
            </p:cNvPr>
            <p:cNvSpPr/>
            <p:nvPr/>
          </p:nvSpPr>
          <p:spPr>
            <a:xfrm rot="10800000">
              <a:off x="2973604" y="3158320"/>
              <a:ext cx="2736166" cy="618442"/>
            </a:xfrm>
            <a:prstGeom prst="arc">
              <a:avLst>
                <a:gd name="adj1" fmla="val 10804793"/>
                <a:gd name="adj2" fmla="val 0"/>
              </a:avLst>
            </a:prstGeom>
            <a:ln w="19050">
              <a:solidFill>
                <a:srgbClr val="1306BA"/>
              </a:solidFill>
              <a:tailEnd type="stealth"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DE26F9-D233-562E-F904-A223ECB3AAE6}"/>
              </a:ext>
            </a:extLst>
          </p:cNvPr>
          <p:cNvGrpSpPr/>
          <p:nvPr/>
        </p:nvGrpSpPr>
        <p:grpSpPr>
          <a:xfrm>
            <a:off x="9336351" y="911796"/>
            <a:ext cx="2240058" cy="970671"/>
            <a:chOff x="9336351" y="2009441"/>
            <a:chExt cx="2240058" cy="970671"/>
          </a:xfrm>
        </p:grpSpPr>
        <p:sp>
          <p:nvSpPr>
            <p:cNvPr id="5" name="Rectangle: Rounded Corners 4">
              <a:extLst>
                <a:ext uri="{FF2B5EF4-FFF2-40B4-BE49-F238E27FC236}">
                  <a16:creationId xmlns:a16="http://schemas.microsoft.com/office/drawing/2014/main" id="{45125167-41C9-9825-1D96-87CA3561CC4D}"/>
                </a:ext>
              </a:extLst>
            </p:cNvPr>
            <p:cNvSpPr/>
            <p:nvPr/>
          </p:nvSpPr>
          <p:spPr>
            <a:xfrm>
              <a:off x="9363313" y="2009441"/>
              <a:ext cx="2213096" cy="970671"/>
            </a:xfrm>
            <a:prstGeom prst="round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C21F901E-A15F-6C16-8E78-AE46F6F0F20C}"/>
                </a:ext>
              </a:extLst>
            </p:cNvPr>
            <p:cNvSpPr txBox="1"/>
            <p:nvPr/>
          </p:nvSpPr>
          <p:spPr>
            <a:xfrm>
              <a:off x="10198323" y="2310110"/>
              <a:ext cx="1284848" cy="369332"/>
            </a:xfrm>
            <a:prstGeom prst="rect">
              <a:avLst/>
            </a:prstGeom>
            <a:noFill/>
            <a:ln>
              <a:noFill/>
            </a:ln>
          </p:spPr>
          <p:txBody>
            <a:bodyPr wrap="square" rtlCol="0" anchor="ctr" anchorCtr="1">
              <a:spAutoFit/>
            </a:bodyPr>
            <a:lstStyle/>
            <a:p>
              <a:r>
                <a:rPr lang="en-US" b="1" dirty="0"/>
                <a:t>Player 2</a:t>
              </a:r>
            </a:p>
          </p:txBody>
        </p:sp>
        <p:pic>
          <p:nvPicPr>
            <p:cNvPr id="11" name="Graphic 10" descr="Detective male with solid fill">
              <a:extLst>
                <a:ext uri="{FF2B5EF4-FFF2-40B4-BE49-F238E27FC236}">
                  <a16:creationId xmlns:a16="http://schemas.microsoft.com/office/drawing/2014/main" id="{A1FD9927-3958-46EE-33A2-C542E2D0E7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36351" y="2065712"/>
              <a:ext cx="914400" cy="914400"/>
            </a:xfrm>
            <a:prstGeom prst="rect">
              <a:avLst/>
            </a:prstGeom>
          </p:spPr>
        </p:pic>
      </p:grpSp>
      <p:grpSp>
        <p:nvGrpSpPr>
          <p:cNvPr id="15" name="Group 14">
            <a:extLst>
              <a:ext uri="{FF2B5EF4-FFF2-40B4-BE49-F238E27FC236}">
                <a16:creationId xmlns:a16="http://schemas.microsoft.com/office/drawing/2014/main" id="{77E628E0-736E-1030-1C6E-129BE4A391DF}"/>
              </a:ext>
            </a:extLst>
          </p:cNvPr>
          <p:cNvGrpSpPr/>
          <p:nvPr/>
        </p:nvGrpSpPr>
        <p:grpSpPr>
          <a:xfrm>
            <a:off x="9336351" y="2121703"/>
            <a:ext cx="2240058" cy="970671"/>
            <a:chOff x="9336351" y="2009441"/>
            <a:chExt cx="2240058" cy="970671"/>
          </a:xfrm>
        </p:grpSpPr>
        <p:sp>
          <p:nvSpPr>
            <p:cNvPr id="16" name="Rectangle: Rounded Corners 15">
              <a:extLst>
                <a:ext uri="{FF2B5EF4-FFF2-40B4-BE49-F238E27FC236}">
                  <a16:creationId xmlns:a16="http://schemas.microsoft.com/office/drawing/2014/main" id="{E4D500ED-C0EA-35D4-B7CE-4C822C6BE57A}"/>
                </a:ext>
              </a:extLst>
            </p:cNvPr>
            <p:cNvSpPr/>
            <p:nvPr/>
          </p:nvSpPr>
          <p:spPr>
            <a:xfrm>
              <a:off x="9363313" y="2009441"/>
              <a:ext cx="2213096" cy="970671"/>
            </a:xfrm>
            <a:prstGeom prst="round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TextBox 16">
              <a:extLst>
                <a:ext uri="{FF2B5EF4-FFF2-40B4-BE49-F238E27FC236}">
                  <a16:creationId xmlns:a16="http://schemas.microsoft.com/office/drawing/2014/main" id="{14CDD86C-3857-7C9E-D65A-61808D5E149B}"/>
                </a:ext>
              </a:extLst>
            </p:cNvPr>
            <p:cNvSpPr txBox="1"/>
            <p:nvPr/>
          </p:nvSpPr>
          <p:spPr>
            <a:xfrm>
              <a:off x="10198323" y="2310110"/>
              <a:ext cx="1284848" cy="369332"/>
            </a:xfrm>
            <a:prstGeom prst="rect">
              <a:avLst/>
            </a:prstGeom>
            <a:noFill/>
            <a:ln>
              <a:noFill/>
            </a:ln>
          </p:spPr>
          <p:txBody>
            <a:bodyPr wrap="square" rtlCol="0" anchor="ctr" anchorCtr="1">
              <a:spAutoFit/>
            </a:bodyPr>
            <a:lstStyle/>
            <a:p>
              <a:r>
                <a:rPr lang="en-US" b="1" dirty="0"/>
                <a:t>Player 3</a:t>
              </a:r>
            </a:p>
          </p:txBody>
        </p:sp>
        <p:pic>
          <p:nvPicPr>
            <p:cNvPr id="18" name="Graphic 17" descr="Detective male with solid fill">
              <a:extLst>
                <a:ext uri="{FF2B5EF4-FFF2-40B4-BE49-F238E27FC236}">
                  <a16:creationId xmlns:a16="http://schemas.microsoft.com/office/drawing/2014/main" id="{9F4F257A-893B-9626-317D-B75C90D69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36351" y="2065712"/>
              <a:ext cx="914400" cy="914400"/>
            </a:xfrm>
            <a:prstGeom prst="rect">
              <a:avLst/>
            </a:prstGeom>
          </p:spPr>
        </p:pic>
      </p:grpSp>
      <p:grpSp>
        <p:nvGrpSpPr>
          <p:cNvPr id="20" name="Group 19">
            <a:extLst>
              <a:ext uri="{FF2B5EF4-FFF2-40B4-BE49-F238E27FC236}">
                <a16:creationId xmlns:a16="http://schemas.microsoft.com/office/drawing/2014/main" id="{DBCA6638-7B9A-7E49-6535-84254AD59BFB}"/>
              </a:ext>
            </a:extLst>
          </p:cNvPr>
          <p:cNvGrpSpPr/>
          <p:nvPr/>
        </p:nvGrpSpPr>
        <p:grpSpPr>
          <a:xfrm>
            <a:off x="9336351" y="3331610"/>
            <a:ext cx="2240058" cy="970671"/>
            <a:chOff x="9336351" y="2009441"/>
            <a:chExt cx="2240058" cy="970671"/>
          </a:xfrm>
        </p:grpSpPr>
        <p:sp>
          <p:nvSpPr>
            <p:cNvPr id="21" name="Rectangle: Rounded Corners 20">
              <a:extLst>
                <a:ext uri="{FF2B5EF4-FFF2-40B4-BE49-F238E27FC236}">
                  <a16:creationId xmlns:a16="http://schemas.microsoft.com/office/drawing/2014/main" id="{B854E822-B4BB-9662-8CE3-EA9EEC9EC663}"/>
                </a:ext>
              </a:extLst>
            </p:cNvPr>
            <p:cNvSpPr/>
            <p:nvPr/>
          </p:nvSpPr>
          <p:spPr>
            <a:xfrm>
              <a:off x="9363313" y="2009441"/>
              <a:ext cx="2213096" cy="970671"/>
            </a:xfrm>
            <a:prstGeom prst="round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2" name="TextBox 21">
              <a:extLst>
                <a:ext uri="{FF2B5EF4-FFF2-40B4-BE49-F238E27FC236}">
                  <a16:creationId xmlns:a16="http://schemas.microsoft.com/office/drawing/2014/main" id="{5D17188C-F9E6-5EAA-95E1-152F9D81A2CE}"/>
                </a:ext>
              </a:extLst>
            </p:cNvPr>
            <p:cNvSpPr txBox="1"/>
            <p:nvPr/>
          </p:nvSpPr>
          <p:spPr>
            <a:xfrm>
              <a:off x="10198323" y="2310110"/>
              <a:ext cx="1284848" cy="369332"/>
            </a:xfrm>
            <a:prstGeom prst="rect">
              <a:avLst/>
            </a:prstGeom>
            <a:noFill/>
            <a:ln>
              <a:noFill/>
            </a:ln>
          </p:spPr>
          <p:txBody>
            <a:bodyPr wrap="square" rtlCol="0" anchor="ctr" anchorCtr="1">
              <a:spAutoFit/>
            </a:bodyPr>
            <a:lstStyle/>
            <a:p>
              <a:r>
                <a:rPr lang="en-US" b="1" dirty="0"/>
                <a:t>Player 4</a:t>
              </a:r>
            </a:p>
          </p:txBody>
        </p:sp>
        <p:pic>
          <p:nvPicPr>
            <p:cNvPr id="23" name="Graphic 22" descr="Detective male with solid fill">
              <a:extLst>
                <a:ext uri="{FF2B5EF4-FFF2-40B4-BE49-F238E27FC236}">
                  <a16:creationId xmlns:a16="http://schemas.microsoft.com/office/drawing/2014/main" id="{1E49B5CD-20FB-27E5-C8A2-A5A0AE763CB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36351" y="2065712"/>
              <a:ext cx="914400" cy="914400"/>
            </a:xfrm>
            <a:prstGeom prst="rect">
              <a:avLst/>
            </a:prstGeom>
          </p:spPr>
        </p:pic>
      </p:grpSp>
      <p:cxnSp>
        <p:nvCxnSpPr>
          <p:cNvPr id="34" name="Straight Arrow Connector 33">
            <a:extLst>
              <a:ext uri="{FF2B5EF4-FFF2-40B4-BE49-F238E27FC236}">
                <a16:creationId xmlns:a16="http://schemas.microsoft.com/office/drawing/2014/main" id="{5BA7D7D5-3106-CE87-DE99-3D1ADE87F580}"/>
              </a:ext>
            </a:extLst>
          </p:cNvPr>
          <p:cNvCxnSpPr>
            <a:cxnSpLocks/>
          </p:cNvCxnSpPr>
          <p:nvPr/>
        </p:nvCxnSpPr>
        <p:spPr>
          <a:xfrm flipV="1">
            <a:off x="8652048" y="1339014"/>
            <a:ext cx="584766" cy="5561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B2D953DA-E1F3-3CD4-159F-E035B851ECE5}"/>
              </a:ext>
            </a:extLst>
          </p:cNvPr>
          <p:cNvCxnSpPr>
            <a:cxnSpLocks/>
          </p:cNvCxnSpPr>
          <p:nvPr/>
        </p:nvCxnSpPr>
        <p:spPr>
          <a:xfrm flipV="1">
            <a:off x="8652048" y="1536213"/>
            <a:ext cx="584766" cy="556184"/>
          </a:xfrm>
          <a:prstGeom prst="straightConnector1">
            <a:avLst/>
          </a:prstGeom>
          <a:ln w="19050">
            <a:headEnd type="triangle"/>
            <a:tailEnd type="non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31B1E42D-56E1-A4FC-BE6D-62F5730BC238}"/>
              </a:ext>
            </a:extLst>
          </p:cNvPr>
          <p:cNvCxnSpPr>
            <a:cxnSpLocks/>
          </p:cNvCxnSpPr>
          <p:nvPr/>
        </p:nvCxnSpPr>
        <p:spPr>
          <a:xfrm flipV="1">
            <a:off x="8720321" y="2521252"/>
            <a:ext cx="516493" cy="19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CE8CE06-6887-EDF2-4164-3562AC3BCFD1}"/>
              </a:ext>
            </a:extLst>
          </p:cNvPr>
          <p:cNvCxnSpPr>
            <a:cxnSpLocks/>
          </p:cNvCxnSpPr>
          <p:nvPr/>
        </p:nvCxnSpPr>
        <p:spPr>
          <a:xfrm>
            <a:off x="8720321" y="2693048"/>
            <a:ext cx="516493" cy="0"/>
          </a:xfrm>
          <a:prstGeom prst="straightConnector1">
            <a:avLst/>
          </a:prstGeom>
          <a:ln w="19050">
            <a:headEnd type="triangle"/>
            <a:tailEnd type="non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8C36C806-0A25-88FB-8624-AEE5284F1F38}"/>
              </a:ext>
            </a:extLst>
          </p:cNvPr>
          <p:cNvCxnSpPr>
            <a:cxnSpLocks/>
          </p:cNvCxnSpPr>
          <p:nvPr/>
        </p:nvCxnSpPr>
        <p:spPr>
          <a:xfrm flipH="1" flipV="1">
            <a:off x="8670359" y="3290554"/>
            <a:ext cx="657035" cy="5580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ACBE4100-6B98-471C-40C2-CB170B6F4C55}"/>
              </a:ext>
            </a:extLst>
          </p:cNvPr>
          <p:cNvCxnSpPr>
            <a:cxnSpLocks/>
          </p:cNvCxnSpPr>
          <p:nvPr/>
        </p:nvCxnSpPr>
        <p:spPr>
          <a:xfrm flipH="1" flipV="1">
            <a:off x="8696177" y="3093355"/>
            <a:ext cx="657035" cy="558082"/>
          </a:xfrm>
          <a:prstGeom prst="straightConnector1">
            <a:avLst/>
          </a:prstGeom>
          <a:ln w="19050">
            <a:headEnd type="triangle"/>
            <a:tailEnd type="non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BF8AC765-8E7A-5F43-9E78-A19EF8D21B86}"/>
              </a:ext>
            </a:extLst>
          </p:cNvPr>
          <p:cNvSpPr txBox="1"/>
          <p:nvPr/>
        </p:nvSpPr>
        <p:spPr>
          <a:xfrm>
            <a:off x="716279" y="5243980"/>
            <a:ext cx="10094884" cy="400110"/>
          </a:xfrm>
          <a:prstGeom prst="rect">
            <a:avLst/>
          </a:prstGeom>
          <a:noFill/>
          <a:ln>
            <a:noFill/>
          </a:ln>
        </p:spPr>
        <p:txBody>
          <a:bodyPr wrap="square">
            <a:spAutoFit/>
          </a:bodyPr>
          <a:lstStyle/>
          <a:p>
            <a:r>
              <a:rPr lang="en-US" sz="2000" dirty="0"/>
              <a:t>Now that we have interactions among agents, strategic decision making becomes essential.</a:t>
            </a:r>
          </a:p>
        </p:txBody>
      </p:sp>
      <p:sp>
        <p:nvSpPr>
          <p:cNvPr id="64" name="TextBox 63">
            <a:extLst>
              <a:ext uri="{FF2B5EF4-FFF2-40B4-BE49-F238E27FC236}">
                <a16:creationId xmlns:a16="http://schemas.microsoft.com/office/drawing/2014/main" id="{A7379E0E-9FEB-D0DD-CE6B-56AF06419395}"/>
              </a:ext>
            </a:extLst>
          </p:cNvPr>
          <p:cNvSpPr txBox="1"/>
          <p:nvPr/>
        </p:nvSpPr>
        <p:spPr>
          <a:xfrm>
            <a:off x="878129" y="6065524"/>
            <a:ext cx="10340341" cy="707886"/>
          </a:xfrm>
          <a:prstGeom prst="rect">
            <a:avLst/>
          </a:prstGeom>
          <a:noFill/>
          <a:ln>
            <a:noFill/>
          </a:ln>
        </p:spPr>
        <p:txBody>
          <a:bodyPr wrap="square">
            <a:spAutoFit/>
          </a:bodyPr>
          <a:lstStyle/>
          <a:p>
            <a:pPr algn="ctr"/>
            <a:r>
              <a:rPr lang="en-US" sz="2000" dirty="0"/>
              <a:t>Most real-world AI systems operate in </a:t>
            </a:r>
            <a:r>
              <a:rPr lang="en-US" sz="2000" b="1" dirty="0"/>
              <a:t>multiagent environments</a:t>
            </a:r>
            <a:r>
              <a:rPr lang="en-US" sz="2000" dirty="0"/>
              <a:t> where success depends on strategic reasoning about other intelligent agents.</a:t>
            </a:r>
          </a:p>
        </p:txBody>
      </p:sp>
    </p:spTree>
    <p:extLst>
      <p:ext uri="{BB962C8B-B14F-4D97-AF65-F5344CB8AC3E}">
        <p14:creationId xmlns:p14="http://schemas.microsoft.com/office/powerpoint/2010/main" val="277099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C56BB-4B8B-1BC8-BFB0-FC55B49AD3C4}"/>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DA3D587E-C583-869A-3DF1-D6F0CBE9FEBC}"/>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The Idea Behind Monte Carlo Tree Search</a:t>
            </a:r>
          </a:p>
        </p:txBody>
      </p:sp>
      <p:sp>
        <p:nvSpPr>
          <p:cNvPr id="13" name="TextBox 12">
            <a:extLst>
              <a:ext uri="{FF2B5EF4-FFF2-40B4-BE49-F238E27FC236}">
                <a16:creationId xmlns:a16="http://schemas.microsoft.com/office/drawing/2014/main" id="{F209288F-9912-BEE5-87E1-56F072A1F254}"/>
              </a:ext>
            </a:extLst>
          </p:cNvPr>
          <p:cNvSpPr txBox="1"/>
          <p:nvPr/>
        </p:nvSpPr>
        <p:spPr>
          <a:xfrm>
            <a:off x="700219" y="1454329"/>
            <a:ext cx="708451" cy="430887"/>
          </a:xfrm>
          <a:prstGeom prst="rect">
            <a:avLst/>
          </a:prstGeom>
          <a:noFill/>
          <a:ln>
            <a:noFill/>
          </a:ln>
        </p:spPr>
        <p:txBody>
          <a:bodyPr wrap="square">
            <a:spAutoFit/>
          </a:bodyPr>
          <a:lstStyle/>
          <a:p>
            <a:pPr>
              <a:buNone/>
            </a:pPr>
            <a:r>
              <a:rPr lang="en-US" sz="2200" b="1" i="1" dirty="0"/>
              <a:t>Idea</a:t>
            </a:r>
          </a:p>
        </p:txBody>
      </p:sp>
      <p:sp>
        <p:nvSpPr>
          <p:cNvPr id="3" name="TextBox 2">
            <a:extLst>
              <a:ext uri="{FF2B5EF4-FFF2-40B4-BE49-F238E27FC236}">
                <a16:creationId xmlns:a16="http://schemas.microsoft.com/office/drawing/2014/main" id="{FE52BC46-91C0-697F-C3D1-C794AA024D00}"/>
              </a:ext>
            </a:extLst>
          </p:cNvPr>
          <p:cNvSpPr txBox="1"/>
          <p:nvPr/>
        </p:nvSpPr>
        <p:spPr>
          <a:xfrm>
            <a:off x="708455" y="2528382"/>
            <a:ext cx="1070918" cy="430887"/>
          </a:xfrm>
          <a:prstGeom prst="rect">
            <a:avLst/>
          </a:prstGeom>
          <a:noFill/>
          <a:ln>
            <a:noFill/>
          </a:ln>
        </p:spPr>
        <p:txBody>
          <a:bodyPr wrap="square">
            <a:spAutoFit/>
          </a:bodyPr>
          <a:lstStyle/>
          <a:p>
            <a:r>
              <a:rPr lang="en-US" sz="2200" b="1" i="1" dirty="0"/>
              <a:t>Process</a:t>
            </a:r>
          </a:p>
        </p:txBody>
      </p:sp>
      <p:pic>
        <p:nvPicPr>
          <p:cNvPr id="5" name="Picture 4">
            <a:extLst>
              <a:ext uri="{FF2B5EF4-FFF2-40B4-BE49-F238E27FC236}">
                <a16:creationId xmlns:a16="http://schemas.microsoft.com/office/drawing/2014/main" id="{93250EB6-B90E-5AFE-261F-CDA1D559E6C7}"/>
              </a:ext>
            </a:extLst>
          </p:cNvPr>
          <p:cNvPicPr>
            <a:picLocks noChangeAspect="1"/>
          </p:cNvPicPr>
          <p:nvPr/>
        </p:nvPicPr>
        <p:blipFill>
          <a:blip r:embed="rId2"/>
          <a:stretch>
            <a:fillRect/>
          </a:stretch>
        </p:blipFill>
        <p:spPr>
          <a:xfrm>
            <a:off x="8480131" y="729285"/>
            <a:ext cx="3362427" cy="1733829"/>
          </a:xfrm>
          <a:prstGeom prst="rect">
            <a:avLst/>
          </a:prstGeom>
        </p:spPr>
      </p:pic>
      <p:sp>
        <p:nvSpPr>
          <p:cNvPr id="6" name="TextBox 5">
            <a:extLst>
              <a:ext uri="{FF2B5EF4-FFF2-40B4-BE49-F238E27FC236}">
                <a16:creationId xmlns:a16="http://schemas.microsoft.com/office/drawing/2014/main" id="{2C5DE0B4-6C67-EEFD-0439-BE182ABFEFEA}"/>
              </a:ext>
            </a:extLst>
          </p:cNvPr>
          <p:cNvSpPr txBox="1"/>
          <p:nvPr/>
        </p:nvSpPr>
        <p:spPr>
          <a:xfrm>
            <a:off x="1219203" y="1929192"/>
            <a:ext cx="6993922" cy="400110"/>
          </a:xfrm>
          <a:prstGeom prst="rect">
            <a:avLst/>
          </a:prstGeom>
          <a:noFill/>
          <a:ln>
            <a:noFill/>
          </a:ln>
        </p:spPr>
        <p:txBody>
          <a:bodyPr wrap="square">
            <a:spAutoFit/>
          </a:bodyPr>
          <a:lstStyle/>
          <a:p>
            <a:pPr>
              <a:buNone/>
            </a:pPr>
            <a:r>
              <a:rPr lang="en-US" sz="2000" dirty="0"/>
              <a:t>Learn which moves are good by playing out random games.</a:t>
            </a:r>
          </a:p>
        </p:txBody>
      </p:sp>
      <p:sp>
        <p:nvSpPr>
          <p:cNvPr id="7" name="TextBox 6">
            <a:extLst>
              <a:ext uri="{FF2B5EF4-FFF2-40B4-BE49-F238E27FC236}">
                <a16:creationId xmlns:a16="http://schemas.microsoft.com/office/drawing/2014/main" id="{A9DA0CA6-E475-40D9-1617-27C4947A22A8}"/>
              </a:ext>
            </a:extLst>
          </p:cNvPr>
          <p:cNvSpPr txBox="1"/>
          <p:nvPr/>
        </p:nvSpPr>
        <p:spPr>
          <a:xfrm>
            <a:off x="1219203" y="3112428"/>
            <a:ext cx="6359608" cy="2015936"/>
          </a:xfrm>
          <a:prstGeom prst="rect">
            <a:avLst/>
          </a:prstGeom>
          <a:noFill/>
          <a:ln>
            <a:noFill/>
          </a:ln>
        </p:spPr>
        <p:txBody>
          <a:bodyPr wrap="square">
            <a:spAutoFit/>
          </a:bodyPr>
          <a:lstStyle/>
          <a:p>
            <a:pPr marL="285750" indent="-285750">
              <a:spcAft>
                <a:spcPts val="1800"/>
              </a:spcAft>
              <a:buClr>
                <a:schemeClr val="tx1"/>
              </a:buClr>
              <a:buFont typeface="Arial" panose="020B0604020202020204" pitchFamily="34" charset="0"/>
              <a:buChar char="•"/>
            </a:pPr>
            <a:r>
              <a:rPr lang="en-US" sz="2000" b="1" i="1" dirty="0">
                <a:solidFill>
                  <a:srgbClr val="FF0000"/>
                </a:solidFill>
              </a:rPr>
              <a:t>Selection</a:t>
            </a:r>
            <a:r>
              <a:rPr lang="en-US" sz="2000" dirty="0"/>
              <a:t>:</a:t>
            </a:r>
            <a:r>
              <a:rPr lang="en-US" sz="2000" b="1" i="1" dirty="0"/>
              <a:t> </a:t>
            </a:r>
            <a:r>
              <a:rPr lang="en-US" sz="2000" dirty="0"/>
              <a:t>Select a promising </a:t>
            </a:r>
            <a:r>
              <a:rPr lang="en-US" sz="2000" i="1" dirty="0"/>
              <a:t>path</a:t>
            </a:r>
            <a:r>
              <a:rPr lang="en-US" sz="2000" dirty="0"/>
              <a:t> through the game tree</a:t>
            </a:r>
          </a:p>
          <a:p>
            <a:pPr marL="285750" indent="-285750">
              <a:spcAft>
                <a:spcPts val="1800"/>
              </a:spcAft>
              <a:buClr>
                <a:schemeClr val="tx1"/>
              </a:buClr>
              <a:buFont typeface="Arial" panose="020B0604020202020204" pitchFamily="34" charset="0"/>
              <a:buChar char="•"/>
            </a:pPr>
            <a:r>
              <a:rPr lang="en-US" sz="2000" b="1" i="1" dirty="0">
                <a:solidFill>
                  <a:srgbClr val="1306BA"/>
                </a:solidFill>
              </a:rPr>
              <a:t>Expansion</a:t>
            </a:r>
            <a:r>
              <a:rPr lang="en-US" sz="2000" dirty="0"/>
              <a:t>: Expand the tree by adding a new node</a:t>
            </a:r>
          </a:p>
          <a:p>
            <a:pPr marL="285750" indent="-285750">
              <a:spcAft>
                <a:spcPts val="1800"/>
              </a:spcAft>
              <a:buClr>
                <a:schemeClr val="tx1"/>
              </a:buClr>
              <a:buFont typeface="Arial" panose="020B0604020202020204" pitchFamily="34" charset="0"/>
              <a:buChar char="•"/>
            </a:pPr>
            <a:r>
              <a:rPr lang="en-US" sz="2000" b="1" i="1" dirty="0">
                <a:solidFill>
                  <a:srgbClr val="00B050"/>
                </a:solidFill>
              </a:rPr>
              <a:t>Rollout</a:t>
            </a:r>
            <a:r>
              <a:rPr lang="en-US" sz="2000" dirty="0"/>
              <a:t>: Simulate a random game from that position</a:t>
            </a:r>
          </a:p>
          <a:p>
            <a:pPr marL="285750" indent="-285750">
              <a:spcAft>
                <a:spcPts val="1800"/>
              </a:spcAft>
              <a:buClr>
                <a:schemeClr val="tx1"/>
              </a:buClr>
              <a:buFont typeface="Arial" panose="020B0604020202020204" pitchFamily="34" charset="0"/>
              <a:buChar char="•"/>
            </a:pPr>
            <a:r>
              <a:rPr lang="en-US" sz="2000" b="1" i="1" dirty="0">
                <a:solidFill>
                  <a:srgbClr val="00B0F0"/>
                </a:solidFill>
              </a:rPr>
              <a:t>Backpropagation</a:t>
            </a:r>
            <a:r>
              <a:rPr lang="en-US" sz="2000" dirty="0"/>
              <a:t>: Backpropagate the result up the tree</a:t>
            </a:r>
          </a:p>
        </p:txBody>
      </p:sp>
      <p:sp>
        <p:nvSpPr>
          <p:cNvPr id="9" name="TextBox 8">
            <a:extLst>
              <a:ext uri="{FF2B5EF4-FFF2-40B4-BE49-F238E27FC236}">
                <a16:creationId xmlns:a16="http://schemas.microsoft.com/office/drawing/2014/main" id="{12320A0D-1B03-AB68-BF01-5D8E605F30AF}"/>
              </a:ext>
            </a:extLst>
          </p:cNvPr>
          <p:cNvSpPr txBox="1"/>
          <p:nvPr/>
        </p:nvSpPr>
        <p:spPr>
          <a:xfrm>
            <a:off x="708456" y="5472562"/>
            <a:ext cx="1070918" cy="461665"/>
          </a:xfrm>
          <a:prstGeom prst="rect">
            <a:avLst/>
          </a:prstGeom>
          <a:noFill/>
          <a:ln>
            <a:noFill/>
          </a:ln>
        </p:spPr>
        <p:txBody>
          <a:bodyPr wrap="square">
            <a:spAutoFit/>
          </a:bodyPr>
          <a:lstStyle/>
          <a:p>
            <a:r>
              <a:rPr lang="en-US" sz="2400" b="1" i="1" dirty="0"/>
              <a:t>Result</a:t>
            </a:r>
            <a:endParaRPr lang="en-US" sz="2400" dirty="0"/>
          </a:p>
        </p:txBody>
      </p:sp>
      <p:sp>
        <p:nvSpPr>
          <p:cNvPr id="10" name="TextBox 9">
            <a:extLst>
              <a:ext uri="{FF2B5EF4-FFF2-40B4-BE49-F238E27FC236}">
                <a16:creationId xmlns:a16="http://schemas.microsoft.com/office/drawing/2014/main" id="{A37A6E5F-310C-0CA0-6667-D5A105010939}"/>
              </a:ext>
            </a:extLst>
          </p:cNvPr>
          <p:cNvSpPr txBox="1"/>
          <p:nvPr/>
        </p:nvSpPr>
        <p:spPr>
          <a:xfrm>
            <a:off x="1219204" y="5947425"/>
            <a:ext cx="7364624" cy="400110"/>
          </a:xfrm>
          <a:prstGeom prst="rect">
            <a:avLst/>
          </a:prstGeom>
          <a:noFill/>
          <a:ln>
            <a:noFill/>
          </a:ln>
        </p:spPr>
        <p:txBody>
          <a:bodyPr wrap="square">
            <a:spAutoFit/>
          </a:bodyPr>
          <a:lstStyle/>
          <a:p>
            <a:r>
              <a:rPr lang="en-US" sz="2000" dirty="0"/>
              <a:t>Nodes visited more often in winning simulations get higher priorities.</a:t>
            </a:r>
          </a:p>
        </p:txBody>
      </p:sp>
      <p:sp>
        <p:nvSpPr>
          <p:cNvPr id="12" name="TextBox 11">
            <a:extLst>
              <a:ext uri="{FF2B5EF4-FFF2-40B4-BE49-F238E27FC236}">
                <a16:creationId xmlns:a16="http://schemas.microsoft.com/office/drawing/2014/main" id="{D739028A-5EEA-F4E3-5433-9540B4A9D73F}"/>
              </a:ext>
            </a:extLst>
          </p:cNvPr>
          <p:cNvSpPr txBox="1"/>
          <p:nvPr/>
        </p:nvSpPr>
        <p:spPr>
          <a:xfrm>
            <a:off x="8493210" y="3458676"/>
            <a:ext cx="3349348" cy="1323439"/>
          </a:xfrm>
          <a:prstGeom prst="rect">
            <a:avLst/>
          </a:prstGeom>
          <a:noFill/>
          <a:ln>
            <a:noFill/>
          </a:ln>
        </p:spPr>
        <p:txBody>
          <a:bodyPr wrap="square">
            <a:spAutoFit/>
          </a:bodyPr>
          <a:lstStyle/>
          <a:p>
            <a:pPr>
              <a:buNone/>
            </a:pPr>
            <a:r>
              <a:rPr lang="en-US" sz="2000" dirty="0"/>
              <a:t>We will repeat these operations (‘in sequence’); usually time is the limiting factor for the search.</a:t>
            </a:r>
          </a:p>
        </p:txBody>
      </p:sp>
      <p:sp>
        <p:nvSpPr>
          <p:cNvPr id="14" name="Right Brace 13">
            <a:extLst>
              <a:ext uri="{FF2B5EF4-FFF2-40B4-BE49-F238E27FC236}">
                <a16:creationId xmlns:a16="http://schemas.microsoft.com/office/drawing/2014/main" id="{3FA01E84-0B78-9E51-0467-BD815D99C467}"/>
              </a:ext>
            </a:extLst>
          </p:cNvPr>
          <p:cNvSpPr/>
          <p:nvPr/>
        </p:nvSpPr>
        <p:spPr>
          <a:xfrm>
            <a:off x="7669426" y="3278464"/>
            <a:ext cx="642552" cy="1689014"/>
          </a:xfrm>
          <a:prstGeom prst="rightBrace">
            <a:avLst/>
          </a:prstGeom>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0116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B2D9F-1C35-5D4C-A21D-7B288CBE752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D7EA6E86-02BA-EDDF-B79A-F9A06DEBF015}"/>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MCTS Selection Operation</a:t>
            </a:r>
            <a:endParaRPr lang="en-US" sz="3600" dirty="0"/>
          </a:p>
        </p:txBody>
      </p:sp>
      <p:sp>
        <p:nvSpPr>
          <p:cNvPr id="6" name="TextBox 5">
            <a:extLst>
              <a:ext uri="{FF2B5EF4-FFF2-40B4-BE49-F238E27FC236}">
                <a16:creationId xmlns:a16="http://schemas.microsoft.com/office/drawing/2014/main" id="{55F52FCE-B548-F85E-CC85-399216C42C8A}"/>
              </a:ext>
            </a:extLst>
          </p:cNvPr>
          <p:cNvSpPr txBox="1"/>
          <p:nvPr/>
        </p:nvSpPr>
        <p:spPr>
          <a:xfrm>
            <a:off x="731107" y="928222"/>
            <a:ext cx="10729785" cy="400110"/>
          </a:xfrm>
          <a:prstGeom prst="rect">
            <a:avLst/>
          </a:prstGeom>
          <a:noFill/>
          <a:ln>
            <a:noFill/>
          </a:ln>
        </p:spPr>
        <p:txBody>
          <a:bodyPr wrap="square">
            <a:spAutoFit/>
          </a:bodyPr>
          <a:lstStyle/>
          <a:p>
            <a:pPr>
              <a:buNone/>
            </a:pPr>
            <a:r>
              <a:rPr lang="en-US" sz="2000" dirty="0"/>
              <a:t>We will navigate from the root to a </a:t>
            </a:r>
            <a:r>
              <a:rPr lang="en-US" sz="2000" i="1" dirty="0"/>
              <a:t>leaf</a:t>
            </a:r>
            <a:r>
              <a:rPr lang="en-US" sz="2000" dirty="0"/>
              <a:t> using the </a:t>
            </a:r>
            <a:r>
              <a:rPr lang="en-US" sz="2000" b="1" i="1" dirty="0">
                <a:solidFill>
                  <a:srgbClr val="FF0000"/>
                </a:solidFill>
              </a:rPr>
              <a:t>selection</a:t>
            </a:r>
            <a:r>
              <a:rPr lang="en-US" sz="2000" dirty="0"/>
              <a:t> policy based on </a:t>
            </a:r>
            <a:r>
              <a:rPr lang="en-US" sz="2000" i="1" dirty="0">
                <a:solidFill>
                  <a:schemeClr val="accent1"/>
                </a:solidFill>
              </a:rPr>
              <a:t>Upper Confidence Bound 1</a:t>
            </a:r>
            <a:r>
              <a:rPr lang="en-US" sz="2000" dirty="0"/>
              <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1F71C46-B610-D2EB-9FE6-815C8DD48968}"/>
                  </a:ext>
                </a:extLst>
              </p:cNvPr>
              <p:cNvSpPr txBox="1"/>
              <p:nvPr/>
            </p:nvSpPr>
            <p:spPr>
              <a:xfrm>
                <a:off x="2940908" y="1762479"/>
                <a:ext cx="5840627" cy="91069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1"/>
                          </a:solidFill>
                          <a:latin typeface="Cambria Math" panose="02040503050406030204" pitchFamily="18" charset="0"/>
                        </a:rPr>
                        <m:t>𝑈𝐶𝐵</m:t>
                      </m:r>
                      <m:r>
                        <a:rPr lang="en-US" i="1" dirty="0" smtClean="0">
                          <a:solidFill>
                            <a:schemeClr val="accent1"/>
                          </a:solidFill>
                          <a:latin typeface="Cambria Math" panose="02040503050406030204" pitchFamily="18" charset="0"/>
                        </a:rPr>
                        <m:t>1</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𝑛</m:t>
                          </m:r>
                        </m:e>
                      </m:d>
                      <m:r>
                        <a:rPr lang="en-US" i="1" dirty="0" smtClean="0">
                          <a:solidFill>
                            <a:schemeClr val="accent1"/>
                          </a:solidFill>
                          <a:latin typeface="Cambria Math" panose="02040503050406030204" pitchFamily="18" charset="0"/>
                        </a:rPr>
                        <m:t> </m:t>
                      </m:r>
                      <m:r>
                        <a:rPr lang="en-US" i="1" dirty="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𝑤𝑖𝑛</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𝑛</m:t>
                              </m:r>
                            </m:sub>
                          </m:sSub>
                        </m:num>
                        <m:den>
                          <m:r>
                            <a:rPr lang="en-US" b="0" i="1" dirty="0" smtClean="0">
                              <a:latin typeface="Cambria Math" panose="02040503050406030204" pitchFamily="18" charset="0"/>
                            </a:rPr>
                            <m:t>𝑣𝑖𝑠𝑖𝑡</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𝑛</m:t>
                              </m:r>
                            </m:sub>
                          </m:sSub>
                        </m:den>
                      </m:f>
                      <m:r>
                        <a:rPr lang="en-US" i="1" dirty="0">
                          <a:latin typeface="Cambria Math" panose="02040503050406030204" pitchFamily="18" charset="0"/>
                        </a:rPr>
                        <m:t>+ </m:t>
                      </m:r>
                      <m:r>
                        <a:rPr lang="en-US" i="1" dirty="0">
                          <a:latin typeface="Cambria Math" panose="02040503050406030204" pitchFamily="18" charset="0"/>
                        </a:rPr>
                        <m:t>𝐶</m:t>
                      </m:r>
                      <m:r>
                        <a:rPr lang="en-US" b="0" i="1" dirty="0" smtClean="0">
                          <a:latin typeface="Cambria Math" panose="02040503050406030204" pitchFamily="18" charset="0"/>
                        </a:rPr>
                        <m:t>⋅</m:t>
                      </m:r>
                      <m:r>
                        <a:rPr lang="en-US" i="1" dirty="0">
                          <a:latin typeface="Cambria Math" panose="02040503050406030204" pitchFamily="18" charset="0"/>
                        </a:rPr>
                        <m:t> </m:t>
                      </m:r>
                      <m:rad>
                        <m:radPr>
                          <m:degHide m:val="on"/>
                          <m:ctrlPr>
                            <a:rPr lang="en-US" i="1" dirty="0" smtClean="0">
                              <a:latin typeface="Cambria Math" panose="02040503050406030204" pitchFamily="18" charset="0"/>
                            </a:rPr>
                          </m:ctrlPr>
                        </m:radPr>
                        <m:deg/>
                        <m:e>
                          <m:f>
                            <m:fPr>
                              <m:ctrlPr>
                                <a:rPr lang="en-US" i="1" dirty="0" smtClean="0">
                                  <a:latin typeface="Cambria Math" panose="02040503050406030204" pitchFamily="18" charset="0"/>
                                </a:rPr>
                              </m:ctrlPr>
                            </m:fPr>
                            <m:num>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ln</m:t>
                                  </m:r>
                                </m:fName>
                                <m:e>
                                  <m:d>
                                    <m:dPr>
                                      <m:ctrlPr>
                                        <a:rPr lang="en-US" i="1" dirty="0" smtClean="0">
                                          <a:latin typeface="Cambria Math" panose="02040503050406030204" pitchFamily="18" charset="0"/>
                                        </a:rPr>
                                      </m:ctrlPr>
                                    </m:dPr>
                                    <m:e>
                                      <m:r>
                                        <a:rPr lang="en-US" i="1" dirty="0">
                                          <a:latin typeface="Cambria Math" panose="02040503050406030204" pitchFamily="18" charset="0"/>
                                        </a:rPr>
                                        <m:t>𝑝𝑎𝑟𝑒𝑛𝑡</m:t>
                                      </m:r>
                                      <m:r>
                                        <a:rPr lang="en-US" i="1" dirty="0">
                                          <a:latin typeface="Cambria Math" panose="02040503050406030204" pitchFamily="18" charset="0"/>
                                        </a:rPr>
                                        <m:t>_</m:t>
                                      </m:r>
                                      <m:r>
                                        <a:rPr lang="en-US" i="1" dirty="0">
                                          <a:latin typeface="Cambria Math" panose="02040503050406030204" pitchFamily="18" charset="0"/>
                                        </a:rPr>
                                        <m:t>𝑣𝑖𝑠𝑖𝑡</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𝑛</m:t>
                                          </m:r>
                                        </m:sub>
                                      </m:sSub>
                                    </m:e>
                                  </m:d>
                                </m:e>
                              </m:func>
                            </m:num>
                            <m:den>
                              <m:r>
                                <a:rPr lang="en-US" b="0" i="1" dirty="0" smtClean="0">
                                  <a:latin typeface="Cambria Math" panose="02040503050406030204" pitchFamily="18" charset="0"/>
                                </a:rPr>
                                <m:t>𝑣𝑖𝑠𝑖𝑡</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𝑛</m:t>
                                  </m:r>
                                </m:sub>
                              </m:sSub>
                            </m:den>
                          </m:f>
                        </m:e>
                      </m:rad>
                    </m:oMath>
                  </m:oMathPara>
                </a14:m>
                <a:endParaRPr lang="en-US" dirty="0"/>
              </a:p>
            </p:txBody>
          </p:sp>
        </mc:Choice>
        <mc:Fallback xmlns="">
          <p:sp>
            <p:nvSpPr>
              <p:cNvPr id="11" name="TextBox 10">
                <a:extLst>
                  <a:ext uri="{FF2B5EF4-FFF2-40B4-BE49-F238E27FC236}">
                    <a16:creationId xmlns:a16="http://schemas.microsoft.com/office/drawing/2014/main" id="{A1F71C46-B610-D2EB-9FE6-815C8DD48968}"/>
                  </a:ext>
                </a:extLst>
              </p:cNvPr>
              <p:cNvSpPr txBox="1">
                <a:spLocks noRot="1" noChangeAspect="1" noMove="1" noResize="1" noEditPoints="1" noAdjustHandles="1" noChangeArrowheads="1" noChangeShapeType="1" noTextEdit="1"/>
              </p:cNvSpPr>
              <p:nvPr/>
            </p:nvSpPr>
            <p:spPr>
              <a:xfrm>
                <a:off x="2940908" y="1762479"/>
                <a:ext cx="5840627" cy="910699"/>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A4DA9-A868-1D6E-BF5D-9736157140D3}"/>
                  </a:ext>
                </a:extLst>
              </p:cNvPr>
              <p:cNvSpPr txBox="1"/>
              <p:nvPr/>
            </p:nvSpPr>
            <p:spPr>
              <a:xfrm>
                <a:off x="1853515" y="3586213"/>
                <a:ext cx="7002161" cy="1785104"/>
              </a:xfrm>
              <a:prstGeom prst="rect">
                <a:avLst/>
              </a:prstGeom>
              <a:noFill/>
              <a:ln>
                <a:noFill/>
              </a:ln>
            </p:spPr>
            <p:txBody>
              <a:bodyPr wrap="square">
                <a:spAutoFit/>
              </a:bodyPr>
              <a:lstStyle/>
              <a:p>
                <a:pPr marL="285750" indent="-285750" algn="l">
                  <a:spcBef>
                    <a:spcPts val="300"/>
                  </a:spcBef>
                  <a:spcAft>
                    <a:spcPts val="300"/>
                  </a:spcAft>
                  <a:buFont typeface="Arial" panose="020B0604020202020204" pitchFamily="34" charset="0"/>
                  <a:buChar char="•"/>
                  <a:tabLst>
                    <a:tab pos="2001838" algn="l"/>
                  </a:tabLst>
                </a:pPr>
                <a14:m>
                  <m:oMath xmlns:m="http://schemas.openxmlformats.org/officeDocument/2006/math">
                    <m:r>
                      <a:rPr lang="en-US" b="0" i="1" smtClean="0">
                        <a:solidFill>
                          <a:srgbClr val="424242"/>
                        </a:solidFill>
                        <a:effectLst/>
                        <a:latin typeface="Cambria Math" panose="02040503050406030204" pitchFamily="18" charset="0"/>
                      </a:rPr>
                      <m:t>𝑛</m:t>
                    </m:r>
                  </m:oMath>
                </a14:m>
                <a:r>
                  <a:rPr lang="en-US" b="0" dirty="0">
                    <a:solidFill>
                      <a:srgbClr val="424242"/>
                    </a:solidFill>
                    <a:effectLst/>
                    <a:latin typeface="KaTeX_Math"/>
                  </a:rPr>
                  <a:t>: 	a node (state) in the search tree</a:t>
                </a:r>
              </a:p>
              <a:p>
                <a:pPr marL="285750" indent="-285750">
                  <a:spcBef>
                    <a:spcPts val="300"/>
                  </a:spcBef>
                  <a:spcAft>
                    <a:spcPts val="300"/>
                  </a:spcAft>
                  <a:buFont typeface="Arial" panose="020B0604020202020204" pitchFamily="34" charset="0"/>
                  <a:buChar char="•"/>
                  <a:tabLst>
                    <a:tab pos="2001838" algn="l"/>
                  </a:tabLst>
                </a:pPr>
                <a14:m>
                  <m:oMath xmlns:m="http://schemas.openxmlformats.org/officeDocument/2006/math">
                    <m:r>
                      <a:rPr lang="en-US" i="1" dirty="0">
                        <a:latin typeface="Cambria Math" panose="02040503050406030204" pitchFamily="18" charset="0"/>
                      </a:rPr>
                      <m:t>𝑤𝑖𝑛</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𝑛</m:t>
                        </m:r>
                      </m:sub>
                    </m:sSub>
                  </m:oMath>
                </a14:m>
                <a:r>
                  <a:rPr lang="en-US" b="0" dirty="0">
                    <a:solidFill>
                      <a:srgbClr val="424242"/>
                    </a:solidFill>
                    <a:effectLst/>
                    <a:latin typeface="KaTeX_Math"/>
                  </a:rPr>
                  <a:t>:	</a:t>
                </a:r>
                <a:r>
                  <a:rPr lang="en-US" dirty="0">
                    <a:solidFill>
                      <a:srgbClr val="424242"/>
                    </a:solidFill>
                    <a:latin typeface="KaTeX_Math"/>
                  </a:rPr>
                  <a:t>number of wins when passing through node </a:t>
                </a:r>
                <a14:m>
                  <m:oMath xmlns:m="http://schemas.openxmlformats.org/officeDocument/2006/math">
                    <m:r>
                      <a:rPr lang="en-US" b="0" i="1" smtClean="0">
                        <a:solidFill>
                          <a:srgbClr val="424242"/>
                        </a:solidFill>
                        <a:latin typeface="Cambria Math" panose="02040503050406030204" pitchFamily="18" charset="0"/>
                      </a:rPr>
                      <m:t>𝑛</m:t>
                    </m:r>
                  </m:oMath>
                </a14:m>
                <a:endParaRPr lang="en-US" b="0" dirty="0">
                  <a:solidFill>
                    <a:srgbClr val="424242"/>
                  </a:solidFill>
                  <a:effectLst/>
                  <a:latin typeface="KaTeX_Math"/>
                </a:endParaRPr>
              </a:p>
              <a:p>
                <a:pPr marL="285750" indent="-285750">
                  <a:spcBef>
                    <a:spcPts val="300"/>
                  </a:spcBef>
                  <a:spcAft>
                    <a:spcPts val="300"/>
                  </a:spcAft>
                  <a:buFont typeface="Arial" panose="020B0604020202020204" pitchFamily="34" charset="0"/>
                  <a:buChar char="•"/>
                  <a:tabLst>
                    <a:tab pos="2001838" algn="l"/>
                  </a:tabLst>
                </a:pPr>
                <a14:m>
                  <m:oMath xmlns:m="http://schemas.openxmlformats.org/officeDocument/2006/math">
                    <m:r>
                      <a:rPr lang="en-US" b="0" i="1" dirty="0" smtClean="0">
                        <a:latin typeface="Cambria Math" panose="02040503050406030204" pitchFamily="18" charset="0"/>
                      </a:rPr>
                      <m:t>𝑣𝑖𝑠𝑖𝑡</m:t>
                    </m:r>
                    <m:sSub>
                      <m:sSubPr>
                        <m:ctrlPr>
                          <a:rPr lang="en-US" i="1" dirty="0" smtClean="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𝑛</m:t>
                        </m:r>
                      </m:sub>
                    </m:sSub>
                  </m:oMath>
                </a14:m>
                <a:r>
                  <a:rPr lang="en-US" dirty="0">
                    <a:solidFill>
                      <a:srgbClr val="424242"/>
                    </a:solidFill>
                    <a:latin typeface="KaTeX_Math"/>
                  </a:rPr>
                  <a:t>:</a:t>
                </a:r>
                <a:r>
                  <a:rPr lang="en-US" b="0" i="1" dirty="0">
                    <a:solidFill>
                      <a:srgbClr val="424242"/>
                    </a:solidFill>
                    <a:effectLst/>
                    <a:latin typeface="KaTeX_Math"/>
                  </a:rPr>
                  <a:t>  	</a:t>
                </a:r>
                <a:r>
                  <a:rPr lang="en-US" dirty="0">
                    <a:solidFill>
                      <a:srgbClr val="424242"/>
                    </a:solidFill>
                    <a:latin typeface="KaTeX_Math"/>
                  </a:rPr>
                  <a:t>number of times </a:t>
                </a:r>
                <a14:m>
                  <m:oMath xmlns:m="http://schemas.openxmlformats.org/officeDocument/2006/math">
                    <m:r>
                      <a:rPr lang="en-US" i="1">
                        <a:solidFill>
                          <a:srgbClr val="424242"/>
                        </a:solidFill>
                        <a:latin typeface="Cambria Math" panose="02040503050406030204" pitchFamily="18" charset="0"/>
                      </a:rPr>
                      <m:t>𝑛</m:t>
                    </m:r>
                  </m:oMath>
                </a14:m>
                <a:r>
                  <a:rPr lang="en-US" i="1" dirty="0">
                    <a:solidFill>
                      <a:srgbClr val="424242"/>
                    </a:solidFill>
                    <a:latin typeface="KaTeX_Math"/>
                  </a:rPr>
                  <a:t> </a:t>
                </a:r>
                <a:r>
                  <a:rPr lang="en-US" dirty="0">
                    <a:solidFill>
                      <a:srgbClr val="424242"/>
                    </a:solidFill>
                    <a:latin typeface="KaTeX_Math"/>
                  </a:rPr>
                  <a:t>has been visited</a:t>
                </a:r>
                <a:endParaRPr lang="en-US" b="0" i="1" dirty="0">
                  <a:solidFill>
                    <a:srgbClr val="424242"/>
                  </a:solidFill>
                  <a:effectLst/>
                  <a:latin typeface="KaTeX_Math"/>
                </a:endParaRPr>
              </a:p>
              <a:p>
                <a:pPr marL="285750" indent="-285750">
                  <a:spcBef>
                    <a:spcPts val="300"/>
                  </a:spcBef>
                  <a:spcAft>
                    <a:spcPts val="300"/>
                  </a:spcAft>
                  <a:buFont typeface="Arial" panose="020B0604020202020204" pitchFamily="34" charset="0"/>
                  <a:buChar char="•"/>
                  <a:tabLst>
                    <a:tab pos="2001838" algn="l"/>
                  </a:tabLst>
                </a:pPr>
                <a14:m>
                  <m:oMath xmlns:m="http://schemas.openxmlformats.org/officeDocument/2006/math">
                    <m:r>
                      <a:rPr lang="en-US" b="0" i="1" dirty="0" smtClean="0">
                        <a:latin typeface="Cambria Math" panose="02040503050406030204" pitchFamily="18" charset="0"/>
                      </a:rPr>
                      <m:t>𝑝𝑎𝑟𝑒𝑛𝑡</m:t>
                    </m:r>
                    <m:r>
                      <a:rPr lang="en-US" b="0" i="1" dirty="0" smtClean="0">
                        <a:latin typeface="Cambria Math" panose="02040503050406030204" pitchFamily="18" charset="0"/>
                      </a:rPr>
                      <m:t>_</m:t>
                    </m:r>
                    <m:r>
                      <a:rPr lang="en-US" i="1" dirty="0">
                        <a:latin typeface="Cambria Math" panose="02040503050406030204" pitchFamily="18" charset="0"/>
                      </a:rPr>
                      <m:t>𝑣𝑖𝑠𝑖𝑡</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𝑛</m:t>
                        </m:r>
                      </m:sub>
                    </m:sSub>
                  </m:oMath>
                </a14:m>
                <a:r>
                  <a:rPr lang="en-US" dirty="0">
                    <a:solidFill>
                      <a:srgbClr val="424242"/>
                    </a:solidFill>
                    <a:latin typeface="KaTeX_Math"/>
                  </a:rPr>
                  <a:t>:	number of times the parent of </a:t>
                </a:r>
                <a14:m>
                  <m:oMath xmlns:m="http://schemas.openxmlformats.org/officeDocument/2006/math">
                    <m:r>
                      <a:rPr lang="en-US" b="0" i="1" smtClean="0">
                        <a:solidFill>
                          <a:srgbClr val="424242"/>
                        </a:solidFill>
                        <a:latin typeface="Cambria Math" panose="02040503050406030204" pitchFamily="18" charset="0"/>
                      </a:rPr>
                      <m:t>𝑛</m:t>
                    </m:r>
                  </m:oMath>
                </a14:m>
                <a:r>
                  <a:rPr lang="en-US" b="0" i="1" dirty="0">
                    <a:solidFill>
                      <a:srgbClr val="424242"/>
                    </a:solidFill>
                    <a:effectLst/>
                    <a:latin typeface="KaTeX_Math"/>
                  </a:rPr>
                  <a:t> </a:t>
                </a:r>
                <a:r>
                  <a:rPr lang="en-US" b="0" dirty="0">
                    <a:solidFill>
                      <a:srgbClr val="424242"/>
                    </a:solidFill>
                    <a:effectLst/>
                    <a:latin typeface="KaTeX_Math"/>
                  </a:rPr>
                  <a:t>has been visited</a:t>
                </a:r>
              </a:p>
              <a:p>
                <a:pPr marL="285750" indent="-285750" algn="l">
                  <a:spcBef>
                    <a:spcPts val="300"/>
                  </a:spcBef>
                  <a:spcAft>
                    <a:spcPts val="300"/>
                  </a:spcAft>
                  <a:buFont typeface="Arial" panose="020B0604020202020204" pitchFamily="34" charset="0"/>
                  <a:buChar char="•"/>
                  <a:tabLst>
                    <a:tab pos="2001838" algn="l"/>
                  </a:tabLst>
                </a:pPr>
                <a14:m>
                  <m:oMath xmlns:m="http://schemas.openxmlformats.org/officeDocument/2006/math">
                    <m:r>
                      <a:rPr lang="en-US" b="0" i="1" dirty="0" smtClean="0">
                        <a:solidFill>
                          <a:srgbClr val="424242"/>
                        </a:solidFill>
                        <a:effectLst/>
                        <a:latin typeface="Cambria Math" panose="02040503050406030204" pitchFamily="18" charset="0"/>
                      </a:rPr>
                      <m:t>𝐶</m:t>
                    </m:r>
                  </m:oMath>
                </a14:m>
                <a:r>
                  <a:rPr lang="en-US" b="0" dirty="0">
                    <a:solidFill>
                      <a:srgbClr val="424242"/>
                    </a:solidFill>
                    <a:effectLst/>
                    <a:latin typeface="KaTeX_Math"/>
                  </a:rPr>
                  <a:t>:	a (tunable) positive constant</a:t>
                </a:r>
              </a:p>
            </p:txBody>
          </p:sp>
        </mc:Choice>
        <mc:Fallback xmlns="">
          <p:sp>
            <p:nvSpPr>
              <p:cNvPr id="14" name="TextBox 13">
                <a:extLst>
                  <a:ext uri="{FF2B5EF4-FFF2-40B4-BE49-F238E27FC236}">
                    <a16:creationId xmlns:a16="http://schemas.microsoft.com/office/drawing/2014/main" id="{AE1A4DA9-A868-1D6E-BF5D-9736157140D3}"/>
                  </a:ext>
                </a:extLst>
              </p:cNvPr>
              <p:cNvSpPr txBox="1">
                <a:spLocks noRot="1" noChangeAspect="1" noMove="1" noResize="1" noEditPoints="1" noAdjustHandles="1" noChangeArrowheads="1" noChangeShapeType="1" noTextEdit="1"/>
              </p:cNvSpPr>
              <p:nvPr/>
            </p:nvSpPr>
            <p:spPr>
              <a:xfrm>
                <a:off x="1853515" y="3586213"/>
                <a:ext cx="7002161" cy="1785104"/>
              </a:xfrm>
              <a:prstGeom prst="rect">
                <a:avLst/>
              </a:prstGeom>
              <a:blipFill>
                <a:blip r:embed="rId3"/>
                <a:stretch>
                  <a:fillRect l="-522" t="-1706" b="-4437"/>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4540D7DD-1BCF-2F7F-D62F-8C0EC071D0F7}"/>
              </a:ext>
            </a:extLst>
          </p:cNvPr>
          <p:cNvSpPr txBox="1"/>
          <p:nvPr/>
        </p:nvSpPr>
        <p:spPr>
          <a:xfrm>
            <a:off x="731108" y="3186103"/>
            <a:ext cx="1048266" cy="400110"/>
          </a:xfrm>
          <a:prstGeom prst="rect">
            <a:avLst/>
          </a:prstGeom>
          <a:noFill/>
          <a:ln>
            <a:noFill/>
          </a:ln>
        </p:spPr>
        <p:txBody>
          <a:bodyPr wrap="square">
            <a:spAutoFit/>
          </a:bodyPr>
          <a:lstStyle/>
          <a:p>
            <a:pPr>
              <a:buNone/>
            </a:pPr>
            <a:r>
              <a:rPr lang="en-US" sz="2000" dirty="0"/>
              <a:t>where:</a:t>
            </a:r>
          </a:p>
        </p:txBody>
      </p:sp>
      <p:sp>
        <p:nvSpPr>
          <p:cNvPr id="16" name="TextBox 15">
            <a:extLst>
              <a:ext uri="{FF2B5EF4-FFF2-40B4-BE49-F238E27FC236}">
                <a16:creationId xmlns:a16="http://schemas.microsoft.com/office/drawing/2014/main" id="{D88CADED-8B64-84A0-25AE-7F5866521620}"/>
              </a:ext>
            </a:extLst>
          </p:cNvPr>
          <p:cNvSpPr txBox="1"/>
          <p:nvPr/>
        </p:nvSpPr>
        <p:spPr>
          <a:xfrm>
            <a:off x="4753233" y="1935992"/>
            <a:ext cx="741406" cy="642451"/>
          </a:xfrm>
          <a:prstGeom prst="rect">
            <a:avLst/>
          </a:prstGeom>
          <a:noFill/>
          <a:ln w="25400">
            <a:solidFill>
              <a:srgbClr val="7030A0"/>
            </a:solidFill>
          </a:ln>
        </p:spPr>
        <p:txBody>
          <a:bodyPr wrap="square">
            <a:noAutofit/>
          </a:bodyPr>
          <a:lstStyle/>
          <a:p>
            <a:endParaRPr lang="en-US" dirty="0">
              <a:solidFill>
                <a:srgbClr val="1306BA"/>
              </a:solidFill>
            </a:endParaRPr>
          </a:p>
        </p:txBody>
      </p:sp>
      <p:sp>
        <p:nvSpPr>
          <p:cNvPr id="17" name="TextBox 16">
            <a:extLst>
              <a:ext uri="{FF2B5EF4-FFF2-40B4-BE49-F238E27FC236}">
                <a16:creationId xmlns:a16="http://schemas.microsoft.com/office/drawing/2014/main" id="{210C120A-BD95-6005-59FE-FC0093A90793}"/>
              </a:ext>
            </a:extLst>
          </p:cNvPr>
          <p:cNvSpPr txBox="1"/>
          <p:nvPr/>
        </p:nvSpPr>
        <p:spPr>
          <a:xfrm>
            <a:off x="6159192" y="1820562"/>
            <a:ext cx="2111597" cy="852616"/>
          </a:xfrm>
          <a:prstGeom prst="rect">
            <a:avLst/>
          </a:prstGeom>
          <a:noFill/>
          <a:ln w="25400">
            <a:solidFill>
              <a:srgbClr val="5ACAD6"/>
            </a:solidFill>
          </a:ln>
          <a:effectLst/>
        </p:spPr>
        <p:txBody>
          <a:bodyPr wrap="square">
            <a:noAutofit/>
          </a:bodyPr>
          <a:lstStyle/>
          <a:p>
            <a:endParaRPr lang="en-US" dirty="0">
              <a:solidFill>
                <a:srgbClr val="1306BA"/>
              </a:solidFill>
            </a:endParaRPr>
          </a:p>
        </p:txBody>
      </p:sp>
      <p:sp>
        <p:nvSpPr>
          <p:cNvPr id="18" name="TextBox 17">
            <a:extLst>
              <a:ext uri="{FF2B5EF4-FFF2-40B4-BE49-F238E27FC236}">
                <a16:creationId xmlns:a16="http://schemas.microsoft.com/office/drawing/2014/main" id="{BE22F821-414D-E7EE-8A69-2376F3040B7C}"/>
              </a:ext>
            </a:extLst>
          </p:cNvPr>
          <p:cNvSpPr txBox="1"/>
          <p:nvPr/>
        </p:nvSpPr>
        <p:spPr>
          <a:xfrm>
            <a:off x="4484146" y="2785993"/>
            <a:ext cx="1301579" cy="400110"/>
          </a:xfrm>
          <a:prstGeom prst="rect">
            <a:avLst/>
          </a:prstGeom>
          <a:noFill/>
          <a:ln w="25400">
            <a:solidFill>
              <a:srgbClr val="7030A0"/>
            </a:solidFill>
          </a:ln>
        </p:spPr>
        <p:txBody>
          <a:bodyPr wrap="square">
            <a:noAutofit/>
          </a:bodyPr>
          <a:lstStyle/>
          <a:p>
            <a:r>
              <a:rPr lang="en-US" dirty="0"/>
              <a:t>Exploitation</a:t>
            </a:r>
          </a:p>
        </p:txBody>
      </p:sp>
      <p:sp>
        <p:nvSpPr>
          <p:cNvPr id="19" name="TextBox 18">
            <a:extLst>
              <a:ext uri="{FF2B5EF4-FFF2-40B4-BE49-F238E27FC236}">
                <a16:creationId xmlns:a16="http://schemas.microsoft.com/office/drawing/2014/main" id="{D113FB83-86D4-E63B-E573-88310B5242A1}"/>
              </a:ext>
            </a:extLst>
          </p:cNvPr>
          <p:cNvSpPr txBox="1"/>
          <p:nvPr/>
        </p:nvSpPr>
        <p:spPr>
          <a:xfrm>
            <a:off x="6564200" y="2785993"/>
            <a:ext cx="1301579" cy="400110"/>
          </a:xfrm>
          <a:prstGeom prst="rect">
            <a:avLst/>
          </a:prstGeom>
          <a:noFill/>
          <a:ln w="25400">
            <a:solidFill>
              <a:srgbClr val="5ACAD6"/>
            </a:solidFill>
          </a:ln>
        </p:spPr>
        <p:txBody>
          <a:bodyPr wrap="square">
            <a:noAutofit/>
          </a:bodyPr>
          <a:lstStyle/>
          <a:p>
            <a:r>
              <a:rPr lang="en-US" dirty="0"/>
              <a:t>Exploration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0E7E4E2-FF20-E632-83A2-3367DF2E3F4F}"/>
                  </a:ext>
                </a:extLst>
              </p:cNvPr>
              <p:cNvSpPr txBox="1"/>
              <p:nvPr/>
            </p:nvSpPr>
            <p:spPr>
              <a:xfrm>
                <a:off x="4258962" y="6027088"/>
                <a:ext cx="7869897" cy="646331"/>
              </a:xfrm>
              <a:prstGeom prst="rect">
                <a:avLst/>
              </a:prstGeom>
              <a:noFill/>
              <a:ln>
                <a:noFill/>
              </a:ln>
            </p:spPr>
            <p:txBody>
              <a:bodyPr wrap="square">
                <a:spAutoFit/>
              </a:bodyPr>
              <a:lstStyle/>
              <a:p>
                <a:pPr>
                  <a:spcBef>
                    <a:spcPts val="600"/>
                  </a:spcBef>
                  <a:spcAft>
                    <a:spcPts val="300"/>
                  </a:spcAft>
                </a:pPr>
                <a:r>
                  <a:rPr lang="en-US" i="0" dirty="0">
                    <a:solidFill>
                      <a:srgbClr val="424242"/>
                    </a:solidFill>
                    <a:effectLst/>
                  </a:rPr>
                  <a:t>* To avoid division by 0, most implementations have </a:t>
                </a:r>
                <a14:m>
                  <m:oMath xmlns:m="http://schemas.openxmlformats.org/officeDocument/2006/math">
                    <m:r>
                      <a:rPr lang="en-US" i="1" dirty="0" smtClean="0">
                        <a:solidFill>
                          <a:srgbClr val="424242"/>
                        </a:solidFill>
                        <a:effectLst/>
                        <a:latin typeface="Cambria Math" panose="02040503050406030204" pitchFamily="18" charset="0"/>
                      </a:rPr>
                      <m:t>𝑈𝐶𝐵</m:t>
                    </m:r>
                    <m:r>
                      <a:rPr lang="en-US" i="1" dirty="0" smtClean="0">
                        <a:solidFill>
                          <a:srgbClr val="424242"/>
                        </a:solidFill>
                        <a:effectLst/>
                        <a:latin typeface="Cambria Math" panose="02040503050406030204" pitchFamily="18" charset="0"/>
                      </a:rPr>
                      <m:t>1</m:t>
                    </m:r>
                    <m:r>
                      <a:rPr lang="en-US" i="1" dirty="0" smtClean="0">
                        <a:solidFill>
                          <a:srgbClr val="424242"/>
                        </a:solidFill>
                        <a:effectLst/>
                        <a:latin typeface="Cambria Math" panose="02040503050406030204" pitchFamily="18" charset="0"/>
                      </a:rPr>
                      <m:t>=</m:t>
                    </m:r>
                    <m:r>
                      <a:rPr lang="en-US" i="1" dirty="0" smtClean="0">
                        <a:solidFill>
                          <a:srgbClr val="424242"/>
                        </a:solidFill>
                        <a:effectLst/>
                        <a:latin typeface="Cambria Math" panose="02040503050406030204" pitchFamily="18" charset="0"/>
                      </a:rPr>
                      <m:t>∞</m:t>
                    </m:r>
                  </m:oMath>
                </a14:m>
                <a:r>
                  <a:rPr lang="en-US" i="0" dirty="0">
                    <a:solidFill>
                      <a:srgbClr val="424242"/>
                    </a:solidFill>
                    <a:effectLst/>
                  </a:rPr>
                  <a:t> for any unvisited node ensuring that every node is visited at least once, promoting exploration.</a:t>
                </a:r>
              </a:p>
            </p:txBody>
          </p:sp>
        </mc:Choice>
        <mc:Fallback xmlns="">
          <p:sp>
            <p:nvSpPr>
              <p:cNvPr id="22" name="TextBox 21">
                <a:extLst>
                  <a:ext uri="{FF2B5EF4-FFF2-40B4-BE49-F238E27FC236}">
                    <a16:creationId xmlns:a16="http://schemas.microsoft.com/office/drawing/2014/main" id="{50E7E4E2-FF20-E632-83A2-3367DF2E3F4F}"/>
                  </a:ext>
                </a:extLst>
              </p:cNvPr>
              <p:cNvSpPr txBox="1">
                <a:spLocks noRot="1" noChangeAspect="1" noMove="1" noResize="1" noEditPoints="1" noAdjustHandles="1" noChangeArrowheads="1" noChangeShapeType="1" noTextEdit="1"/>
              </p:cNvSpPr>
              <p:nvPr/>
            </p:nvSpPr>
            <p:spPr>
              <a:xfrm>
                <a:off x="4258962" y="6027088"/>
                <a:ext cx="7869897" cy="646331"/>
              </a:xfrm>
              <a:prstGeom prst="rect">
                <a:avLst/>
              </a:prstGeom>
              <a:blipFill>
                <a:blip r:embed="rId4"/>
                <a:stretch>
                  <a:fillRect l="-697" t="-5660" b="-1415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0662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E415D-D748-ADA1-5935-700B490B09CD}"/>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D2F5A6C-61D7-0B55-FBBE-474FCD3FF1FE}"/>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MCTS Selection Example</a:t>
            </a:r>
            <a:endParaRPr lang="en-US" sz="36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400075-2BEF-8BFA-B8BE-FECD761E1DE1}"/>
                  </a:ext>
                </a:extLst>
              </p:cNvPr>
              <p:cNvSpPr txBox="1"/>
              <p:nvPr/>
            </p:nvSpPr>
            <p:spPr>
              <a:xfrm>
                <a:off x="340990" y="1752510"/>
                <a:ext cx="1419021" cy="400110"/>
              </a:xfrm>
              <a:prstGeom prst="rect">
                <a:avLst/>
              </a:prstGeom>
              <a:noFill/>
              <a:ln>
                <a:noFill/>
              </a:ln>
            </p:spPr>
            <p:txBody>
              <a:bodyPr wrap="square">
                <a:spAutoFit/>
              </a:bodyPr>
              <a:lstStyle/>
              <a:p>
                <a:pPr>
                  <a:buNone/>
                </a:pPr>
                <a:r>
                  <a:rPr lang="en-US" sz="2000" b="0" dirty="0"/>
                  <a:t>Let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5</m:t>
                    </m:r>
                  </m:oMath>
                </a14:m>
                <a:endParaRPr lang="en-US" sz="2000" dirty="0"/>
              </a:p>
            </p:txBody>
          </p:sp>
        </mc:Choice>
        <mc:Fallback xmlns="">
          <p:sp>
            <p:nvSpPr>
              <p:cNvPr id="15" name="TextBox 14">
                <a:extLst>
                  <a:ext uri="{FF2B5EF4-FFF2-40B4-BE49-F238E27FC236}">
                    <a16:creationId xmlns:a16="http://schemas.microsoft.com/office/drawing/2014/main" id="{2D400075-2BEF-8BFA-B8BE-FECD761E1DE1}"/>
                  </a:ext>
                </a:extLst>
              </p:cNvPr>
              <p:cNvSpPr txBox="1">
                <a:spLocks noRot="1" noChangeAspect="1" noMove="1" noResize="1" noEditPoints="1" noAdjustHandles="1" noChangeArrowheads="1" noChangeShapeType="1" noTextEdit="1"/>
              </p:cNvSpPr>
              <p:nvPr/>
            </p:nvSpPr>
            <p:spPr>
              <a:xfrm>
                <a:off x="340990" y="1752510"/>
                <a:ext cx="1419021" cy="400110"/>
              </a:xfrm>
              <a:prstGeom prst="rect">
                <a:avLst/>
              </a:prstGeom>
              <a:blipFill>
                <a:blip r:embed="rId2"/>
                <a:stretch>
                  <a:fillRect l="-4721" t="-7576" b="-25758"/>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9CCC1BD5-241B-E2CB-612A-3AEB8FAC7B94}"/>
              </a:ext>
            </a:extLst>
          </p:cNvPr>
          <p:cNvSpPr/>
          <p:nvPr/>
        </p:nvSpPr>
        <p:spPr>
          <a:xfrm>
            <a:off x="5484224" y="2233036"/>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 name="Oval 2">
            <a:extLst>
              <a:ext uri="{FF2B5EF4-FFF2-40B4-BE49-F238E27FC236}">
                <a16:creationId xmlns:a16="http://schemas.microsoft.com/office/drawing/2014/main" id="{3F315413-4B85-9333-F514-F2546261D346}"/>
              </a:ext>
            </a:extLst>
          </p:cNvPr>
          <p:cNvSpPr/>
          <p:nvPr/>
        </p:nvSpPr>
        <p:spPr>
          <a:xfrm>
            <a:off x="3370832" y="3418726"/>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5" name="Oval 4">
            <a:extLst>
              <a:ext uri="{FF2B5EF4-FFF2-40B4-BE49-F238E27FC236}">
                <a16:creationId xmlns:a16="http://schemas.microsoft.com/office/drawing/2014/main" id="{460B1FFF-28A9-DFD3-B9FA-02C42B8AD03B}"/>
              </a:ext>
            </a:extLst>
          </p:cNvPr>
          <p:cNvSpPr/>
          <p:nvPr/>
        </p:nvSpPr>
        <p:spPr>
          <a:xfrm>
            <a:off x="4824475" y="3418726"/>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7" name="Straight Connector 6">
            <a:extLst>
              <a:ext uri="{FF2B5EF4-FFF2-40B4-BE49-F238E27FC236}">
                <a16:creationId xmlns:a16="http://schemas.microsoft.com/office/drawing/2014/main" id="{4B5328C9-26F8-722A-AD32-5E1806B4C458}"/>
              </a:ext>
            </a:extLst>
          </p:cNvPr>
          <p:cNvCxnSpPr>
            <a:cxnSpLocks/>
            <a:stCxn id="2" idx="2"/>
            <a:endCxn id="3" idx="0"/>
          </p:cNvCxnSpPr>
          <p:nvPr/>
        </p:nvCxnSpPr>
        <p:spPr>
          <a:xfrm flipH="1">
            <a:off x="3708391" y="2570595"/>
            <a:ext cx="1775833" cy="84813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9A777077-B37B-ABB6-F520-D41B5D01A4B4}"/>
              </a:ext>
            </a:extLst>
          </p:cNvPr>
          <p:cNvCxnSpPr>
            <a:cxnSpLocks/>
            <a:stCxn id="2" idx="3"/>
            <a:endCxn id="5" idx="0"/>
          </p:cNvCxnSpPr>
          <p:nvPr/>
        </p:nvCxnSpPr>
        <p:spPr>
          <a:xfrm flipH="1">
            <a:off x="5162034" y="2809285"/>
            <a:ext cx="421059"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31D5224A-CD90-0BD3-DD8B-B90C1BB76FB8}"/>
              </a:ext>
            </a:extLst>
          </p:cNvPr>
          <p:cNvSpPr txBox="1"/>
          <p:nvPr/>
        </p:nvSpPr>
        <p:spPr>
          <a:xfrm>
            <a:off x="3549307" y="3386953"/>
            <a:ext cx="366583" cy="369332"/>
          </a:xfrm>
          <a:prstGeom prst="rect">
            <a:avLst/>
          </a:prstGeom>
          <a:noFill/>
          <a:ln w="25400">
            <a:noFill/>
          </a:ln>
        </p:spPr>
        <p:txBody>
          <a:bodyPr wrap="square">
            <a:spAutoFit/>
          </a:bodyPr>
          <a:lstStyle/>
          <a:p>
            <a:r>
              <a:rPr lang="en-US" dirty="0">
                <a:solidFill>
                  <a:srgbClr val="00B0F0"/>
                </a:solidFill>
              </a:rPr>
              <a:t>X</a:t>
            </a:r>
          </a:p>
        </p:txBody>
      </p:sp>
      <p:sp>
        <p:nvSpPr>
          <p:cNvPr id="25" name="TextBox 24">
            <a:extLst>
              <a:ext uri="{FF2B5EF4-FFF2-40B4-BE49-F238E27FC236}">
                <a16:creationId xmlns:a16="http://schemas.microsoft.com/office/drawing/2014/main" id="{71DC7F8E-54EA-0BE3-A666-C2638F7AD86A}"/>
              </a:ext>
            </a:extLst>
          </p:cNvPr>
          <p:cNvSpPr txBox="1"/>
          <p:nvPr/>
        </p:nvSpPr>
        <p:spPr>
          <a:xfrm>
            <a:off x="5034141" y="3386953"/>
            <a:ext cx="366583" cy="369332"/>
          </a:xfrm>
          <a:prstGeom prst="rect">
            <a:avLst/>
          </a:prstGeom>
          <a:noFill/>
          <a:ln w="25400">
            <a:noFill/>
          </a:ln>
        </p:spPr>
        <p:txBody>
          <a:bodyPr wrap="square">
            <a:spAutoFit/>
          </a:bodyPr>
          <a:lstStyle/>
          <a:p>
            <a:r>
              <a:rPr lang="en-US" dirty="0">
                <a:solidFill>
                  <a:srgbClr val="1306BA"/>
                </a:solidFill>
              </a:rPr>
              <a:t>Y</a:t>
            </a:r>
          </a:p>
        </p:txBody>
      </p:sp>
      <p:sp>
        <p:nvSpPr>
          <p:cNvPr id="27" name="Oval 26">
            <a:extLst>
              <a:ext uri="{FF2B5EF4-FFF2-40B4-BE49-F238E27FC236}">
                <a16:creationId xmlns:a16="http://schemas.microsoft.com/office/drawing/2014/main" id="{FA5EC73A-D532-70D2-C73B-AEBDB00D22B9}"/>
              </a:ext>
            </a:extLst>
          </p:cNvPr>
          <p:cNvSpPr/>
          <p:nvPr/>
        </p:nvSpPr>
        <p:spPr>
          <a:xfrm>
            <a:off x="6258555" y="3418726"/>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2" name="TextBox 31">
            <a:extLst>
              <a:ext uri="{FF2B5EF4-FFF2-40B4-BE49-F238E27FC236}">
                <a16:creationId xmlns:a16="http://schemas.microsoft.com/office/drawing/2014/main" id="{30200DC1-5EC6-AFA5-43B4-0FA0AEA51A35}"/>
              </a:ext>
            </a:extLst>
          </p:cNvPr>
          <p:cNvSpPr txBox="1"/>
          <p:nvPr/>
        </p:nvSpPr>
        <p:spPr>
          <a:xfrm>
            <a:off x="6468221" y="3386953"/>
            <a:ext cx="366583" cy="369332"/>
          </a:xfrm>
          <a:prstGeom prst="rect">
            <a:avLst/>
          </a:prstGeom>
          <a:noFill/>
          <a:ln w="25400">
            <a:noFill/>
          </a:ln>
        </p:spPr>
        <p:txBody>
          <a:bodyPr wrap="square">
            <a:spAutoFit/>
          </a:bodyPr>
          <a:lstStyle/>
          <a:p>
            <a:r>
              <a:rPr lang="en-US" dirty="0">
                <a:solidFill>
                  <a:schemeClr val="accent2">
                    <a:lumMod val="75000"/>
                  </a:schemeClr>
                </a:solidFill>
              </a:rPr>
              <a:t>Z</a:t>
            </a:r>
          </a:p>
        </p:txBody>
      </p:sp>
      <p:cxnSp>
        <p:nvCxnSpPr>
          <p:cNvPr id="33" name="Straight Connector 32">
            <a:extLst>
              <a:ext uri="{FF2B5EF4-FFF2-40B4-BE49-F238E27FC236}">
                <a16:creationId xmlns:a16="http://schemas.microsoft.com/office/drawing/2014/main" id="{7E106086-13D2-EEE0-A94F-29F4E5933C39}"/>
              </a:ext>
            </a:extLst>
          </p:cNvPr>
          <p:cNvCxnSpPr>
            <a:cxnSpLocks/>
            <a:stCxn id="2" idx="5"/>
            <a:endCxn id="27" idx="0"/>
          </p:cNvCxnSpPr>
          <p:nvPr/>
        </p:nvCxnSpPr>
        <p:spPr>
          <a:xfrm>
            <a:off x="6060473" y="2809285"/>
            <a:ext cx="535641"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3A4EB6F-C3AC-D7EA-ECD4-FFF44FC67FFF}"/>
              </a:ext>
            </a:extLst>
          </p:cNvPr>
          <p:cNvCxnSpPr>
            <a:cxnSpLocks/>
            <a:stCxn id="45" idx="2"/>
            <a:endCxn id="2" idx="0"/>
          </p:cNvCxnSpPr>
          <p:nvPr/>
        </p:nvCxnSpPr>
        <p:spPr>
          <a:xfrm>
            <a:off x="5677074" y="1908158"/>
            <a:ext cx="144709" cy="32487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28355E3D-2354-EEB3-784E-40327079D252}"/>
              </a:ext>
            </a:extLst>
          </p:cNvPr>
          <p:cNvSpPr txBox="1"/>
          <p:nvPr/>
        </p:nvSpPr>
        <p:spPr>
          <a:xfrm>
            <a:off x="4420475" y="1538826"/>
            <a:ext cx="2513198" cy="369332"/>
          </a:xfrm>
          <a:prstGeom prst="rect">
            <a:avLst/>
          </a:prstGeom>
          <a:noFill/>
          <a:ln w="25400">
            <a:noFill/>
          </a:ln>
        </p:spPr>
        <p:txBody>
          <a:bodyPr wrap="square">
            <a:spAutoFit/>
          </a:bodyPr>
          <a:lstStyle/>
          <a:p>
            <a:r>
              <a:rPr lang="en-US" dirty="0"/>
              <a:t>After several iterations…</a:t>
            </a:r>
          </a:p>
        </p:txBody>
      </p:sp>
      <p:sp>
        <p:nvSpPr>
          <p:cNvPr id="46" name="TextBox 45">
            <a:extLst>
              <a:ext uri="{FF2B5EF4-FFF2-40B4-BE49-F238E27FC236}">
                <a16:creationId xmlns:a16="http://schemas.microsoft.com/office/drawing/2014/main" id="{073E40ED-EE1F-9831-003B-76235364684F}"/>
              </a:ext>
            </a:extLst>
          </p:cNvPr>
          <p:cNvSpPr txBox="1"/>
          <p:nvPr/>
        </p:nvSpPr>
        <p:spPr>
          <a:xfrm>
            <a:off x="3400203" y="3678991"/>
            <a:ext cx="730412" cy="338554"/>
          </a:xfrm>
          <a:prstGeom prst="rect">
            <a:avLst/>
          </a:prstGeom>
          <a:noFill/>
          <a:ln w="25400">
            <a:noFill/>
          </a:ln>
        </p:spPr>
        <p:txBody>
          <a:bodyPr wrap="square">
            <a:spAutoFit/>
          </a:bodyPr>
          <a:lstStyle/>
          <a:p>
            <a:r>
              <a:rPr lang="en-US" sz="1600" dirty="0"/>
              <a:t>5 / 10</a:t>
            </a:r>
          </a:p>
        </p:txBody>
      </p:sp>
      <p:sp>
        <p:nvSpPr>
          <p:cNvPr id="47" name="TextBox 46">
            <a:extLst>
              <a:ext uri="{FF2B5EF4-FFF2-40B4-BE49-F238E27FC236}">
                <a16:creationId xmlns:a16="http://schemas.microsoft.com/office/drawing/2014/main" id="{6EA61EF3-4226-FE63-8C7B-E53B539CFF46}"/>
              </a:ext>
            </a:extLst>
          </p:cNvPr>
          <p:cNvSpPr txBox="1"/>
          <p:nvPr/>
        </p:nvSpPr>
        <p:spPr>
          <a:xfrm>
            <a:off x="4852226" y="3678991"/>
            <a:ext cx="730412" cy="338554"/>
          </a:xfrm>
          <a:prstGeom prst="rect">
            <a:avLst/>
          </a:prstGeom>
          <a:noFill/>
          <a:ln w="25400">
            <a:noFill/>
          </a:ln>
        </p:spPr>
        <p:txBody>
          <a:bodyPr wrap="square">
            <a:spAutoFit/>
          </a:bodyPr>
          <a:lstStyle/>
          <a:p>
            <a:r>
              <a:rPr lang="en-US" sz="1600" dirty="0"/>
              <a:t>8 / 12</a:t>
            </a:r>
          </a:p>
        </p:txBody>
      </p:sp>
      <p:sp>
        <p:nvSpPr>
          <p:cNvPr id="48" name="TextBox 47">
            <a:extLst>
              <a:ext uri="{FF2B5EF4-FFF2-40B4-BE49-F238E27FC236}">
                <a16:creationId xmlns:a16="http://schemas.microsoft.com/office/drawing/2014/main" id="{784021CA-9ADD-7B93-AEB8-77982846FD63}"/>
              </a:ext>
            </a:extLst>
          </p:cNvPr>
          <p:cNvSpPr txBox="1"/>
          <p:nvPr/>
        </p:nvSpPr>
        <p:spPr>
          <a:xfrm>
            <a:off x="6328189" y="3678991"/>
            <a:ext cx="675119" cy="338554"/>
          </a:xfrm>
          <a:prstGeom prst="rect">
            <a:avLst/>
          </a:prstGeom>
          <a:noFill/>
          <a:ln w="25400">
            <a:noFill/>
          </a:ln>
        </p:spPr>
        <p:txBody>
          <a:bodyPr wrap="square">
            <a:spAutoFit/>
          </a:bodyPr>
          <a:lstStyle/>
          <a:p>
            <a:r>
              <a:rPr lang="en-US" sz="1600" dirty="0"/>
              <a:t>2 / 8</a:t>
            </a:r>
          </a:p>
        </p:txBody>
      </p:sp>
      <p:sp>
        <p:nvSpPr>
          <p:cNvPr id="50" name="Oval 49">
            <a:extLst>
              <a:ext uri="{FF2B5EF4-FFF2-40B4-BE49-F238E27FC236}">
                <a16:creationId xmlns:a16="http://schemas.microsoft.com/office/drawing/2014/main" id="{130C518B-1F98-8249-CF91-1451DBEE07BE}"/>
              </a:ext>
            </a:extLst>
          </p:cNvPr>
          <p:cNvSpPr/>
          <p:nvPr/>
        </p:nvSpPr>
        <p:spPr>
          <a:xfrm>
            <a:off x="7643028" y="3418726"/>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53" name="TextBox 52">
            <a:extLst>
              <a:ext uri="{FF2B5EF4-FFF2-40B4-BE49-F238E27FC236}">
                <a16:creationId xmlns:a16="http://schemas.microsoft.com/office/drawing/2014/main" id="{072F8A6E-BCF1-EFE8-76D7-3DD966430C3D}"/>
              </a:ext>
            </a:extLst>
          </p:cNvPr>
          <p:cNvSpPr txBox="1"/>
          <p:nvPr/>
        </p:nvSpPr>
        <p:spPr>
          <a:xfrm>
            <a:off x="7834824" y="3386953"/>
            <a:ext cx="366583" cy="369332"/>
          </a:xfrm>
          <a:prstGeom prst="rect">
            <a:avLst/>
          </a:prstGeom>
          <a:noFill/>
          <a:ln w="25400">
            <a:noFill/>
          </a:ln>
        </p:spPr>
        <p:txBody>
          <a:bodyPr wrap="square">
            <a:spAutoFit/>
          </a:bodyPr>
          <a:lstStyle/>
          <a:p>
            <a:r>
              <a:rPr lang="en-US" dirty="0">
                <a:solidFill>
                  <a:srgbClr val="92D050"/>
                </a:solidFill>
              </a:rPr>
              <a:t>A</a:t>
            </a:r>
          </a:p>
        </p:txBody>
      </p:sp>
      <p:sp>
        <p:nvSpPr>
          <p:cNvPr id="55" name="TextBox 54">
            <a:extLst>
              <a:ext uri="{FF2B5EF4-FFF2-40B4-BE49-F238E27FC236}">
                <a16:creationId xmlns:a16="http://schemas.microsoft.com/office/drawing/2014/main" id="{20E12940-8F93-584A-B81E-A65841F7A4BD}"/>
              </a:ext>
            </a:extLst>
          </p:cNvPr>
          <p:cNvSpPr txBox="1"/>
          <p:nvPr/>
        </p:nvSpPr>
        <p:spPr>
          <a:xfrm>
            <a:off x="7712662" y="3678991"/>
            <a:ext cx="675119" cy="338554"/>
          </a:xfrm>
          <a:prstGeom prst="rect">
            <a:avLst/>
          </a:prstGeom>
          <a:noFill/>
          <a:ln w="25400">
            <a:noFill/>
          </a:ln>
        </p:spPr>
        <p:txBody>
          <a:bodyPr wrap="square">
            <a:spAutoFit/>
          </a:bodyPr>
          <a:lstStyle/>
          <a:p>
            <a:r>
              <a:rPr lang="en-US" sz="1600" dirty="0"/>
              <a:t>0 / 1</a:t>
            </a:r>
          </a:p>
        </p:txBody>
      </p:sp>
      <p:cxnSp>
        <p:nvCxnSpPr>
          <p:cNvPr id="62" name="Straight Connector 61">
            <a:extLst>
              <a:ext uri="{FF2B5EF4-FFF2-40B4-BE49-F238E27FC236}">
                <a16:creationId xmlns:a16="http://schemas.microsoft.com/office/drawing/2014/main" id="{75497C9D-5D37-D64C-3FEE-D1A58FE937F4}"/>
              </a:ext>
            </a:extLst>
          </p:cNvPr>
          <p:cNvCxnSpPr>
            <a:cxnSpLocks/>
            <a:stCxn id="2" idx="6"/>
            <a:endCxn id="50" idx="0"/>
          </p:cNvCxnSpPr>
          <p:nvPr/>
        </p:nvCxnSpPr>
        <p:spPr>
          <a:xfrm>
            <a:off x="6159342" y="2570595"/>
            <a:ext cx="1821245" cy="84813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E5984E8-65DE-6422-C6C6-D64D227D7ACE}"/>
                  </a:ext>
                </a:extLst>
              </p:cNvPr>
              <p:cNvSpPr txBox="1"/>
              <p:nvPr/>
            </p:nvSpPr>
            <p:spPr>
              <a:xfrm>
                <a:off x="471489" y="2068075"/>
                <a:ext cx="4516924" cy="91069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𝑈𝐶𝐵</m:t>
                      </m:r>
                      <m:r>
                        <a:rPr lang="en-US" i="1" dirty="0" smtClean="0">
                          <a:solidFill>
                            <a:schemeClr val="tx1"/>
                          </a:solidFill>
                          <a:latin typeface="Cambria Math" panose="02040503050406030204" pitchFamily="18" charset="0"/>
                        </a:rPr>
                        <m:t>1</m:t>
                      </m:r>
                      <m:d>
                        <m:dPr>
                          <m:ctrlPr>
                            <a:rPr lang="en-US" i="1" dirty="0" smtClean="0">
                              <a:solidFill>
                                <a:schemeClr val="tx1"/>
                              </a:solidFill>
                              <a:latin typeface="Cambria Math" panose="02040503050406030204" pitchFamily="18" charset="0"/>
                            </a:rPr>
                          </m:ctrlPr>
                        </m:dPr>
                        <m:e>
                          <m:r>
                            <a:rPr lang="en-US" b="0" i="1" dirty="0" smtClean="0">
                              <a:solidFill>
                                <a:srgbClr val="00B0F0"/>
                              </a:solidFill>
                              <a:latin typeface="Cambria Math" panose="02040503050406030204" pitchFamily="18" charset="0"/>
                            </a:rPr>
                            <m:t>𝑋</m:t>
                          </m:r>
                        </m:e>
                      </m:d>
                      <m:r>
                        <a:rPr lang="en-US" i="1" dirty="0" smtClean="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rPr>
                        <m:t>=</m:t>
                      </m:r>
                      <m:f>
                        <m:fPr>
                          <m:ctrlPr>
                            <a:rPr lang="en-US"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5</m:t>
                          </m:r>
                        </m:num>
                        <m:den>
                          <m:r>
                            <a:rPr lang="en-US" b="0" i="1" dirty="0" smtClean="0">
                              <a:solidFill>
                                <a:schemeClr val="tx1"/>
                              </a:solidFill>
                              <a:latin typeface="Cambria Math" panose="02040503050406030204" pitchFamily="18" charset="0"/>
                            </a:rPr>
                            <m:t>10</m:t>
                          </m:r>
                        </m:den>
                      </m:f>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0</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5</m:t>
                      </m:r>
                      <m:r>
                        <a:rPr lang="en-US" b="0" i="1" dirty="0" smtClean="0">
                          <a:solidFill>
                            <a:schemeClr val="tx1"/>
                          </a:solidFill>
                          <a:latin typeface="Cambria Math" panose="02040503050406030204" pitchFamily="18" charset="0"/>
                        </a:rPr>
                        <m:t>⋅ </m:t>
                      </m:r>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func>
                                <m:funcPr>
                                  <m:ctrlPr>
                                    <a:rPr lang="en-US" i="1" dirty="0" smtClean="0">
                                      <a:solidFill>
                                        <a:schemeClr val="tx1"/>
                                      </a:solidFill>
                                      <a:latin typeface="Cambria Math" panose="02040503050406030204" pitchFamily="18" charset="0"/>
                                    </a:rPr>
                                  </m:ctrlPr>
                                </m:funcPr>
                                <m:fName>
                                  <m:r>
                                    <m:rPr>
                                      <m:sty m:val="p"/>
                                    </m:rPr>
                                    <a:rPr lang="en-US" i="0" dirty="0" smtClean="0">
                                      <a:solidFill>
                                        <a:schemeClr val="tx1"/>
                                      </a:solidFill>
                                      <a:latin typeface="Cambria Math" panose="02040503050406030204" pitchFamily="18" charset="0"/>
                                    </a:rPr>
                                    <m:t>ln</m:t>
                                  </m:r>
                                </m:fName>
                                <m:e>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31</m:t>
                                      </m:r>
                                    </m:e>
                                  </m:d>
                                </m:e>
                              </m:func>
                            </m:num>
                            <m:den>
                              <m:r>
                                <a:rPr lang="en-US" b="0" i="1" dirty="0" smtClean="0">
                                  <a:solidFill>
                                    <a:schemeClr val="tx1"/>
                                  </a:solidFill>
                                  <a:latin typeface="Cambria Math" panose="02040503050406030204" pitchFamily="18" charset="0"/>
                                </a:rPr>
                                <m:t>10</m:t>
                              </m:r>
                            </m:den>
                          </m:f>
                        </m:e>
                      </m:rad>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0</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793</m:t>
                      </m:r>
                    </m:oMath>
                  </m:oMathPara>
                </a14:m>
                <a:endParaRPr lang="en-US" dirty="0">
                  <a:solidFill>
                    <a:schemeClr val="tx1"/>
                  </a:solidFill>
                </a:endParaRPr>
              </a:p>
            </p:txBody>
          </p:sp>
        </mc:Choice>
        <mc:Fallback xmlns="">
          <p:sp>
            <p:nvSpPr>
              <p:cNvPr id="75" name="TextBox 74">
                <a:extLst>
                  <a:ext uri="{FF2B5EF4-FFF2-40B4-BE49-F238E27FC236}">
                    <a16:creationId xmlns:a16="http://schemas.microsoft.com/office/drawing/2014/main" id="{2E5984E8-65DE-6422-C6C6-D64D227D7ACE}"/>
                  </a:ext>
                </a:extLst>
              </p:cNvPr>
              <p:cNvSpPr txBox="1">
                <a:spLocks noRot="1" noChangeAspect="1" noMove="1" noResize="1" noEditPoints="1" noAdjustHandles="1" noChangeArrowheads="1" noChangeShapeType="1" noTextEdit="1"/>
              </p:cNvSpPr>
              <p:nvPr/>
            </p:nvSpPr>
            <p:spPr>
              <a:xfrm>
                <a:off x="471489" y="2068075"/>
                <a:ext cx="4516924" cy="910699"/>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120912C-7F82-A9D0-A73C-A48119635C02}"/>
                  </a:ext>
                </a:extLst>
              </p:cNvPr>
              <p:cNvSpPr txBox="1"/>
              <p:nvPr/>
            </p:nvSpPr>
            <p:spPr>
              <a:xfrm>
                <a:off x="3770708" y="4203311"/>
                <a:ext cx="234402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𝑈𝐶𝐵</m:t>
                      </m:r>
                      <m:r>
                        <a:rPr lang="en-US" i="1" dirty="0" smtClean="0">
                          <a:solidFill>
                            <a:schemeClr val="tx1"/>
                          </a:solidFill>
                          <a:latin typeface="Cambria Math" panose="02040503050406030204" pitchFamily="18" charset="0"/>
                        </a:rPr>
                        <m:t>1</m:t>
                      </m:r>
                      <m:d>
                        <m:dPr>
                          <m:ctrlPr>
                            <a:rPr lang="en-US" i="1" dirty="0" smtClean="0">
                              <a:solidFill>
                                <a:schemeClr val="tx1"/>
                              </a:solidFill>
                              <a:latin typeface="Cambria Math" panose="02040503050406030204" pitchFamily="18" charset="0"/>
                            </a:rPr>
                          </m:ctrlPr>
                        </m:dPr>
                        <m:e>
                          <m:r>
                            <a:rPr lang="en-US" b="0" i="1" dirty="0" smtClean="0">
                              <a:solidFill>
                                <a:srgbClr val="1306BA"/>
                              </a:solidFill>
                              <a:latin typeface="Cambria Math" panose="02040503050406030204" pitchFamily="18" charset="0"/>
                            </a:rPr>
                            <m:t>𝑌</m:t>
                          </m:r>
                        </m:e>
                      </m:d>
                      <m:r>
                        <a:rPr lang="en-US" i="1" dirty="0" smtClean="0">
                          <a:solidFill>
                            <a:schemeClr val="tx1"/>
                          </a:solidFill>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b="0" i="1" dirty="0" smtClean="0">
                          <a:latin typeface="Cambria Math" panose="02040503050406030204" pitchFamily="18" charset="0"/>
                        </a:rPr>
                        <m:t>934</m:t>
                      </m:r>
                    </m:oMath>
                  </m:oMathPara>
                </a14:m>
                <a:endParaRPr lang="en-US" dirty="0">
                  <a:solidFill>
                    <a:schemeClr val="tx1"/>
                  </a:solidFill>
                </a:endParaRPr>
              </a:p>
            </p:txBody>
          </p:sp>
        </mc:Choice>
        <mc:Fallback xmlns="">
          <p:sp>
            <p:nvSpPr>
              <p:cNvPr id="76" name="TextBox 75">
                <a:extLst>
                  <a:ext uri="{FF2B5EF4-FFF2-40B4-BE49-F238E27FC236}">
                    <a16:creationId xmlns:a16="http://schemas.microsoft.com/office/drawing/2014/main" id="{4120912C-7F82-A9D0-A73C-A48119635C02}"/>
                  </a:ext>
                </a:extLst>
              </p:cNvPr>
              <p:cNvSpPr txBox="1">
                <a:spLocks noRot="1" noChangeAspect="1" noMove="1" noResize="1" noEditPoints="1" noAdjustHandles="1" noChangeArrowheads="1" noChangeShapeType="1" noTextEdit="1"/>
              </p:cNvSpPr>
              <p:nvPr/>
            </p:nvSpPr>
            <p:spPr>
              <a:xfrm>
                <a:off x="3770708" y="4203311"/>
                <a:ext cx="2344022" cy="36933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8385C8A6-997C-F4FE-711C-6C5B48F2EE48}"/>
                  </a:ext>
                </a:extLst>
              </p:cNvPr>
              <p:cNvSpPr txBox="1"/>
              <p:nvPr/>
            </p:nvSpPr>
            <p:spPr>
              <a:xfrm>
                <a:off x="5924396" y="4203311"/>
                <a:ext cx="209371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𝑈𝐶𝐵</m:t>
                      </m:r>
                      <m:r>
                        <a:rPr lang="en-US" i="1" dirty="0" smtClean="0">
                          <a:solidFill>
                            <a:schemeClr val="tx1"/>
                          </a:solidFill>
                          <a:latin typeface="Cambria Math" panose="02040503050406030204" pitchFamily="18" charset="0"/>
                        </a:rPr>
                        <m:t>1</m:t>
                      </m:r>
                      <m:d>
                        <m:dPr>
                          <m:ctrlPr>
                            <a:rPr lang="en-US" i="1" dirty="0" smtClean="0">
                              <a:solidFill>
                                <a:schemeClr val="tx1"/>
                              </a:solidFill>
                              <a:latin typeface="Cambria Math" panose="02040503050406030204" pitchFamily="18" charset="0"/>
                            </a:rPr>
                          </m:ctrlPr>
                        </m:dPr>
                        <m:e>
                          <m:r>
                            <a:rPr lang="en-US" b="0" i="1" dirty="0" smtClean="0">
                              <a:solidFill>
                                <a:schemeClr val="accent2">
                                  <a:lumMod val="75000"/>
                                </a:schemeClr>
                              </a:solidFill>
                              <a:latin typeface="Cambria Math" panose="02040503050406030204" pitchFamily="18" charset="0"/>
                            </a:rPr>
                            <m:t>𝑍</m:t>
                          </m:r>
                        </m:e>
                      </m:d>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b="0" i="1" dirty="0" smtClean="0">
                          <a:latin typeface="Cambria Math" panose="02040503050406030204" pitchFamily="18" charset="0"/>
                        </a:rPr>
                        <m:t>578</m:t>
                      </m:r>
                    </m:oMath>
                  </m:oMathPara>
                </a14:m>
                <a:endParaRPr lang="en-US" dirty="0">
                  <a:solidFill>
                    <a:schemeClr val="tx1"/>
                  </a:solidFill>
                </a:endParaRPr>
              </a:p>
            </p:txBody>
          </p:sp>
        </mc:Choice>
        <mc:Fallback xmlns="">
          <p:sp>
            <p:nvSpPr>
              <p:cNvPr id="77" name="TextBox 76">
                <a:extLst>
                  <a:ext uri="{FF2B5EF4-FFF2-40B4-BE49-F238E27FC236}">
                    <a16:creationId xmlns:a16="http://schemas.microsoft.com/office/drawing/2014/main" id="{8385C8A6-997C-F4FE-711C-6C5B48F2EE48}"/>
                  </a:ext>
                </a:extLst>
              </p:cNvPr>
              <p:cNvSpPr txBox="1">
                <a:spLocks noRot="1" noChangeAspect="1" noMove="1" noResize="1" noEditPoints="1" noAdjustHandles="1" noChangeArrowheads="1" noChangeShapeType="1" noTextEdit="1"/>
              </p:cNvSpPr>
              <p:nvPr/>
            </p:nvSpPr>
            <p:spPr>
              <a:xfrm>
                <a:off x="5924396" y="4203311"/>
                <a:ext cx="2093719" cy="369332"/>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1CD84228-8675-56A5-F00E-759C4C056339}"/>
                  </a:ext>
                </a:extLst>
              </p:cNvPr>
              <p:cNvSpPr txBox="1"/>
              <p:nvPr/>
            </p:nvSpPr>
            <p:spPr>
              <a:xfrm>
                <a:off x="7919078" y="2068074"/>
                <a:ext cx="3970737" cy="91069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𝑈𝐶𝐵</m:t>
                      </m:r>
                      <m:r>
                        <a:rPr lang="en-US" i="1" dirty="0" smtClean="0">
                          <a:solidFill>
                            <a:schemeClr val="tx1"/>
                          </a:solidFill>
                          <a:latin typeface="Cambria Math" panose="02040503050406030204" pitchFamily="18" charset="0"/>
                        </a:rPr>
                        <m:t>1</m:t>
                      </m:r>
                      <m:d>
                        <m:dPr>
                          <m:ctrlPr>
                            <a:rPr lang="en-US" i="1" dirty="0" smtClean="0">
                              <a:solidFill>
                                <a:schemeClr val="tx1"/>
                              </a:solidFill>
                              <a:latin typeface="Cambria Math" panose="02040503050406030204" pitchFamily="18" charset="0"/>
                            </a:rPr>
                          </m:ctrlPr>
                        </m:dPr>
                        <m:e>
                          <m:r>
                            <a:rPr lang="en-US" b="0" i="1" dirty="0" smtClean="0">
                              <a:solidFill>
                                <a:srgbClr val="92D050"/>
                              </a:solidFill>
                              <a:latin typeface="Cambria Math" panose="02040503050406030204" pitchFamily="18" charset="0"/>
                            </a:rPr>
                            <m:t>𝐴</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0</m:t>
                          </m:r>
                        </m:num>
                        <m:den>
                          <m:r>
                            <a:rPr lang="en-US" i="1" dirty="0">
                              <a:latin typeface="Cambria Math" panose="02040503050406030204" pitchFamily="18" charset="0"/>
                            </a:rPr>
                            <m:t>1</m:t>
                          </m:r>
                        </m:den>
                      </m:f>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5</m:t>
                      </m:r>
                      <m:r>
                        <a:rPr lang="en-US" i="1" dirty="0">
                          <a:latin typeface="Cambria Math" panose="02040503050406030204" pitchFamily="18" charset="0"/>
                        </a:rPr>
                        <m:t>⋅ </m:t>
                      </m:r>
                      <m:rad>
                        <m:radPr>
                          <m:degHide m:val="on"/>
                          <m:ctrlPr>
                            <a:rPr lang="en-US" i="1" dirty="0">
                              <a:latin typeface="Cambria Math" panose="02040503050406030204" pitchFamily="18" charset="0"/>
                            </a:rPr>
                          </m:ctrlPr>
                        </m:radPr>
                        <m:deg/>
                        <m:e>
                          <m:f>
                            <m:fPr>
                              <m:ctrlPr>
                                <a:rPr lang="en-US"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ln</m:t>
                                  </m:r>
                                </m:fName>
                                <m:e>
                                  <m:d>
                                    <m:dPr>
                                      <m:ctrlPr>
                                        <a:rPr lang="en-US" i="1" dirty="0">
                                          <a:latin typeface="Cambria Math" panose="02040503050406030204" pitchFamily="18" charset="0"/>
                                        </a:rPr>
                                      </m:ctrlPr>
                                    </m:dPr>
                                    <m:e>
                                      <m:r>
                                        <a:rPr lang="en-US" i="1" dirty="0">
                                          <a:latin typeface="Cambria Math" panose="02040503050406030204" pitchFamily="18" charset="0"/>
                                        </a:rPr>
                                        <m:t>31</m:t>
                                      </m:r>
                                    </m:e>
                                  </m:d>
                                </m:e>
                              </m:func>
                            </m:num>
                            <m:den>
                              <m:r>
                                <a:rPr lang="en-US" i="1" dirty="0">
                                  <a:latin typeface="Cambria Math" panose="02040503050406030204" pitchFamily="18" charset="0"/>
                                </a:rPr>
                                <m:t>1</m:t>
                              </m:r>
                            </m:den>
                          </m:f>
                        </m:e>
                      </m:rad>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b="0" i="1" dirty="0" smtClean="0">
                          <a:latin typeface="Cambria Math" panose="02040503050406030204" pitchFamily="18" charset="0"/>
                        </a:rPr>
                        <m:t>927</m:t>
                      </m:r>
                    </m:oMath>
                  </m:oMathPara>
                </a14:m>
                <a:endParaRPr lang="en-US" dirty="0">
                  <a:solidFill>
                    <a:schemeClr val="tx1"/>
                  </a:solidFill>
                </a:endParaRPr>
              </a:p>
            </p:txBody>
          </p:sp>
        </mc:Choice>
        <mc:Fallback xmlns="">
          <p:sp>
            <p:nvSpPr>
              <p:cNvPr id="78" name="TextBox 77">
                <a:extLst>
                  <a:ext uri="{FF2B5EF4-FFF2-40B4-BE49-F238E27FC236}">
                    <a16:creationId xmlns:a16="http://schemas.microsoft.com/office/drawing/2014/main" id="{1CD84228-8675-56A5-F00E-759C4C056339}"/>
                  </a:ext>
                </a:extLst>
              </p:cNvPr>
              <p:cNvSpPr txBox="1">
                <a:spLocks noRot="1" noChangeAspect="1" noMove="1" noResize="1" noEditPoints="1" noAdjustHandles="1" noChangeArrowheads="1" noChangeShapeType="1" noTextEdit="1"/>
              </p:cNvSpPr>
              <p:nvPr/>
            </p:nvSpPr>
            <p:spPr>
              <a:xfrm>
                <a:off x="7919078" y="2068074"/>
                <a:ext cx="3970737" cy="910699"/>
              </a:xfrm>
              <a:prstGeom prst="rect">
                <a:avLst/>
              </a:prstGeom>
              <a:blipFill>
                <a:blip r:embed="rId6"/>
                <a:stretch>
                  <a:fillRect/>
                </a:stretch>
              </a:blipFill>
              <a:ln>
                <a:noFill/>
              </a:ln>
            </p:spPr>
            <p:txBody>
              <a:bodyPr/>
              <a:lstStyle/>
              <a:p>
                <a:r>
                  <a:rPr lang="en-US">
                    <a:noFill/>
                  </a:rPr>
                  <a:t> </a:t>
                </a:r>
              </a:p>
            </p:txBody>
          </p:sp>
        </mc:Fallback>
      </mc:AlternateContent>
      <p:pic>
        <p:nvPicPr>
          <p:cNvPr id="79" name="Picture 78">
            <a:extLst>
              <a:ext uri="{FF2B5EF4-FFF2-40B4-BE49-F238E27FC236}">
                <a16:creationId xmlns:a16="http://schemas.microsoft.com/office/drawing/2014/main" id="{F1C56086-A6E2-B220-17C6-6D446636AB4A}"/>
              </a:ext>
            </a:extLst>
          </p:cNvPr>
          <p:cNvPicPr>
            <a:picLocks noChangeAspect="1"/>
          </p:cNvPicPr>
          <p:nvPr/>
        </p:nvPicPr>
        <p:blipFill>
          <a:blip r:embed="rId7"/>
          <a:stretch>
            <a:fillRect/>
          </a:stretch>
        </p:blipFill>
        <p:spPr>
          <a:xfrm>
            <a:off x="8453684" y="686346"/>
            <a:ext cx="3819625" cy="598062"/>
          </a:xfrm>
          <a:prstGeom prst="rect">
            <a:avLst/>
          </a:prstGeom>
        </p:spPr>
      </p:pic>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18DBE3-DCB8-6373-C3D7-FE9C43332B42}"/>
                  </a:ext>
                </a:extLst>
              </p:cNvPr>
              <p:cNvSpPr txBox="1"/>
              <p:nvPr/>
            </p:nvSpPr>
            <p:spPr>
              <a:xfrm>
                <a:off x="842192" y="5584587"/>
                <a:ext cx="1419021" cy="400110"/>
              </a:xfrm>
              <a:prstGeom prst="rect">
                <a:avLst/>
              </a:prstGeom>
              <a:noFill/>
              <a:ln>
                <a:noFill/>
              </a:ln>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rPr>
                        <m:t>&lt;</m:t>
                      </m:r>
                      <m:r>
                        <a:rPr lang="en-US" sz="2000" b="0" i="1" smtClean="0">
                          <a:latin typeface="Cambria Math" panose="02040503050406030204" pitchFamily="18" charset="0"/>
                        </a:rPr>
                        <m:t>𝐶</m:t>
                      </m:r>
                      <m:r>
                        <a:rPr lang="en-US" sz="2000" b="0" i="1" smtClean="0">
                          <a:latin typeface="Cambria Math" panose="02040503050406030204" pitchFamily="18" charset="0"/>
                        </a:rPr>
                        <m:t>&lt;</m:t>
                      </m:r>
                      <m:r>
                        <a:rPr lang="en-US" sz="2000" b="0" i="1" smtClean="0">
                          <a:latin typeface="Cambria Math" panose="02040503050406030204" pitchFamily="18" charset="0"/>
                        </a:rPr>
                        <m:t>1</m:t>
                      </m:r>
                    </m:oMath>
                  </m:oMathPara>
                </a14:m>
                <a:endParaRPr lang="en-US" sz="2000" dirty="0"/>
              </a:p>
            </p:txBody>
          </p:sp>
        </mc:Choice>
        <mc:Fallback xmlns="">
          <p:sp>
            <p:nvSpPr>
              <p:cNvPr id="83" name="TextBox 82">
                <a:extLst>
                  <a:ext uri="{FF2B5EF4-FFF2-40B4-BE49-F238E27FC236}">
                    <a16:creationId xmlns:a16="http://schemas.microsoft.com/office/drawing/2014/main" id="{8618DBE3-DCB8-6373-C3D7-FE9C43332B42}"/>
                  </a:ext>
                </a:extLst>
              </p:cNvPr>
              <p:cNvSpPr txBox="1">
                <a:spLocks noRot="1" noChangeAspect="1" noMove="1" noResize="1" noEditPoints="1" noAdjustHandles="1" noChangeArrowheads="1" noChangeShapeType="1" noTextEdit="1"/>
              </p:cNvSpPr>
              <p:nvPr/>
            </p:nvSpPr>
            <p:spPr>
              <a:xfrm>
                <a:off x="842192" y="5584587"/>
                <a:ext cx="1419021" cy="40011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50D57B0-8C1D-405D-9097-C60D61E80E15}"/>
                  </a:ext>
                </a:extLst>
              </p:cNvPr>
              <p:cNvSpPr txBox="1"/>
              <p:nvPr/>
            </p:nvSpPr>
            <p:spPr>
              <a:xfrm>
                <a:off x="5217432" y="5584587"/>
                <a:ext cx="1419021" cy="400110"/>
              </a:xfrm>
              <a:prstGeom prst="rect">
                <a:avLst/>
              </a:prstGeom>
              <a:noFill/>
              <a:ln>
                <a:noFill/>
              </a:ln>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1</m:t>
                      </m:r>
                    </m:oMath>
                  </m:oMathPara>
                </a14:m>
                <a:endParaRPr lang="en-US" sz="2000" dirty="0"/>
              </a:p>
            </p:txBody>
          </p:sp>
        </mc:Choice>
        <mc:Fallback xmlns="">
          <p:sp>
            <p:nvSpPr>
              <p:cNvPr id="84" name="TextBox 83">
                <a:extLst>
                  <a:ext uri="{FF2B5EF4-FFF2-40B4-BE49-F238E27FC236}">
                    <a16:creationId xmlns:a16="http://schemas.microsoft.com/office/drawing/2014/main" id="{850D57B0-8C1D-405D-9097-C60D61E80E15}"/>
                  </a:ext>
                </a:extLst>
              </p:cNvPr>
              <p:cNvSpPr txBox="1">
                <a:spLocks noRot="1" noChangeAspect="1" noMove="1" noResize="1" noEditPoints="1" noAdjustHandles="1" noChangeArrowheads="1" noChangeShapeType="1" noTextEdit="1"/>
              </p:cNvSpPr>
              <p:nvPr/>
            </p:nvSpPr>
            <p:spPr>
              <a:xfrm>
                <a:off x="5217432" y="5584587"/>
                <a:ext cx="1419021" cy="400110"/>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6B822925-7816-569F-EE08-CE8CC2C952F3}"/>
                  </a:ext>
                </a:extLst>
              </p:cNvPr>
              <p:cNvSpPr txBox="1"/>
              <p:nvPr/>
            </p:nvSpPr>
            <p:spPr>
              <a:xfrm>
                <a:off x="9653985" y="5584587"/>
                <a:ext cx="1419021" cy="400110"/>
              </a:xfrm>
              <a:prstGeom prst="rect">
                <a:avLst/>
              </a:prstGeom>
              <a:noFill/>
              <a:ln>
                <a:noFill/>
              </a:ln>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&gt;</m:t>
                      </m:r>
                      <m:r>
                        <a:rPr lang="en-US" sz="2000" b="0" i="1" smtClean="0">
                          <a:latin typeface="Cambria Math" panose="02040503050406030204" pitchFamily="18" charset="0"/>
                        </a:rPr>
                        <m:t>1</m:t>
                      </m:r>
                    </m:oMath>
                  </m:oMathPara>
                </a14:m>
                <a:endParaRPr lang="en-US" sz="2000" dirty="0"/>
              </a:p>
            </p:txBody>
          </p:sp>
        </mc:Choice>
        <mc:Fallback xmlns="">
          <p:sp>
            <p:nvSpPr>
              <p:cNvPr id="85" name="TextBox 84">
                <a:extLst>
                  <a:ext uri="{FF2B5EF4-FFF2-40B4-BE49-F238E27FC236}">
                    <a16:creationId xmlns:a16="http://schemas.microsoft.com/office/drawing/2014/main" id="{6B822925-7816-569F-EE08-CE8CC2C952F3}"/>
                  </a:ext>
                </a:extLst>
              </p:cNvPr>
              <p:cNvSpPr txBox="1">
                <a:spLocks noRot="1" noChangeAspect="1" noMove="1" noResize="1" noEditPoints="1" noAdjustHandles="1" noChangeArrowheads="1" noChangeShapeType="1" noTextEdit="1"/>
              </p:cNvSpPr>
              <p:nvPr/>
            </p:nvSpPr>
            <p:spPr>
              <a:xfrm>
                <a:off x="9653985" y="5584587"/>
                <a:ext cx="1419021" cy="400110"/>
              </a:xfrm>
              <a:prstGeom prst="rect">
                <a:avLst/>
              </a:prstGeom>
              <a:blipFill>
                <a:blip r:embed="rId10"/>
                <a:stretch>
                  <a:fillRect/>
                </a:stretch>
              </a:blipFill>
              <a:ln>
                <a:no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C09A44EF-47AD-3A95-51A4-05200FDFDA28}"/>
              </a:ext>
            </a:extLst>
          </p:cNvPr>
          <p:cNvSpPr txBox="1"/>
          <p:nvPr/>
        </p:nvSpPr>
        <p:spPr>
          <a:xfrm>
            <a:off x="890351" y="6194406"/>
            <a:ext cx="1301579" cy="400110"/>
          </a:xfrm>
          <a:prstGeom prst="rect">
            <a:avLst/>
          </a:prstGeom>
          <a:noFill/>
          <a:ln w="25400">
            <a:noFill/>
          </a:ln>
        </p:spPr>
        <p:txBody>
          <a:bodyPr wrap="square">
            <a:noAutofit/>
          </a:bodyPr>
          <a:lstStyle/>
          <a:p>
            <a:r>
              <a:rPr lang="en-US" dirty="0"/>
              <a:t>Exploitation</a:t>
            </a:r>
          </a:p>
        </p:txBody>
      </p:sp>
      <p:sp>
        <p:nvSpPr>
          <p:cNvPr id="87" name="TextBox 86">
            <a:extLst>
              <a:ext uri="{FF2B5EF4-FFF2-40B4-BE49-F238E27FC236}">
                <a16:creationId xmlns:a16="http://schemas.microsoft.com/office/drawing/2014/main" id="{BFBCE210-32F2-07D5-AD87-B9F9FA2E1CCA}"/>
              </a:ext>
            </a:extLst>
          </p:cNvPr>
          <p:cNvSpPr txBox="1"/>
          <p:nvPr/>
        </p:nvSpPr>
        <p:spPr>
          <a:xfrm>
            <a:off x="9771427" y="6194406"/>
            <a:ext cx="1301579" cy="400110"/>
          </a:xfrm>
          <a:prstGeom prst="rect">
            <a:avLst/>
          </a:prstGeom>
          <a:noFill/>
          <a:ln w="25400">
            <a:noFill/>
          </a:ln>
        </p:spPr>
        <p:txBody>
          <a:bodyPr wrap="square">
            <a:noAutofit/>
          </a:bodyPr>
          <a:lstStyle/>
          <a:p>
            <a:r>
              <a:rPr lang="en-US" dirty="0"/>
              <a:t>Exploration</a:t>
            </a:r>
          </a:p>
        </p:txBody>
      </p:sp>
      <p:sp>
        <p:nvSpPr>
          <p:cNvPr id="88" name="TextBox 87">
            <a:extLst>
              <a:ext uri="{FF2B5EF4-FFF2-40B4-BE49-F238E27FC236}">
                <a16:creationId xmlns:a16="http://schemas.microsoft.com/office/drawing/2014/main" id="{28ED4FB1-AD84-5E32-7FF0-A6789A3EF50B}"/>
              </a:ext>
            </a:extLst>
          </p:cNvPr>
          <p:cNvSpPr txBox="1"/>
          <p:nvPr/>
        </p:nvSpPr>
        <p:spPr>
          <a:xfrm>
            <a:off x="5582315" y="6194406"/>
            <a:ext cx="750974" cy="400110"/>
          </a:xfrm>
          <a:prstGeom prst="rect">
            <a:avLst/>
          </a:prstGeom>
          <a:noFill/>
          <a:ln w="25400">
            <a:noFill/>
          </a:ln>
        </p:spPr>
        <p:txBody>
          <a:bodyPr wrap="square">
            <a:noAutofit/>
          </a:bodyPr>
          <a:lstStyle/>
          <a:p>
            <a:r>
              <a:rPr lang="en-US" dirty="0"/>
              <a:t>Equal</a:t>
            </a:r>
          </a:p>
        </p:txBody>
      </p:sp>
    </p:spTree>
    <p:extLst>
      <p:ext uri="{BB962C8B-B14F-4D97-AF65-F5344CB8AC3E}">
        <p14:creationId xmlns:p14="http://schemas.microsoft.com/office/powerpoint/2010/main" val="155692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5" grpId="0"/>
      <p:bldP spid="76" grpId="0"/>
      <p:bldP spid="77" grpId="0"/>
      <p:bldP spid="78" grpId="0"/>
      <p:bldP spid="83" grpId="0"/>
      <p:bldP spid="84" grpId="0"/>
      <p:bldP spid="85" grpId="0"/>
      <p:bldP spid="86" grpId="0"/>
      <p:bldP spid="87" grpId="0"/>
      <p:bldP spid="8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7F924-8D9F-D8FD-A671-386DE53C4BED}"/>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5960C56-D509-87B0-3784-1345B3507CF9}"/>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MCTS Expansion</a:t>
            </a:r>
            <a:endParaRPr lang="en-US" sz="3600" dirty="0"/>
          </a:p>
        </p:txBody>
      </p:sp>
      <p:sp>
        <p:nvSpPr>
          <p:cNvPr id="2" name="Oval 1">
            <a:extLst>
              <a:ext uri="{FF2B5EF4-FFF2-40B4-BE49-F238E27FC236}">
                <a16:creationId xmlns:a16="http://schemas.microsoft.com/office/drawing/2014/main" id="{1E497F38-6E0B-72C6-A516-B9F5C52F00A6}"/>
              </a:ext>
            </a:extLst>
          </p:cNvPr>
          <p:cNvSpPr/>
          <p:nvPr/>
        </p:nvSpPr>
        <p:spPr>
          <a:xfrm>
            <a:off x="8556938" y="2552934"/>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 name="Oval 2">
            <a:extLst>
              <a:ext uri="{FF2B5EF4-FFF2-40B4-BE49-F238E27FC236}">
                <a16:creationId xmlns:a16="http://schemas.microsoft.com/office/drawing/2014/main" id="{D4B68E99-147E-20AE-554C-D1CB32C7967E}"/>
              </a:ext>
            </a:extLst>
          </p:cNvPr>
          <p:cNvSpPr/>
          <p:nvPr/>
        </p:nvSpPr>
        <p:spPr>
          <a:xfrm>
            <a:off x="6443546" y="3738624"/>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5" name="Oval 4">
            <a:extLst>
              <a:ext uri="{FF2B5EF4-FFF2-40B4-BE49-F238E27FC236}">
                <a16:creationId xmlns:a16="http://schemas.microsoft.com/office/drawing/2014/main" id="{362368A1-647B-C3CE-0C24-DE39E13E772C}"/>
              </a:ext>
            </a:extLst>
          </p:cNvPr>
          <p:cNvSpPr/>
          <p:nvPr/>
        </p:nvSpPr>
        <p:spPr>
          <a:xfrm>
            <a:off x="7897189" y="3738624"/>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7" name="Straight Connector 6">
            <a:extLst>
              <a:ext uri="{FF2B5EF4-FFF2-40B4-BE49-F238E27FC236}">
                <a16:creationId xmlns:a16="http://schemas.microsoft.com/office/drawing/2014/main" id="{454E2AA4-43FB-BA3F-6B6D-C352D1F1CEF5}"/>
              </a:ext>
            </a:extLst>
          </p:cNvPr>
          <p:cNvCxnSpPr>
            <a:cxnSpLocks/>
            <a:stCxn id="2" idx="2"/>
            <a:endCxn id="3" idx="0"/>
          </p:cNvCxnSpPr>
          <p:nvPr/>
        </p:nvCxnSpPr>
        <p:spPr>
          <a:xfrm flipH="1">
            <a:off x="6781105" y="2890493"/>
            <a:ext cx="1775833" cy="84813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1812E6BC-2CC5-2BA5-A56B-28B172082606}"/>
              </a:ext>
            </a:extLst>
          </p:cNvPr>
          <p:cNvCxnSpPr>
            <a:cxnSpLocks/>
            <a:stCxn id="2" idx="3"/>
            <a:endCxn id="5" idx="0"/>
          </p:cNvCxnSpPr>
          <p:nvPr/>
        </p:nvCxnSpPr>
        <p:spPr>
          <a:xfrm flipH="1">
            <a:off x="8234748" y="3129183"/>
            <a:ext cx="421059"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67BF0E10-F03F-26DC-DF19-6924BFD100D0}"/>
              </a:ext>
            </a:extLst>
          </p:cNvPr>
          <p:cNvCxnSpPr>
            <a:cxnSpLocks/>
            <a:stCxn id="5" idx="4"/>
            <a:endCxn id="17" idx="0"/>
          </p:cNvCxnSpPr>
          <p:nvPr/>
        </p:nvCxnSpPr>
        <p:spPr>
          <a:xfrm>
            <a:off x="8234748" y="4413742"/>
            <a:ext cx="0" cy="599554"/>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42F8D530-AD5B-A32C-F1CD-DC4AB055C24C}"/>
              </a:ext>
            </a:extLst>
          </p:cNvPr>
          <p:cNvSpPr txBox="1"/>
          <p:nvPr/>
        </p:nvSpPr>
        <p:spPr>
          <a:xfrm>
            <a:off x="6622021" y="3706851"/>
            <a:ext cx="366583" cy="369332"/>
          </a:xfrm>
          <a:prstGeom prst="rect">
            <a:avLst/>
          </a:prstGeom>
          <a:noFill/>
          <a:ln w="25400">
            <a:noFill/>
          </a:ln>
        </p:spPr>
        <p:txBody>
          <a:bodyPr wrap="square">
            <a:spAutoFit/>
          </a:bodyPr>
          <a:lstStyle/>
          <a:p>
            <a:r>
              <a:rPr lang="en-US" dirty="0">
                <a:solidFill>
                  <a:srgbClr val="00B0F0"/>
                </a:solidFill>
              </a:rPr>
              <a:t>X</a:t>
            </a:r>
          </a:p>
        </p:txBody>
      </p:sp>
      <p:sp>
        <p:nvSpPr>
          <p:cNvPr id="25" name="TextBox 24">
            <a:extLst>
              <a:ext uri="{FF2B5EF4-FFF2-40B4-BE49-F238E27FC236}">
                <a16:creationId xmlns:a16="http://schemas.microsoft.com/office/drawing/2014/main" id="{0D1B1144-508B-DDB0-5375-5FFFE1E43A8C}"/>
              </a:ext>
            </a:extLst>
          </p:cNvPr>
          <p:cNvSpPr txBox="1"/>
          <p:nvPr/>
        </p:nvSpPr>
        <p:spPr>
          <a:xfrm>
            <a:off x="8106855" y="3706851"/>
            <a:ext cx="366583" cy="369332"/>
          </a:xfrm>
          <a:prstGeom prst="rect">
            <a:avLst/>
          </a:prstGeom>
          <a:noFill/>
          <a:ln w="25400">
            <a:noFill/>
          </a:ln>
        </p:spPr>
        <p:txBody>
          <a:bodyPr wrap="square">
            <a:spAutoFit/>
          </a:bodyPr>
          <a:lstStyle/>
          <a:p>
            <a:r>
              <a:rPr lang="en-US" dirty="0">
                <a:solidFill>
                  <a:srgbClr val="1306BA"/>
                </a:solidFill>
              </a:rPr>
              <a:t>Y</a:t>
            </a:r>
          </a:p>
        </p:txBody>
      </p:sp>
      <p:sp>
        <p:nvSpPr>
          <p:cNvPr id="27" name="Oval 26">
            <a:extLst>
              <a:ext uri="{FF2B5EF4-FFF2-40B4-BE49-F238E27FC236}">
                <a16:creationId xmlns:a16="http://schemas.microsoft.com/office/drawing/2014/main" id="{ABB7FA4A-B018-B193-C560-3C8305D837BC}"/>
              </a:ext>
            </a:extLst>
          </p:cNvPr>
          <p:cNvSpPr/>
          <p:nvPr/>
        </p:nvSpPr>
        <p:spPr>
          <a:xfrm>
            <a:off x="9331269" y="3738624"/>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2" name="TextBox 31">
            <a:extLst>
              <a:ext uri="{FF2B5EF4-FFF2-40B4-BE49-F238E27FC236}">
                <a16:creationId xmlns:a16="http://schemas.microsoft.com/office/drawing/2014/main" id="{30A95B11-DE96-ACC7-4CA7-B56E2CD0A7E5}"/>
              </a:ext>
            </a:extLst>
          </p:cNvPr>
          <p:cNvSpPr txBox="1"/>
          <p:nvPr/>
        </p:nvSpPr>
        <p:spPr>
          <a:xfrm>
            <a:off x="9540935" y="3706851"/>
            <a:ext cx="366583" cy="369332"/>
          </a:xfrm>
          <a:prstGeom prst="rect">
            <a:avLst/>
          </a:prstGeom>
          <a:noFill/>
          <a:ln w="25400">
            <a:noFill/>
          </a:ln>
        </p:spPr>
        <p:txBody>
          <a:bodyPr wrap="square">
            <a:spAutoFit/>
          </a:bodyPr>
          <a:lstStyle/>
          <a:p>
            <a:r>
              <a:rPr lang="en-US" dirty="0">
                <a:solidFill>
                  <a:schemeClr val="accent2">
                    <a:lumMod val="75000"/>
                  </a:schemeClr>
                </a:solidFill>
              </a:rPr>
              <a:t>Z</a:t>
            </a:r>
          </a:p>
        </p:txBody>
      </p:sp>
      <p:cxnSp>
        <p:nvCxnSpPr>
          <p:cNvPr id="33" name="Straight Connector 32">
            <a:extLst>
              <a:ext uri="{FF2B5EF4-FFF2-40B4-BE49-F238E27FC236}">
                <a16:creationId xmlns:a16="http://schemas.microsoft.com/office/drawing/2014/main" id="{C0B74A2A-AB1B-28FB-422A-289F45BEB678}"/>
              </a:ext>
            </a:extLst>
          </p:cNvPr>
          <p:cNvCxnSpPr>
            <a:cxnSpLocks/>
            <a:stCxn id="2" idx="5"/>
            <a:endCxn id="27" idx="0"/>
          </p:cNvCxnSpPr>
          <p:nvPr/>
        </p:nvCxnSpPr>
        <p:spPr>
          <a:xfrm>
            <a:off x="9133187" y="3129183"/>
            <a:ext cx="535641"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AFD222F-8A4F-00D1-4D5D-779C020B77A4}"/>
              </a:ext>
            </a:extLst>
          </p:cNvPr>
          <p:cNvCxnSpPr>
            <a:cxnSpLocks/>
            <a:endCxn id="2" idx="0"/>
          </p:cNvCxnSpPr>
          <p:nvPr/>
        </p:nvCxnSpPr>
        <p:spPr>
          <a:xfrm>
            <a:off x="8572054" y="2426041"/>
            <a:ext cx="322443" cy="12689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DBF7644F-A53B-15C7-A84C-6D0C6BDB2939}"/>
              </a:ext>
            </a:extLst>
          </p:cNvPr>
          <p:cNvSpPr txBox="1"/>
          <p:nvPr/>
        </p:nvSpPr>
        <p:spPr>
          <a:xfrm>
            <a:off x="6472917" y="3998889"/>
            <a:ext cx="730412" cy="338554"/>
          </a:xfrm>
          <a:prstGeom prst="rect">
            <a:avLst/>
          </a:prstGeom>
          <a:noFill/>
          <a:ln w="25400">
            <a:noFill/>
          </a:ln>
        </p:spPr>
        <p:txBody>
          <a:bodyPr wrap="square">
            <a:spAutoFit/>
          </a:bodyPr>
          <a:lstStyle/>
          <a:p>
            <a:r>
              <a:rPr lang="en-US" sz="1600" dirty="0"/>
              <a:t>5 / 10</a:t>
            </a:r>
          </a:p>
        </p:txBody>
      </p:sp>
      <p:sp>
        <p:nvSpPr>
          <p:cNvPr id="47" name="TextBox 46">
            <a:extLst>
              <a:ext uri="{FF2B5EF4-FFF2-40B4-BE49-F238E27FC236}">
                <a16:creationId xmlns:a16="http://schemas.microsoft.com/office/drawing/2014/main" id="{EA9F6F27-4B12-2593-40AB-87EF9B099C60}"/>
              </a:ext>
            </a:extLst>
          </p:cNvPr>
          <p:cNvSpPr txBox="1"/>
          <p:nvPr/>
        </p:nvSpPr>
        <p:spPr>
          <a:xfrm>
            <a:off x="7924940" y="3998889"/>
            <a:ext cx="730412" cy="338554"/>
          </a:xfrm>
          <a:prstGeom prst="rect">
            <a:avLst/>
          </a:prstGeom>
          <a:noFill/>
          <a:ln w="25400">
            <a:noFill/>
          </a:ln>
        </p:spPr>
        <p:txBody>
          <a:bodyPr wrap="square">
            <a:spAutoFit/>
          </a:bodyPr>
          <a:lstStyle/>
          <a:p>
            <a:r>
              <a:rPr lang="en-US" sz="1600" dirty="0"/>
              <a:t>8 / 12</a:t>
            </a:r>
          </a:p>
        </p:txBody>
      </p:sp>
      <p:sp>
        <p:nvSpPr>
          <p:cNvPr id="48" name="TextBox 47">
            <a:extLst>
              <a:ext uri="{FF2B5EF4-FFF2-40B4-BE49-F238E27FC236}">
                <a16:creationId xmlns:a16="http://schemas.microsoft.com/office/drawing/2014/main" id="{93D03EDA-6BB8-7E52-1793-7EA001929562}"/>
              </a:ext>
            </a:extLst>
          </p:cNvPr>
          <p:cNvSpPr txBox="1"/>
          <p:nvPr/>
        </p:nvSpPr>
        <p:spPr>
          <a:xfrm>
            <a:off x="9400903" y="3998889"/>
            <a:ext cx="675119" cy="338554"/>
          </a:xfrm>
          <a:prstGeom prst="rect">
            <a:avLst/>
          </a:prstGeom>
          <a:noFill/>
          <a:ln w="25400">
            <a:noFill/>
          </a:ln>
        </p:spPr>
        <p:txBody>
          <a:bodyPr wrap="square">
            <a:spAutoFit/>
          </a:bodyPr>
          <a:lstStyle/>
          <a:p>
            <a:r>
              <a:rPr lang="en-US" sz="1600" dirty="0"/>
              <a:t>2 / 8</a:t>
            </a:r>
          </a:p>
        </p:txBody>
      </p:sp>
      <p:sp>
        <p:nvSpPr>
          <p:cNvPr id="50" name="Oval 49">
            <a:extLst>
              <a:ext uri="{FF2B5EF4-FFF2-40B4-BE49-F238E27FC236}">
                <a16:creationId xmlns:a16="http://schemas.microsoft.com/office/drawing/2014/main" id="{65247066-A63F-2BF0-1D7E-1F8202668200}"/>
              </a:ext>
            </a:extLst>
          </p:cNvPr>
          <p:cNvSpPr/>
          <p:nvPr/>
        </p:nvSpPr>
        <p:spPr>
          <a:xfrm>
            <a:off x="10715742" y="3738624"/>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53" name="TextBox 52">
            <a:extLst>
              <a:ext uri="{FF2B5EF4-FFF2-40B4-BE49-F238E27FC236}">
                <a16:creationId xmlns:a16="http://schemas.microsoft.com/office/drawing/2014/main" id="{7BA2BCFC-D809-460D-ED1C-A41B0E86B8F7}"/>
              </a:ext>
            </a:extLst>
          </p:cNvPr>
          <p:cNvSpPr txBox="1"/>
          <p:nvPr/>
        </p:nvSpPr>
        <p:spPr>
          <a:xfrm>
            <a:off x="10907538" y="3706851"/>
            <a:ext cx="366583" cy="369332"/>
          </a:xfrm>
          <a:prstGeom prst="rect">
            <a:avLst/>
          </a:prstGeom>
          <a:noFill/>
          <a:ln w="25400">
            <a:noFill/>
          </a:ln>
        </p:spPr>
        <p:txBody>
          <a:bodyPr wrap="square">
            <a:spAutoFit/>
          </a:bodyPr>
          <a:lstStyle/>
          <a:p>
            <a:r>
              <a:rPr lang="en-US" dirty="0">
                <a:solidFill>
                  <a:srgbClr val="92D050"/>
                </a:solidFill>
              </a:rPr>
              <a:t>A</a:t>
            </a:r>
          </a:p>
        </p:txBody>
      </p:sp>
      <p:sp>
        <p:nvSpPr>
          <p:cNvPr id="55" name="TextBox 54">
            <a:extLst>
              <a:ext uri="{FF2B5EF4-FFF2-40B4-BE49-F238E27FC236}">
                <a16:creationId xmlns:a16="http://schemas.microsoft.com/office/drawing/2014/main" id="{A9537638-B853-279D-E59C-A743F61A563C}"/>
              </a:ext>
            </a:extLst>
          </p:cNvPr>
          <p:cNvSpPr txBox="1"/>
          <p:nvPr/>
        </p:nvSpPr>
        <p:spPr>
          <a:xfrm>
            <a:off x="10785376" y="3998889"/>
            <a:ext cx="675119" cy="338554"/>
          </a:xfrm>
          <a:prstGeom prst="rect">
            <a:avLst/>
          </a:prstGeom>
          <a:noFill/>
          <a:ln w="25400">
            <a:noFill/>
          </a:ln>
        </p:spPr>
        <p:txBody>
          <a:bodyPr wrap="square">
            <a:spAutoFit/>
          </a:bodyPr>
          <a:lstStyle/>
          <a:p>
            <a:r>
              <a:rPr lang="en-US" sz="1600" dirty="0"/>
              <a:t>0 / 1</a:t>
            </a:r>
          </a:p>
        </p:txBody>
      </p:sp>
      <p:cxnSp>
        <p:nvCxnSpPr>
          <p:cNvPr id="62" name="Straight Connector 61">
            <a:extLst>
              <a:ext uri="{FF2B5EF4-FFF2-40B4-BE49-F238E27FC236}">
                <a16:creationId xmlns:a16="http://schemas.microsoft.com/office/drawing/2014/main" id="{715E0B83-EDC1-FB26-143D-074955FD1E5C}"/>
              </a:ext>
            </a:extLst>
          </p:cNvPr>
          <p:cNvCxnSpPr>
            <a:cxnSpLocks/>
            <a:stCxn id="2" idx="6"/>
            <a:endCxn id="50" idx="0"/>
          </p:cNvCxnSpPr>
          <p:nvPr/>
        </p:nvCxnSpPr>
        <p:spPr>
          <a:xfrm>
            <a:off x="9232056" y="2890493"/>
            <a:ext cx="1821245" cy="84813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6DD6A7CA-5536-ED36-CD13-26499ECAED64}"/>
              </a:ext>
            </a:extLst>
          </p:cNvPr>
          <p:cNvSpPr txBox="1"/>
          <p:nvPr/>
        </p:nvSpPr>
        <p:spPr>
          <a:xfrm>
            <a:off x="669196" y="1451626"/>
            <a:ext cx="6629527" cy="1569660"/>
          </a:xfrm>
          <a:prstGeom prst="rect">
            <a:avLst/>
          </a:prstGeom>
          <a:noFill/>
          <a:ln>
            <a:noFill/>
          </a:ln>
        </p:spPr>
        <p:txBody>
          <a:bodyPr wrap="square">
            <a:spAutoFit/>
          </a:bodyPr>
          <a:lstStyle/>
          <a:p>
            <a:r>
              <a:rPr lang="en-US" sz="2400" dirty="0"/>
              <a:t>Once a leaf is encountered, we </a:t>
            </a:r>
            <a:r>
              <a:rPr lang="en-US" sz="2400" b="1" i="1" dirty="0">
                <a:solidFill>
                  <a:srgbClr val="1306BA"/>
                </a:solidFill>
              </a:rPr>
              <a:t>expand</a:t>
            </a:r>
            <a:r>
              <a:rPr lang="en-US" sz="2400" dirty="0"/>
              <a:t>:</a:t>
            </a:r>
          </a:p>
          <a:p>
            <a:pPr marL="742950" lvl="1" indent="-285750">
              <a:buFont typeface="Arial" panose="020B0604020202020204" pitchFamily="34" charset="0"/>
              <a:buChar char="•"/>
            </a:pPr>
            <a:r>
              <a:rPr lang="en-US" sz="2400" dirty="0"/>
              <a:t>Add one new child to the selected leaf node</a:t>
            </a:r>
          </a:p>
          <a:p>
            <a:pPr marL="742950" lvl="1" indent="-285750">
              <a:buFont typeface="Arial" panose="020B0604020202020204" pitchFamily="34" charset="0"/>
              <a:buChar char="•"/>
            </a:pPr>
            <a:r>
              <a:rPr lang="en-US" sz="2400" dirty="0"/>
              <a:t>Choose an untried move from the current position</a:t>
            </a:r>
          </a:p>
        </p:txBody>
      </p:sp>
      <p:sp>
        <p:nvSpPr>
          <p:cNvPr id="17" name="Oval 16">
            <a:extLst>
              <a:ext uri="{FF2B5EF4-FFF2-40B4-BE49-F238E27FC236}">
                <a16:creationId xmlns:a16="http://schemas.microsoft.com/office/drawing/2014/main" id="{410FF8FB-E636-BBBD-1AC2-0DE3987D9742}"/>
              </a:ext>
            </a:extLst>
          </p:cNvPr>
          <p:cNvSpPr/>
          <p:nvPr/>
        </p:nvSpPr>
        <p:spPr>
          <a:xfrm>
            <a:off x="7897189" y="5013296"/>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Tree>
    <p:extLst>
      <p:ext uri="{BB962C8B-B14F-4D97-AF65-F5344CB8AC3E}">
        <p14:creationId xmlns:p14="http://schemas.microsoft.com/office/powerpoint/2010/main" val="134427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9F37-E15A-38AD-BA44-4F9F8D14A40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9E390527-8092-77A5-7B19-DB9CB34751B1}"/>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MCTS Simulation (Rollout)</a:t>
            </a:r>
            <a:endParaRPr lang="en-US" sz="3600" dirty="0"/>
          </a:p>
        </p:txBody>
      </p:sp>
      <p:sp>
        <p:nvSpPr>
          <p:cNvPr id="2" name="Oval 1">
            <a:extLst>
              <a:ext uri="{FF2B5EF4-FFF2-40B4-BE49-F238E27FC236}">
                <a16:creationId xmlns:a16="http://schemas.microsoft.com/office/drawing/2014/main" id="{45F0D312-71F8-1FEE-E6EC-6AEA9743955F}"/>
              </a:ext>
            </a:extLst>
          </p:cNvPr>
          <p:cNvSpPr/>
          <p:nvPr/>
        </p:nvSpPr>
        <p:spPr>
          <a:xfrm>
            <a:off x="8556938" y="1960089"/>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 name="Oval 2">
            <a:extLst>
              <a:ext uri="{FF2B5EF4-FFF2-40B4-BE49-F238E27FC236}">
                <a16:creationId xmlns:a16="http://schemas.microsoft.com/office/drawing/2014/main" id="{53CC02C7-4DC2-E27B-70B2-E113A54A87BE}"/>
              </a:ext>
            </a:extLst>
          </p:cNvPr>
          <p:cNvSpPr/>
          <p:nvPr/>
        </p:nvSpPr>
        <p:spPr>
          <a:xfrm>
            <a:off x="6443546" y="3145779"/>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5" name="Oval 4">
            <a:extLst>
              <a:ext uri="{FF2B5EF4-FFF2-40B4-BE49-F238E27FC236}">
                <a16:creationId xmlns:a16="http://schemas.microsoft.com/office/drawing/2014/main" id="{629A9A37-100C-EE90-8D0E-AC033166BC4B}"/>
              </a:ext>
            </a:extLst>
          </p:cNvPr>
          <p:cNvSpPr/>
          <p:nvPr/>
        </p:nvSpPr>
        <p:spPr>
          <a:xfrm>
            <a:off x="7897189" y="3145779"/>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7" name="Straight Connector 6">
            <a:extLst>
              <a:ext uri="{FF2B5EF4-FFF2-40B4-BE49-F238E27FC236}">
                <a16:creationId xmlns:a16="http://schemas.microsoft.com/office/drawing/2014/main" id="{71DA36F2-61EA-BD62-E29D-03A773BA5942}"/>
              </a:ext>
            </a:extLst>
          </p:cNvPr>
          <p:cNvCxnSpPr>
            <a:cxnSpLocks/>
            <a:stCxn id="2" idx="2"/>
            <a:endCxn id="3" idx="0"/>
          </p:cNvCxnSpPr>
          <p:nvPr/>
        </p:nvCxnSpPr>
        <p:spPr>
          <a:xfrm flipH="1">
            <a:off x="6781105" y="2297648"/>
            <a:ext cx="1775833" cy="84813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A127D70C-51FA-2D10-C1AE-542307918C81}"/>
              </a:ext>
            </a:extLst>
          </p:cNvPr>
          <p:cNvCxnSpPr>
            <a:cxnSpLocks/>
            <a:stCxn id="2" idx="3"/>
            <a:endCxn id="5" idx="0"/>
          </p:cNvCxnSpPr>
          <p:nvPr/>
        </p:nvCxnSpPr>
        <p:spPr>
          <a:xfrm flipH="1">
            <a:off x="8234748" y="2536338"/>
            <a:ext cx="421059"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82B437C6-0D71-ABD1-3262-74CF9D64FA96}"/>
              </a:ext>
            </a:extLst>
          </p:cNvPr>
          <p:cNvCxnSpPr>
            <a:cxnSpLocks/>
            <a:stCxn id="5" idx="4"/>
            <a:endCxn id="17" idx="0"/>
          </p:cNvCxnSpPr>
          <p:nvPr/>
        </p:nvCxnSpPr>
        <p:spPr>
          <a:xfrm>
            <a:off x="8234748" y="3820897"/>
            <a:ext cx="0" cy="260265"/>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516352D6-3E46-4719-CA13-719AC2F6E3B2}"/>
              </a:ext>
            </a:extLst>
          </p:cNvPr>
          <p:cNvSpPr txBox="1"/>
          <p:nvPr/>
        </p:nvSpPr>
        <p:spPr>
          <a:xfrm>
            <a:off x="6622021" y="3114006"/>
            <a:ext cx="366583" cy="369332"/>
          </a:xfrm>
          <a:prstGeom prst="rect">
            <a:avLst/>
          </a:prstGeom>
          <a:noFill/>
          <a:ln w="25400">
            <a:noFill/>
          </a:ln>
        </p:spPr>
        <p:txBody>
          <a:bodyPr wrap="square">
            <a:spAutoFit/>
          </a:bodyPr>
          <a:lstStyle/>
          <a:p>
            <a:r>
              <a:rPr lang="en-US" dirty="0">
                <a:solidFill>
                  <a:srgbClr val="00B0F0"/>
                </a:solidFill>
              </a:rPr>
              <a:t>X</a:t>
            </a:r>
          </a:p>
        </p:txBody>
      </p:sp>
      <p:sp>
        <p:nvSpPr>
          <p:cNvPr id="25" name="TextBox 24">
            <a:extLst>
              <a:ext uri="{FF2B5EF4-FFF2-40B4-BE49-F238E27FC236}">
                <a16:creationId xmlns:a16="http://schemas.microsoft.com/office/drawing/2014/main" id="{A9182959-895F-DACF-13B2-96B9AB38B260}"/>
              </a:ext>
            </a:extLst>
          </p:cNvPr>
          <p:cNvSpPr txBox="1"/>
          <p:nvPr/>
        </p:nvSpPr>
        <p:spPr>
          <a:xfrm>
            <a:off x="8106855" y="3114006"/>
            <a:ext cx="366583" cy="369332"/>
          </a:xfrm>
          <a:prstGeom prst="rect">
            <a:avLst/>
          </a:prstGeom>
          <a:noFill/>
          <a:ln w="25400">
            <a:noFill/>
          </a:ln>
        </p:spPr>
        <p:txBody>
          <a:bodyPr wrap="square">
            <a:spAutoFit/>
          </a:bodyPr>
          <a:lstStyle/>
          <a:p>
            <a:r>
              <a:rPr lang="en-US" dirty="0">
                <a:solidFill>
                  <a:srgbClr val="1306BA"/>
                </a:solidFill>
              </a:rPr>
              <a:t>Y</a:t>
            </a:r>
          </a:p>
        </p:txBody>
      </p:sp>
      <p:sp>
        <p:nvSpPr>
          <p:cNvPr id="27" name="Oval 26">
            <a:extLst>
              <a:ext uri="{FF2B5EF4-FFF2-40B4-BE49-F238E27FC236}">
                <a16:creationId xmlns:a16="http://schemas.microsoft.com/office/drawing/2014/main" id="{5FDA455D-BB58-13A6-85B8-DEA72BDA604B}"/>
              </a:ext>
            </a:extLst>
          </p:cNvPr>
          <p:cNvSpPr/>
          <p:nvPr/>
        </p:nvSpPr>
        <p:spPr>
          <a:xfrm>
            <a:off x="9331269" y="3145779"/>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2" name="TextBox 31">
            <a:extLst>
              <a:ext uri="{FF2B5EF4-FFF2-40B4-BE49-F238E27FC236}">
                <a16:creationId xmlns:a16="http://schemas.microsoft.com/office/drawing/2014/main" id="{70691AC5-5AA6-57AB-14B1-CD608A349B4D}"/>
              </a:ext>
            </a:extLst>
          </p:cNvPr>
          <p:cNvSpPr txBox="1"/>
          <p:nvPr/>
        </p:nvSpPr>
        <p:spPr>
          <a:xfrm>
            <a:off x="9540935" y="3114006"/>
            <a:ext cx="366583" cy="369332"/>
          </a:xfrm>
          <a:prstGeom prst="rect">
            <a:avLst/>
          </a:prstGeom>
          <a:noFill/>
          <a:ln w="25400">
            <a:noFill/>
          </a:ln>
        </p:spPr>
        <p:txBody>
          <a:bodyPr wrap="square">
            <a:spAutoFit/>
          </a:bodyPr>
          <a:lstStyle/>
          <a:p>
            <a:r>
              <a:rPr lang="en-US" dirty="0">
                <a:solidFill>
                  <a:schemeClr val="accent2">
                    <a:lumMod val="75000"/>
                  </a:schemeClr>
                </a:solidFill>
              </a:rPr>
              <a:t>Z</a:t>
            </a:r>
          </a:p>
        </p:txBody>
      </p:sp>
      <p:cxnSp>
        <p:nvCxnSpPr>
          <p:cNvPr id="33" name="Straight Connector 32">
            <a:extLst>
              <a:ext uri="{FF2B5EF4-FFF2-40B4-BE49-F238E27FC236}">
                <a16:creationId xmlns:a16="http://schemas.microsoft.com/office/drawing/2014/main" id="{FF451B10-BEE0-2033-5956-2FF07FA422A7}"/>
              </a:ext>
            </a:extLst>
          </p:cNvPr>
          <p:cNvCxnSpPr>
            <a:cxnSpLocks/>
            <a:stCxn id="2" idx="5"/>
            <a:endCxn id="27" idx="0"/>
          </p:cNvCxnSpPr>
          <p:nvPr/>
        </p:nvCxnSpPr>
        <p:spPr>
          <a:xfrm>
            <a:off x="9133187" y="2536338"/>
            <a:ext cx="535641"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0162F5EF-4305-2D2D-AC60-DAEFAFEAC38D}"/>
              </a:ext>
            </a:extLst>
          </p:cNvPr>
          <p:cNvCxnSpPr>
            <a:cxnSpLocks/>
            <a:endCxn id="2" idx="0"/>
          </p:cNvCxnSpPr>
          <p:nvPr/>
        </p:nvCxnSpPr>
        <p:spPr>
          <a:xfrm>
            <a:off x="8572054" y="1833196"/>
            <a:ext cx="322443" cy="12689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EA5FD948-D92A-B3B6-4035-9047E4A5B394}"/>
              </a:ext>
            </a:extLst>
          </p:cNvPr>
          <p:cNvSpPr txBox="1"/>
          <p:nvPr/>
        </p:nvSpPr>
        <p:spPr>
          <a:xfrm>
            <a:off x="6472917" y="3406044"/>
            <a:ext cx="730412" cy="338554"/>
          </a:xfrm>
          <a:prstGeom prst="rect">
            <a:avLst/>
          </a:prstGeom>
          <a:noFill/>
          <a:ln w="25400">
            <a:noFill/>
          </a:ln>
        </p:spPr>
        <p:txBody>
          <a:bodyPr wrap="square">
            <a:spAutoFit/>
          </a:bodyPr>
          <a:lstStyle/>
          <a:p>
            <a:r>
              <a:rPr lang="en-US" sz="1600" dirty="0"/>
              <a:t>5 / 10</a:t>
            </a:r>
          </a:p>
        </p:txBody>
      </p:sp>
      <p:sp>
        <p:nvSpPr>
          <p:cNvPr id="47" name="TextBox 46">
            <a:extLst>
              <a:ext uri="{FF2B5EF4-FFF2-40B4-BE49-F238E27FC236}">
                <a16:creationId xmlns:a16="http://schemas.microsoft.com/office/drawing/2014/main" id="{2A58A39B-BC43-3746-669F-92B393733069}"/>
              </a:ext>
            </a:extLst>
          </p:cNvPr>
          <p:cNvSpPr txBox="1"/>
          <p:nvPr/>
        </p:nvSpPr>
        <p:spPr>
          <a:xfrm>
            <a:off x="7924940" y="3406044"/>
            <a:ext cx="730412" cy="338554"/>
          </a:xfrm>
          <a:prstGeom prst="rect">
            <a:avLst/>
          </a:prstGeom>
          <a:noFill/>
          <a:ln w="25400">
            <a:noFill/>
          </a:ln>
        </p:spPr>
        <p:txBody>
          <a:bodyPr wrap="square">
            <a:spAutoFit/>
          </a:bodyPr>
          <a:lstStyle/>
          <a:p>
            <a:r>
              <a:rPr lang="en-US" sz="1600" dirty="0"/>
              <a:t>8 / 12</a:t>
            </a:r>
          </a:p>
        </p:txBody>
      </p:sp>
      <p:sp>
        <p:nvSpPr>
          <p:cNvPr id="48" name="TextBox 47">
            <a:extLst>
              <a:ext uri="{FF2B5EF4-FFF2-40B4-BE49-F238E27FC236}">
                <a16:creationId xmlns:a16="http://schemas.microsoft.com/office/drawing/2014/main" id="{D6967903-F081-1936-A2BD-8E3AAC965D94}"/>
              </a:ext>
            </a:extLst>
          </p:cNvPr>
          <p:cNvSpPr txBox="1"/>
          <p:nvPr/>
        </p:nvSpPr>
        <p:spPr>
          <a:xfrm>
            <a:off x="9400903" y="3406044"/>
            <a:ext cx="675119" cy="338554"/>
          </a:xfrm>
          <a:prstGeom prst="rect">
            <a:avLst/>
          </a:prstGeom>
          <a:noFill/>
          <a:ln w="25400">
            <a:noFill/>
          </a:ln>
        </p:spPr>
        <p:txBody>
          <a:bodyPr wrap="square">
            <a:spAutoFit/>
          </a:bodyPr>
          <a:lstStyle/>
          <a:p>
            <a:r>
              <a:rPr lang="en-US" sz="1600" dirty="0"/>
              <a:t>2 / 8</a:t>
            </a:r>
          </a:p>
        </p:txBody>
      </p:sp>
      <p:sp>
        <p:nvSpPr>
          <p:cNvPr id="50" name="Oval 49">
            <a:extLst>
              <a:ext uri="{FF2B5EF4-FFF2-40B4-BE49-F238E27FC236}">
                <a16:creationId xmlns:a16="http://schemas.microsoft.com/office/drawing/2014/main" id="{5E4ADCF6-6CDB-180C-E84D-7D441C1C243C}"/>
              </a:ext>
            </a:extLst>
          </p:cNvPr>
          <p:cNvSpPr/>
          <p:nvPr/>
        </p:nvSpPr>
        <p:spPr>
          <a:xfrm>
            <a:off x="10715742" y="3145779"/>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53" name="TextBox 52">
            <a:extLst>
              <a:ext uri="{FF2B5EF4-FFF2-40B4-BE49-F238E27FC236}">
                <a16:creationId xmlns:a16="http://schemas.microsoft.com/office/drawing/2014/main" id="{309521F2-A235-B9ED-FD1C-C5174475BD3E}"/>
              </a:ext>
            </a:extLst>
          </p:cNvPr>
          <p:cNvSpPr txBox="1"/>
          <p:nvPr/>
        </p:nvSpPr>
        <p:spPr>
          <a:xfrm>
            <a:off x="10907538" y="3114006"/>
            <a:ext cx="366583" cy="369332"/>
          </a:xfrm>
          <a:prstGeom prst="rect">
            <a:avLst/>
          </a:prstGeom>
          <a:noFill/>
          <a:ln w="25400">
            <a:noFill/>
          </a:ln>
        </p:spPr>
        <p:txBody>
          <a:bodyPr wrap="square">
            <a:spAutoFit/>
          </a:bodyPr>
          <a:lstStyle/>
          <a:p>
            <a:r>
              <a:rPr lang="en-US" dirty="0">
                <a:solidFill>
                  <a:srgbClr val="92D050"/>
                </a:solidFill>
              </a:rPr>
              <a:t>A</a:t>
            </a:r>
          </a:p>
        </p:txBody>
      </p:sp>
      <p:sp>
        <p:nvSpPr>
          <p:cNvPr id="55" name="TextBox 54">
            <a:extLst>
              <a:ext uri="{FF2B5EF4-FFF2-40B4-BE49-F238E27FC236}">
                <a16:creationId xmlns:a16="http://schemas.microsoft.com/office/drawing/2014/main" id="{1CDB0C5F-59EF-E4EA-526C-4CF5DB2779F6}"/>
              </a:ext>
            </a:extLst>
          </p:cNvPr>
          <p:cNvSpPr txBox="1"/>
          <p:nvPr/>
        </p:nvSpPr>
        <p:spPr>
          <a:xfrm>
            <a:off x="10785376" y="3406044"/>
            <a:ext cx="675119" cy="338554"/>
          </a:xfrm>
          <a:prstGeom prst="rect">
            <a:avLst/>
          </a:prstGeom>
          <a:noFill/>
          <a:ln w="25400">
            <a:noFill/>
          </a:ln>
        </p:spPr>
        <p:txBody>
          <a:bodyPr wrap="square">
            <a:spAutoFit/>
          </a:bodyPr>
          <a:lstStyle/>
          <a:p>
            <a:r>
              <a:rPr lang="en-US" sz="1600" dirty="0"/>
              <a:t>0 / 1</a:t>
            </a:r>
          </a:p>
        </p:txBody>
      </p:sp>
      <p:cxnSp>
        <p:nvCxnSpPr>
          <p:cNvPr id="62" name="Straight Connector 61">
            <a:extLst>
              <a:ext uri="{FF2B5EF4-FFF2-40B4-BE49-F238E27FC236}">
                <a16:creationId xmlns:a16="http://schemas.microsoft.com/office/drawing/2014/main" id="{5E789961-AF23-9A24-5E2B-8DA3E92EB577}"/>
              </a:ext>
            </a:extLst>
          </p:cNvPr>
          <p:cNvCxnSpPr>
            <a:cxnSpLocks/>
            <a:stCxn id="2" idx="6"/>
            <a:endCxn id="50" idx="0"/>
          </p:cNvCxnSpPr>
          <p:nvPr/>
        </p:nvCxnSpPr>
        <p:spPr>
          <a:xfrm>
            <a:off x="9232056" y="2297648"/>
            <a:ext cx="1821245" cy="84813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094E69E4-5FC6-C560-EA25-E9E6F1F11B7A}"/>
              </a:ext>
            </a:extLst>
          </p:cNvPr>
          <p:cNvSpPr txBox="1"/>
          <p:nvPr/>
        </p:nvSpPr>
        <p:spPr>
          <a:xfrm>
            <a:off x="842192" y="1275164"/>
            <a:ext cx="6276472" cy="1446550"/>
          </a:xfrm>
          <a:prstGeom prst="rect">
            <a:avLst/>
          </a:prstGeom>
          <a:noFill/>
          <a:ln>
            <a:noFill/>
          </a:ln>
        </p:spPr>
        <p:txBody>
          <a:bodyPr wrap="square">
            <a:spAutoFit/>
          </a:bodyPr>
          <a:lstStyle/>
          <a:p>
            <a:r>
              <a:rPr lang="en-US" sz="2200" dirty="0"/>
              <a:t>The </a:t>
            </a:r>
            <a:r>
              <a:rPr lang="en-US" sz="2200" b="1" i="1" dirty="0">
                <a:solidFill>
                  <a:srgbClr val="00B050"/>
                </a:solidFill>
              </a:rPr>
              <a:t>Rollout</a:t>
            </a:r>
            <a:r>
              <a:rPr lang="en-US" sz="2200" dirty="0"/>
              <a:t> operation simulates the rest of the game from the new node using random moves until it ends in a win, loss, or draw — the randomness here is what gives MCTS its Monte Carlo character.</a:t>
            </a:r>
          </a:p>
        </p:txBody>
      </p:sp>
      <p:sp>
        <p:nvSpPr>
          <p:cNvPr id="17" name="Oval 16">
            <a:extLst>
              <a:ext uri="{FF2B5EF4-FFF2-40B4-BE49-F238E27FC236}">
                <a16:creationId xmlns:a16="http://schemas.microsoft.com/office/drawing/2014/main" id="{87F65046-EDD1-4923-121B-ECBB4FF1142C}"/>
              </a:ext>
            </a:extLst>
          </p:cNvPr>
          <p:cNvSpPr/>
          <p:nvPr/>
        </p:nvSpPr>
        <p:spPr>
          <a:xfrm>
            <a:off x="8129915" y="4081162"/>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9" name="Oval 18">
            <a:extLst>
              <a:ext uri="{FF2B5EF4-FFF2-40B4-BE49-F238E27FC236}">
                <a16:creationId xmlns:a16="http://schemas.microsoft.com/office/drawing/2014/main" id="{69BEA620-5302-525B-60EE-B9BD84383AB2}"/>
              </a:ext>
            </a:extLst>
          </p:cNvPr>
          <p:cNvSpPr/>
          <p:nvPr/>
        </p:nvSpPr>
        <p:spPr>
          <a:xfrm>
            <a:off x="7938326" y="4447247"/>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0" name="Oval 19">
            <a:extLst>
              <a:ext uri="{FF2B5EF4-FFF2-40B4-BE49-F238E27FC236}">
                <a16:creationId xmlns:a16="http://schemas.microsoft.com/office/drawing/2014/main" id="{38E2FF91-6CAC-6FB5-E7D3-1E4AAD3F2C23}"/>
              </a:ext>
            </a:extLst>
          </p:cNvPr>
          <p:cNvSpPr/>
          <p:nvPr/>
        </p:nvSpPr>
        <p:spPr>
          <a:xfrm>
            <a:off x="8185313" y="4808159"/>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2" name="Oval 21">
            <a:extLst>
              <a:ext uri="{FF2B5EF4-FFF2-40B4-BE49-F238E27FC236}">
                <a16:creationId xmlns:a16="http://schemas.microsoft.com/office/drawing/2014/main" id="{0CD58015-5347-784E-A3DC-90A914B17308}"/>
              </a:ext>
            </a:extLst>
          </p:cNvPr>
          <p:cNvSpPr/>
          <p:nvPr/>
        </p:nvSpPr>
        <p:spPr>
          <a:xfrm>
            <a:off x="8185313" y="5178089"/>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3" name="Oval 22">
            <a:extLst>
              <a:ext uri="{FF2B5EF4-FFF2-40B4-BE49-F238E27FC236}">
                <a16:creationId xmlns:a16="http://schemas.microsoft.com/office/drawing/2014/main" id="{07011C93-97DD-5D42-8EE2-DD7D5104BB5B}"/>
              </a:ext>
            </a:extLst>
          </p:cNvPr>
          <p:cNvSpPr/>
          <p:nvPr/>
        </p:nvSpPr>
        <p:spPr>
          <a:xfrm>
            <a:off x="8383651" y="5548019"/>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6" name="Oval 25">
            <a:extLst>
              <a:ext uri="{FF2B5EF4-FFF2-40B4-BE49-F238E27FC236}">
                <a16:creationId xmlns:a16="http://schemas.microsoft.com/office/drawing/2014/main" id="{C7EB1FCD-2544-0510-B64A-EC743D5420F3}"/>
              </a:ext>
            </a:extLst>
          </p:cNvPr>
          <p:cNvSpPr/>
          <p:nvPr/>
        </p:nvSpPr>
        <p:spPr>
          <a:xfrm>
            <a:off x="8129915" y="5900254"/>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28" name="Straight Connector 27">
            <a:extLst>
              <a:ext uri="{FF2B5EF4-FFF2-40B4-BE49-F238E27FC236}">
                <a16:creationId xmlns:a16="http://schemas.microsoft.com/office/drawing/2014/main" id="{EB0D2963-02F2-7040-79A9-DA02A8DA1810}"/>
              </a:ext>
            </a:extLst>
          </p:cNvPr>
          <p:cNvCxnSpPr>
            <a:cxnSpLocks/>
            <a:stCxn id="17" idx="4"/>
            <a:endCxn id="19" idx="0"/>
          </p:cNvCxnSpPr>
          <p:nvPr/>
        </p:nvCxnSpPr>
        <p:spPr>
          <a:xfrm flipH="1">
            <a:off x="8043159" y="4290828"/>
            <a:ext cx="191589" cy="156419"/>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ED71810F-EB0F-978C-91FD-09A789B538C1}"/>
              </a:ext>
            </a:extLst>
          </p:cNvPr>
          <p:cNvCxnSpPr>
            <a:cxnSpLocks/>
            <a:stCxn id="19" idx="4"/>
            <a:endCxn id="20" idx="0"/>
          </p:cNvCxnSpPr>
          <p:nvPr/>
        </p:nvCxnSpPr>
        <p:spPr>
          <a:xfrm>
            <a:off x="8043159" y="4656913"/>
            <a:ext cx="246987" cy="151246"/>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0E15620A-A1D6-CEDC-7D67-B7BB6F8CE7FD}"/>
              </a:ext>
            </a:extLst>
          </p:cNvPr>
          <p:cNvCxnSpPr>
            <a:cxnSpLocks/>
            <a:stCxn id="20" idx="4"/>
            <a:endCxn id="22" idx="0"/>
          </p:cNvCxnSpPr>
          <p:nvPr/>
        </p:nvCxnSpPr>
        <p:spPr>
          <a:xfrm>
            <a:off x="8290146" y="5017825"/>
            <a:ext cx="0" cy="160264"/>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78E8F934-3A66-700D-C910-0FC880B04D6A}"/>
              </a:ext>
            </a:extLst>
          </p:cNvPr>
          <p:cNvCxnSpPr>
            <a:cxnSpLocks/>
            <a:stCxn id="22" idx="4"/>
            <a:endCxn id="23" idx="0"/>
          </p:cNvCxnSpPr>
          <p:nvPr/>
        </p:nvCxnSpPr>
        <p:spPr>
          <a:xfrm>
            <a:off x="8290146" y="5387755"/>
            <a:ext cx="198338" cy="160264"/>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5DB4A50B-FE66-0198-A79D-DE17182A9551}"/>
              </a:ext>
            </a:extLst>
          </p:cNvPr>
          <p:cNvCxnSpPr>
            <a:cxnSpLocks/>
            <a:stCxn id="23" idx="3"/>
            <a:endCxn id="26" idx="0"/>
          </p:cNvCxnSpPr>
          <p:nvPr/>
        </p:nvCxnSpPr>
        <p:spPr>
          <a:xfrm flipH="1">
            <a:off x="8234748" y="5726980"/>
            <a:ext cx="179608" cy="173274"/>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AAF29EA8-9393-AE7F-BB64-48FE518D562A}"/>
              </a:ext>
            </a:extLst>
          </p:cNvPr>
          <p:cNvSpPr txBox="1"/>
          <p:nvPr/>
        </p:nvSpPr>
        <p:spPr>
          <a:xfrm>
            <a:off x="6334258" y="5813617"/>
            <a:ext cx="1924696" cy="369332"/>
          </a:xfrm>
          <a:prstGeom prst="rect">
            <a:avLst/>
          </a:prstGeom>
          <a:noFill/>
          <a:ln>
            <a:noFill/>
          </a:ln>
        </p:spPr>
        <p:txBody>
          <a:bodyPr wrap="square">
            <a:spAutoFit/>
          </a:bodyPr>
          <a:lstStyle/>
          <a:p>
            <a:r>
              <a:rPr lang="en-US" sz="1800" b="1" dirty="0">
                <a:solidFill>
                  <a:srgbClr val="00B0F0"/>
                </a:solidFill>
              </a:rPr>
              <a:t>win</a:t>
            </a:r>
            <a:r>
              <a:rPr lang="en-US" sz="1800" dirty="0"/>
              <a:t>, loss, or draw </a:t>
            </a:r>
            <a:endParaRPr lang="en-US" dirty="0"/>
          </a:p>
        </p:txBody>
      </p:sp>
      <p:sp>
        <p:nvSpPr>
          <p:cNvPr id="59" name="TextBox 58">
            <a:extLst>
              <a:ext uri="{FF2B5EF4-FFF2-40B4-BE49-F238E27FC236}">
                <a16:creationId xmlns:a16="http://schemas.microsoft.com/office/drawing/2014/main" id="{750B6768-79ED-AEC6-7C96-2AE254E94CF6}"/>
              </a:ext>
            </a:extLst>
          </p:cNvPr>
          <p:cNvSpPr txBox="1"/>
          <p:nvPr/>
        </p:nvSpPr>
        <p:spPr>
          <a:xfrm>
            <a:off x="8512298" y="2167978"/>
            <a:ext cx="791124" cy="338554"/>
          </a:xfrm>
          <a:prstGeom prst="rect">
            <a:avLst/>
          </a:prstGeom>
          <a:noFill/>
          <a:ln w="25400">
            <a:noFill/>
          </a:ln>
        </p:spPr>
        <p:txBody>
          <a:bodyPr wrap="square">
            <a:spAutoFit/>
          </a:bodyPr>
          <a:lstStyle/>
          <a:p>
            <a:r>
              <a:rPr lang="en-US" sz="1600" dirty="0"/>
              <a:t>15 / 31</a:t>
            </a:r>
          </a:p>
        </p:txBody>
      </p:sp>
    </p:spTree>
    <p:extLst>
      <p:ext uri="{BB962C8B-B14F-4D97-AF65-F5344CB8AC3E}">
        <p14:creationId xmlns:p14="http://schemas.microsoft.com/office/powerpoint/2010/main" val="182257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2" grpId="0" animBg="1"/>
      <p:bldP spid="23" grpId="0" animBg="1"/>
      <p:bldP spid="26" grpId="0" animBg="1"/>
      <p:bldP spid="5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42EE8-5BD9-6D73-F702-DD45D19363C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E3495E9-68F0-D2A4-B13F-3FD0526C91AB}"/>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MCTS Backpropagation</a:t>
            </a:r>
            <a:endParaRPr lang="en-US" sz="3600" dirty="0"/>
          </a:p>
        </p:txBody>
      </p:sp>
      <p:sp>
        <p:nvSpPr>
          <p:cNvPr id="2" name="Oval 1">
            <a:extLst>
              <a:ext uri="{FF2B5EF4-FFF2-40B4-BE49-F238E27FC236}">
                <a16:creationId xmlns:a16="http://schemas.microsoft.com/office/drawing/2014/main" id="{A205E5B1-8CAD-67D8-F5A8-38C77F1CDCC4}"/>
              </a:ext>
            </a:extLst>
          </p:cNvPr>
          <p:cNvSpPr/>
          <p:nvPr/>
        </p:nvSpPr>
        <p:spPr>
          <a:xfrm>
            <a:off x="8556938" y="1960089"/>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 name="Oval 2">
            <a:extLst>
              <a:ext uri="{FF2B5EF4-FFF2-40B4-BE49-F238E27FC236}">
                <a16:creationId xmlns:a16="http://schemas.microsoft.com/office/drawing/2014/main" id="{2E77FE1F-CECD-F9D6-FEE7-ACF59E226EC4}"/>
              </a:ext>
            </a:extLst>
          </p:cNvPr>
          <p:cNvSpPr/>
          <p:nvPr/>
        </p:nvSpPr>
        <p:spPr>
          <a:xfrm>
            <a:off x="6443546" y="3145779"/>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5" name="Oval 4">
            <a:extLst>
              <a:ext uri="{FF2B5EF4-FFF2-40B4-BE49-F238E27FC236}">
                <a16:creationId xmlns:a16="http://schemas.microsoft.com/office/drawing/2014/main" id="{0116C582-E24A-36D5-E867-FC10059EA680}"/>
              </a:ext>
            </a:extLst>
          </p:cNvPr>
          <p:cNvSpPr/>
          <p:nvPr/>
        </p:nvSpPr>
        <p:spPr>
          <a:xfrm>
            <a:off x="7897189" y="3145779"/>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7" name="Straight Connector 6">
            <a:extLst>
              <a:ext uri="{FF2B5EF4-FFF2-40B4-BE49-F238E27FC236}">
                <a16:creationId xmlns:a16="http://schemas.microsoft.com/office/drawing/2014/main" id="{575D0164-463D-CD2D-2478-B592D282C0B5}"/>
              </a:ext>
            </a:extLst>
          </p:cNvPr>
          <p:cNvCxnSpPr>
            <a:cxnSpLocks/>
            <a:stCxn id="2" idx="2"/>
            <a:endCxn id="3" idx="0"/>
          </p:cNvCxnSpPr>
          <p:nvPr/>
        </p:nvCxnSpPr>
        <p:spPr>
          <a:xfrm flipH="1">
            <a:off x="6781105" y="2297648"/>
            <a:ext cx="1775833" cy="84813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9AF8E572-807A-759D-FF9E-9E675F13C2F9}"/>
              </a:ext>
            </a:extLst>
          </p:cNvPr>
          <p:cNvCxnSpPr>
            <a:cxnSpLocks/>
            <a:stCxn id="2" idx="3"/>
            <a:endCxn id="5" idx="0"/>
          </p:cNvCxnSpPr>
          <p:nvPr/>
        </p:nvCxnSpPr>
        <p:spPr>
          <a:xfrm flipH="1">
            <a:off x="8234748" y="2536338"/>
            <a:ext cx="421059"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C7407A4D-0352-4069-9C9A-75707D1B73BE}"/>
              </a:ext>
            </a:extLst>
          </p:cNvPr>
          <p:cNvCxnSpPr>
            <a:cxnSpLocks/>
            <a:stCxn id="5" idx="4"/>
            <a:endCxn id="17" idx="0"/>
          </p:cNvCxnSpPr>
          <p:nvPr/>
        </p:nvCxnSpPr>
        <p:spPr>
          <a:xfrm>
            <a:off x="8234748" y="3820897"/>
            <a:ext cx="0" cy="260265"/>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3FB634ED-2CFC-1F3E-63B1-697F5B2B53A1}"/>
              </a:ext>
            </a:extLst>
          </p:cNvPr>
          <p:cNvSpPr txBox="1"/>
          <p:nvPr/>
        </p:nvSpPr>
        <p:spPr>
          <a:xfrm>
            <a:off x="6622021" y="3114006"/>
            <a:ext cx="366583" cy="369332"/>
          </a:xfrm>
          <a:prstGeom prst="rect">
            <a:avLst/>
          </a:prstGeom>
          <a:noFill/>
          <a:ln w="25400">
            <a:noFill/>
          </a:ln>
        </p:spPr>
        <p:txBody>
          <a:bodyPr wrap="square">
            <a:spAutoFit/>
          </a:bodyPr>
          <a:lstStyle/>
          <a:p>
            <a:r>
              <a:rPr lang="en-US" dirty="0">
                <a:solidFill>
                  <a:srgbClr val="00B0F0"/>
                </a:solidFill>
              </a:rPr>
              <a:t>X</a:t>
            </a:r>
          </a:p>
        </p:txBody>
      </p:sp>
      <p:sp>
        <p:nvSpPr>
          <p:cNvPr id="25" name="TextBox 24">
            <a:extLst>
              <a:ext uri="{FF2B5EF4-FFF2-40B4-BE49-F238E27FC236}">
                <a16:creationId xmlns:a16="http://schemas.microsoft.com/office/drawing/2014/main" id="{9F8AEEE6-C5AE-681F-3CC4-B59D34478439}"/>
              </a:ext>
            </a:extLst>
          </p:cNvPr>
          <p:cNvSpPr txBox="1"/>
          <p:nvPr/>
        </p:nvSpPr>
        <p:spPr>
          <a:xfrm>
            <a:off x="8106855" y="3114006"/>
            <a:ext cx="366583" cy="369332"/>
          </a:xfrm>
          <a:prstGeom prst="rect">
            <a:avLst/>
          </a:prstGeom>
          <a:noFill/>
          <a:ln w="25400">
            <a:noFill/>
          </a:ln>
        </p:spPr>
        <p:txBody>
          <a:bodyPr wrap="square">
            <a:spAutoFit/>
          </a:bodyPr>
          <a:lstStyle/>
          <a:p>
            <a:r>
              <a:rPr lang="en-US" dirty="0">
                <a:solidFill>
                  <a:srgbClr val="1306BA"/>
                </a:solidFill>
              </a:rPr>
              <a:t>Y</a:t>
            </a:r>
          </a:p>
        </p:txBody>
      </p:sp>
      <p:sp>
        <p:nvSpPr>
          <p:cNvPr id="27" name="Oval 26">
            <a:extLst>
              <a:ext uri="{FF2B5EF4-FFF2-40B4-BE49-F238E27FC236}">
                <a16:creationId xmlns:a16="http://schemas.microsoft.com/office/drawing/2014/main" id="{483B52B9-3639-30C6-690D-73B41E666096}"/>
              </a:ext>
            </a:extLst>
          </p:cNvPr>
          <p:cNvSpPr/>
          <p:nvPr/>
        </p:nvSpPr>
        <p:spPr>
          <a:xfrm>
            <a:off x="9331269" y="3145779"/>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32" name="TextBox 31">
            <a:extLst>
              <a:ext uri="{FF2B5EF4-FFF2-40B4-BE49-F238E27FC236}">
                <a16:creationId xmlns:a16="http://schemas.microsoft.com/office/drawing/2014/main" id="{7B4B1427-304D-79E2-B0F8-648ECC37A94E}"/>
              </a:ext>
            </a:extLst>
          </p:cNvPr>
          <p:cNvSpPr txBox="1"/>
          <p:nvPr/>
        </p:nvSpPr>
        <p:spPr>
          <a:xfrm>
            <a:off x="9540935" y="3114006"/>
            <a:ext cx="366583" cy="369332"/>
          </a:xfrm>
          <a:prstGeom prst="rect">
            <a:avLst/>
          </a:prstGeom>
          <a:noFill/>
          <a:ln w="25400">
            <a:noFill/>
          </a:ln>
        </p:spPr>
        <p:txBody>
          <a:bodyPr wrap="square">
            <a:spAutoFit/>
          </a:bodyPr>
          <a:lstStyle/>
          <a:p>
            <a:r>
              <a:rPr lang="en-US" dirty="0">
                <a:solidFill>
                  <a:schemeClr val="accent2">
                    <a:lumMod val="75000"/>
                  </a:schemeClr>
                </a:solidFill>
              </a:rPr>
              <a:t>Z</a:t>
            </a:r>
          </a:p>
        </p:txBody>
      </p:sp>
      <p:cxnSp>
        <p:nvCxnSpPr>
          <p:cNvPr id="33" name="Straight Connector 32">
            <a:extLst>
              <a:ext uri="{FF2B5EF4-FFF2-40B4-BE49-F238E27FC236}">
                <a16:creationId xmlns:a16="http://schemas.microsoft.com/office/drawing/2014/main" id="{6EDADEE8-8EF7-B5CB-1592-37873C356867}"/>
              </a:ext>
            </a:extLst>
          </p:cNvPr>
          <p:cNvCxnSpPr>
            <a:cxnSpLocks/>
            <a:stCxn id="2" idx="5"/>
            <a:endCxn id="27" idx="0"/>
          </p:cNvCxnSpPr>
          <p:nvPr/>
        </p:nvCxnSpPr>
        <p:spPr>
          <a:xfrm>
            <a:off x="9133187" y="2536338"/>
            <a:ext cx="535641" cy="60944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FE5CF9D-E3C7-76F2-1080-36EC1F74E4F5}"/>
              </a:ext>
            </a:extLst>
          </p:cNvPr>
          <p:cNvCxnSpPr>
            <a:cxnSpLocks/>
            <a:endCxn id="2" idx="0"/>
          </p:cNvCxnSpPr>
          <p:nvPr/>
        </p:nvCxnSpPr>
        <p:spPr>
          <a:xfrm>
            <a:off x="8572054" y="1833196"/>
            <a:ext cx="322443" cy="12689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0D9E0C74-2EF2-343D-8876-935130B858E3}"/>
              </a:ext>
            </a:extLst>
          </p:cNvPr>
          <p:cNvSpPr txBox="1"/>
          <p:nvPr/>
        </p:nvSpPr>
        <p:spPr>
          <a:xfrm>
            <a:off x="6472917" y="3406044"/>
            <a:ext cx="730412" cy="338554"/>
          </a:xfrm>
          <a:prstGeom prst="rect">
            <a:avLst/>
          </a:prstGeom>
          <a:noFill/>
          <a:ln w="25400">
            <a:noFill/>
          </a:ln>
        </p:spPr>
        <p:txBody>
          <a:bodyPr wrap="square">
            <a:spAutoFit/>
          </a:bodyPr>
          <a:lstStyle/>
          <a:p>
            <a:r>
              <a:rPr lang="en-US" sz="1600" dirty="0"/>
              <a:t>5 / 10</a:t>
            </a:r>
          </a:p>
        </p:txBody>
      </p:sp>
      <p:sp>
        <p:nvSpPr>
          <p:cNvPr id="47" name="TextBox 46">
            <a:extLst>
              <a:ext uri="{FF2B5EF4-FFF2-40B4-BE49-F238E27FC236}">
                <a16:creationId xmlns:a16="http://schemas.microsoft.com/office/drawing/2014/main" id="{00EA0606-5BA0-4D6C-7F79-C87953E01AE4}"/>
              </a:ext>
            </a:extLst>
          </p:cNvPr>
          <p:cNvSpPr txBox="1"/>
          <p:nvPr/>
        </p:nvSpPr>
        <p:spPr>
          <a:xfrm>
            <a:off x="7924940" y="3406044"/>
            <a:ext cx="730412" cy="338554"/>
          </a:xfrm>
          <a:prstGeom prst="rect">
            <a:avLst/>
          </a:prstGeom>
          <a:noFill/>
          <a:ln w="25400">
            <a:noFill/>
          </a:ln>
        </p:spPr>
        <p:txBody>
          <a:bodyPr wrap="square">
            <a:spAutoFit/>
          </a:bodyPr>
          <a:lstStyle/>
          <a:p>
            <a:r>
              <a:rPr lang="en-US" sz="1600" dirty="0"/>
              <a:t>8 / 12</a:t>
            </a:r>
          </a:p>
        </p:txBody>
      </p:sp>
      <p:sp>
        <p:nvSpPr>
          <p:cNvPr id="48" name="TextBox 47">
            <a:extLst>
              <a:ext uri="{FF2B5EF4-FFF2-40B4-BE49-F238E27FC236}">
                <a16:creationId xmlns:a16="http://schemas.microsoft.com/office/drawing/2014/main" id="{662A994B-AF74-2C55-8BE2-F099CDAA08AE}"/>
              </a:ext>
            </a:extLst>
          </p:cNvPr>
          <p:cNvSpPr txBox="1"/>
          <p:nvPr/>
        </p:nvSpPr>
        <p:spPr>
          <a:xfrm>
            <a:off x="9400903" y="3406044"/>
            <a:ext cx="675119" cy="338554"/>
          </a:xfrm>
          <a:prstGeom prst="rect">
            <a:avLst/>
          </a:prstGeom>
          <a:noFill/>
          <a:ln w="25400">
            <a:noFill/>
          </a:ln>
        </p:spPr>
        <p:txBody>
          <a:bodyPr wrap="square">
            <a:spAutoFit/>
          </a:bodyPr>
          <a:lstStyle/>
          <a:p>
            <a:r>
              <a:rPr lang="en-US" sz="1600" dirty="0"/>
              <a:t>2 / 8</a:t>
            </a:r>
          </a:p>
        </p:txBody>
      </p:sp>
      <p:sp>
        <p:nvSpPr>
          <p:cNvPr id="50" name="Oval 49">
            <a:extLst>
              <a:ext uri="{FF2B5EF4-FFF2-40B4-BE49-F238E27FC236}">
                <a16:creationId xmlns:a16="http://schemas.microsoft.com/office/drawing/2014/main" id="{10E25CD3-CAFD-05FD-AC50-DE8C2379BBB0}"/>
              </a:ext>
            </a:extLst>
          </p:cNvPr>
          <p:cNvSpPr/>
          <p:nvPr/>
        </p:nvSpPr>
        <p:spPr>
          <a:xfrm>
            <a:off x="10715742" y="3145779"/>
            <a:ext cx="675118" cy="675118"/>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53" name="TextBox 52">
            <a:extLst>
              <a:ext uri="{FF2B5EF4-FFF2-40B4-BE49-F238E27FC236}">
                <a16:creationId xmlns:a16="http://schemas.microsoft.com/office/drawing/2014/main" id="{CB1E5850-3E8F-2271-25B5-E154E326BA9B}"/>
              </a:ext>
            </a:extLst>
          </p:cNvPr>
          <p:cNvSpPr txBox="1"/>
          <p:nvPr/>
        </p:nvSpPr>
        <p:spPr>
          <a:xfrm>
            <a:off x="10907538" y="3114006"/>
            <a:ext cx="366583" cy="369332"/>
          </a:xfrm>
          <a:prstGeom prst="rect">
            <a:avLst/>
          </a:prstGeom>
          <a:noFill/>
          <a:ln w="25400">
            <a:noFill/>
          </a:ln>
        </p:spPr>
        <p:txBody>
          <a:bodyPr wrap="square">
            <a:spAutoFit/>
          </a:bodyPr>
          <a:lstStyle/>
          <a:p>
            <a:r>
              <a:rPr lang="en-US" dirty="0">
                <a:solidFill>
                  <a:srgbClr val="92D050"/>
                </a:solidFill>
              </a:rPr>
              <a:t>A</a:t>
            </a:r>
          </a:p>
        </p:txBody>
      </p:sp>
      <p:sp>
        <p:nvSpPr>
          <p:cNvPr id="55" name="TextBox 54">
            <a:extLst>
              <a:ext uri="{FF2B5EF4-FFF2-40B4-BE49-F238E27FC236}">
                <a16:creationId xmlns:a16="http://schemas.microsoft.com/office/drawing/2014/main" id="{2A77D811-38E0-2610-79DB-3E8BB3EE9782}"/>
              </a:ext>
            </a:extLst>
          </p:cNvPr>
          <p:cNvSpPr txBox="1"/>
          <p:nvPr/>
        </p:nvSpPr>
        <p:spPr>
          <a:xfrm>
            <a:off x="10785376" y="3406044"/>
            <a:ext cx="675119" cy="338554"/>
          </a:xfrm>
          <a:prstGeom prst="rect">
            <a:avLst/>
          </a:prstGeom>
          <a:noFill/>
          <a:ln w="25400">
            <a:noFill/>
          </a:ln>
        </p:spPr>
        <p:txBody>
          <a:bodyPr wrap="square">
            <a:spAutoFit/>
          </a:bodyPr>
          <a:lstStyle/>
          <a:p>
            <a:r>
              <a:rPr lang="en-US" sz="1600" dirty="0"/>
              <a:t>0 / 1</a:t>
            </a:r>
          </a:p>
        </p:txBody>
      </p:sp>
      <p:cxnSp>
        <p:nvCxnSpPr>
          <p:cNvPr id="62" name="Straight Connector 61">
            <a:extLst>
              <a:ext uri="{FF2B5EF4-FFF2-40B4-BE49-F238E27FC236}">
                <a16:creationId xmlns:a16="http://schemas.microsoft.com/office/drawing/2014/main" id="{16327CE6-A946-3843-4EF7-6EC4D79AD1E9}"/>
              </a:ext>
            </a:extLst>
          </p:cNvPr>
          <p:cNvCxnSpPr>
            <a:cxnSpLocks/>
            <a:stCxn id="2" idx="6"/>
            <a:endCxn id="50" idx="0"/>
          </p:cNvCxnSpPr>
          <p:nvPr/>
        </p:nvCxnSpPr>
        <p:spPr>
          <a:xfrm>
            <a:off x="9232056" y="2297648"/>
            <a:ext cx="1821245" cy="848131"/>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Oval 16">
            <a:extLst>
              <a:ext uri="{FF2B5EF4-FFF2-40B4-BE49-F238E27FC236}">
                <a16:creationId xmlns:a16="http://schemas.microsoft.com/office/drawing/2014/main" id="{327E5815-66B9-2CF4-5C18-1B6C1CB98176}"/>
              </a:ext>
            </a:extLst>
          </p:cNvPr>
          <p:cNvSpPr/>
          <p:nvPr/>
        </p:nvSpPr>
        <p:spPr>
          <a:xfrm>
            <a:off x="8129915" y="4081162"/>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9" name="Oval 18">
            <a:extLst>
              <a:ext uri="{FF2B5EF4-FFF2-40B4-BE49-F238E27FC236}">
                <a16:creationId xmlns:a16="http://schemas.microsoft.com/office/drawing/2014/main" id="{E337B2C8-4B07-DFEA-C38F-2386A86ABB9B}"/>
              </a:ext>
            </a:extLst>
          </p:cNvPr>
          <p:cNvSpPr/>
          <p:nvPr/>
        </p:nvSpPr>
        <p:spPr>
          <a:xfrm>
            <a:off x="7938326" y="4447247"/>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0" name="Oval 19">
            <a:extLst>
              <a:ext uri="{FF2B5EF4-FFF2-40B4-BE49-F238E27FC236}">
                <a16:creationId xmlns:a16="http://schemas.microsoft.com/office/drawing/2014/main" id="{2C9E18E6-196E-B3E5-B7AD-34D75C8BD7DA}"/>
              </a:ext>
            </a:extLst>
          </p:cNvPr>
          <p:cNvSpPr/>
          <p:nvPr/>
        </p:nvSpPr>
        <p:spPr>
          <a:xfrm>
            <a:off x="8185313" y="4808159"/>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2" name="Oval 21">
            <a:extLst>
              <a:ext uri="{FF2B5EF4-FFF2-40B4-BE49-F238E27FC236}">
                <a16:creationId xmlns:a16="http://schemas.microsoft.com/office/drawing/2014/main" id="{227DF24E-68F0-63B7-B7B8-F0E057EE8578}"/>
              </a:ext>
            </a:extLst>
          </p:cNvPr>
          <p:cNvSpPr/>
          <p:nvPr/>
        </p:nvSpPr>
        <p:spPr>
          <a:xfrm>
            <a:off x="8185313" y="5178089"/>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3" name="Oval 22">
            <a:extLst>
              <a:ext uri="{FF2B5EF4-FFF2-40B4-BE49-F238E27FC236}">
                <a16:creationId xmlns:a16="http://schemas.microsoft.com/office/drawing/2014/main" id="{CA8EDE8F-E4E5-1903-2776-108FACE40424}"/>
              </a:ext>
            </a:extLst>
          </p:cNvPr>
          <p:cNvSpPr/>
          <p:nvPr/>
        </p:nvSpPr>
        <p:spPr>
          <a:xfrm>
            <a:off x="8383651" y="5548019"/>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6" name="Oval 25">
            <a:extLst>
              <a:ext uri="{FF2B5EF4-FFF2-40B4-BE49-F238E27FC236}">
                <a16:creationId xmlns:a16="http://schemas.microsoft.com/office/drawing/2014/main" id="{7C828D74-A76E-C869-4F96-32609FB3C260}"/>
              </a:ext>
            </a:extLst>
          </p:cNvPr>
          <p:cNvSpPr/>
          <p:nvPr/>
        </p:nvSpPr>
        <p:spPr>
          <a:xfrm>
            <a:off x="8129915" y="5900254"/>
            <a:ext cx="209666" cy="209666"/>
          </a:xfrm>
          <a:prstGeom prst="ellipse">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28" name="Straight Connector 27">
            <a:extLst>
              <a:ext uri="{FF2B5EF4-FFF2-40B4-BE49-F238E27FC236}">
                <a16:creationId xmlns:a16="http://schemas.microsoft.com/office/drawing/2014/main" id="{7FBE33D6-5AB4-9B07-54EF-0995DD2A715E}"/>
              </a:ext>
            </a:extLst>
          </p:cNvPr>
          <p:cNvCxnSpPr>
            <a:cxnSpLocks/>
            <a:stCxn id="17" idx="4"/>
            <a:endCxn id="19" idx="0"/>
          </p:cNvCxnSpPr>
          <p:nvPr/>
        </p:nvCxnSpPr>
        <p:spPr>
          <a:xfrm flipH="1">
            <a:off x="8043159" y="4290828"/>
            <a:ext cx="191589" cy="156419"/>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AB96F7F9-4896-DEEE-3977-38AC5CA43E7C}"/>
              </a:ext>
            </a:extLst>
          </p:cNvPr>
          <p:cNvCxnSpPr>
            <a:cxnSpLocks/>
            <a:stCxn id="19" idx="4"/>
            <a:endCxn id="20" idx="0"/>
          </p:cNvCxnSpPr>
          <p:nvPr/>
        </p:nvCxnSpPr>
        <p:spPr>
          <a:xfrm>
            <a:off x="8043159" y="4656913"/>
            <a:ext cx="246987" cy="151246"/>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D95C0C23-1715-DDF3-DCA3-CA1AE5F02304}"/>
              </a:ext>
            </a:extLst>
          </p:cNvPr>
          <p:cNvCxnSpPr>
            <a:cxnSpLocks/>
            <a:stCxn id="20" idx="4"/>
            <a:endCxn id="22" idx="0"/>
          </p:cNvCxnSpPr>
          <p:nvPr/>
        </p:nvCxnSpPr>
        <p:spPr>
          <a:xfrm>
            <a:off x="8290146" y="5017825"/>
            <a:ext cx="0" cy="160264"/>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677BE3FB-E103-B688-FFF7-427D7B2D22A6}"/>
              </a:ext>
            </a:extLst>
          </p:cNvPr>
          <p:cNvCxnSpPr>
            <a:cxnSpLocks/>
            <a:stCxn id="22" idx="4"/>
            <a:endCxn id="23" idx="0"/>
          </p:cNvCxnSpPr>
          <p:nvPr/>
        </p:nvCxnSpPr>
        <p:spPr>
          <a:xfrm>
            <a:off x="8290146" y="5387755"/>
            <a:ext cx="198338" cy="160264"/>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79FC9254-0B56-AAD2-645F-2F933E7DF452}"/>
              </a:ext>
            </a:extLst>
          </p:cNvPr>
          <p:cNvCxnSpPr>
            <a:cxnSpLocks/>
            <a:stCxn id="23" idx="3"/>
            <a:endCxn id="26" idx="0"/>
          </p:cNvCxnSpPr>
          <p:nvPr/>
        </p:nvCxnSpPr>
        <p:spPr>
          <a:xfrm flipH="1">
            <a:off x="8234748" y="5726980"/>
            <a:ext cx="179608" cy="173274"/>
          </a:xfrm>
          <a:prstGeom prst="line">
            <a:avLst/>
          </a:prstGeom>
          <a:ln w="635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77C31157-279D-E6CC-A5E2-A9971971DC01}"/>
              </a:ext>
            </a:extLst>
          </p:cNvPr>
          <p:cNvSpPr txBox="1"/>
          <p:nvPr/>
        </p:nvSpPr>
        <p:spPr>
          <a:xfrm>
            <a:off x="6334258" y="5813617"/>
            <a:ext cx="1924696" cy="369332"/>
          </a:xfrm>
          <a:prstGeom prst="rect">
            <a:avLst/>
          </a:prstGeom>
          <a:noFill/>
          <a:ln>
            <a:noFill/>
          </a:ln>
        </p:spPr>
        <p:txBody>
          <a:bodyPr wrap="square">
            <a:spAutoFit/>
          </a:bodyPr>
          <a:lstStyle/>
          <a:p>
            <a:r>
              <a:rPr lang="en-US" sz="1800" b="1" dirty="0">
                <a:solidFill>
                  <a:srgbClr val="00B0F0"/>
                </a:solidFill>
              </a:rPr>
              <a:t>win</a:t>
            </a:r>
            <a:r>
              <a:rPr lang="en-US" sz="1800" dirty="0"/>
              <a:t>, loss, or draw </a:t>
            </a:r>
            <a:endParaRPr lang="en-US" dirty="0"/>
          </a:p>
        </p:txBody>
      </p:sp>
      <p:cxnSp>
        <p:nvCxnSpPr>
          <p:cNvPr id="52" name="Straight Connector 51">
            <a:extLst>
              <a:ext uri="{FF2B5EF4-FFF2-40B4-BE49-F238E27FC236}">
                <a16:creationId xmlns:a16="http://schemas.microsoft.com/office/drawing/2014/main" id="{1C490720-B4B5-AC2B-FE77-A113D5C6B63E}"/>
              </a:ext>
            </a:extLst>
          </p:cNvPr>
          <p:cNvCxnSpPr>
            <a:cxnSpLocks/>
            <a:stCxn id="51" idx="0"/>
          </p:cNvCxnSpPr>
          <p:nvPr/>
        </p:nvCxnSpPr>
        <p:spPr>
          <a:xfrm flipV="1">
            <a:off x="7296606" y="3712222"/>
            <a:ext cx="565502" cy="2101395"/>
          </a:xfrm>
          <a:prstGeom prst="line">
            <a:avLst/>
          </a:prstGeom>
          <a:ln w="1270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59" name="TextBox 58">
            <a:extLst>
              <a:ext uri="{FF2B5EF4-FFF2-40B4-BE49-F238E27FC236}">
                <a16:creationId xmlns:a16="http://schemas.microsoft.com/office/drawing/2014/main" id="{171F58B8-B8DB-F7D6-3B07-6A0C8A5E4B2E}"/>
              </a:ext>
            </a:extLst>
          </p:cNvPr>
          <p:cNvSpPr txBox="1"/>
          <p:nvPr/>
        </p:nvSpPr>
        <p:spPr>
          <a:xfrm>
            <a:off x="8512298" y="2167978"/>
            <a:ext cx="791124" cy="338554"/>
          </a:xfrm>
          <a:prstGeom prst="rect">
            <a:avLst/>
          </a:prstGeom>
          <a:noFill/>
          <a:ln w="25400">
            <a:noFill/>
          </a:ln>
        </p:spPr>
        <p:txBody>
          <a:bodyPr wrap="square">
            <a:spAutoFit/>
          </a:bodyPr>
          <a:lstStyle/>
          <a:p>
            <a:r>
              <a:rPr lang="en-US" sz="1600" dirty="0"/>
              <a:t>15 / 31</a:t>
            </a:r>
          </a:p>
        </p:txBody>
      </p:sp>
      <p:sp>
        <p:nvSpPr>
          <p:cNvPr id="61" name="TextBox 60">
            <a:extLst>
              <a:ext uri="{FF2B5EF4-FFF2-40B4-BE49-F238E27FC236}">
                <a16:creationId xmlns:a16="http://schemas.microsoft.com/office/drawing/2014/main" id="{36FBBB30-0203-C137-901B-EBFB5FEE1B86}"/>
              </a:ext>
            </a:extLst>
          </p:cNvPr>
          <p:cNvSpPr txBox="1"/>
          <p:nvPr/>
        </p:nvSpPr>
        <p:spPr>
          <a:xfrm>
            <a:off x="7919406" y="3406044"/>
            <a:ext cx="730412" cy="338554"/>
          </a:xfrm>
          <a:prstGeom prst="rect">
            <a:avLst/>
          </a:prstGeom>
          <a:noFill/>
          <a:ln w="25400">
            <a:noFill/>
          </a:ln>
        </p:spPr>
        <p:txBody>
          <a:bodyPr wrap="square">
            <a:spAutoFit/>
          </a:bodyPr>
          <a:lstStyle/>
          <a:p>
            <a:r>
              <a:rPr lang="en-US" sz="1600" dirty="0"/>
              <a:t>9 / 13</a:t>
            </a:r>
          </a:p>
        </p:txBody>
      </p:sp>
      <p:sp>
        <p:nvSpPr>
          <p:cNvPr id="6" name="TextBox 5">
            <a:extLst>
              <a:ext uri="{FF2B5EF4-FFF2-40B4-BE49-F238E27FC236}">
                <a16:creationId xmlns:a16="http://schemas.microsoft.com/office/drawing/2014/main" id="{E9464308-47D7-9603-F9B3-2084E8059E01}"/>
              </a:ext>
            </a:extLst>
          </p:cNvPr>
          <p:cNvSpPr txBox="1"/>
          <p:nvPr/>
        </p:nvSpPr>
        <p:spPr>
          <a:xfrm>
            <a:off x="527531" y="1358684"/>
            <a:ext cx="5436791" cy="2462213"/>
          </a:xfrm>
          <a:prstGeom prst="rect">
            <a:avLst/>
          </a:prstGeom>
          <a:noFill/>
          <a:ln>
            <a:noFill/>
          </a:ln>
        </p:spPr>
        <p:txBody>
          <a:bodyPr wrap="square">
            <a:spAutoFit/>
          </a:bodyPr>
          <a:lstStyle/>
          <a:p>
            <a:r>
              <a:rPr lang="en-US" sz="2200" dirty="0"/>
              <a:t>When a result is achieved from Rollout, we </a:t>
            </a:r>
            <a:r>
              <a:rPr lang="en-US" sz="2200" b="1" i="1" dirty="0">
                <a:solidFill>
                  <a:srgbClr val="00B0F0"/>
                </a:solidFill>
              </a:rPr>
              <a:t>backpropagate</a:t>
            </a:r>
            <a:r>
              <a:rPr lang="en-US" sz="2200" dirty="0"/>
              <a:t> the result by:</a:t>
            </a:r>
          </a:p>
          <a:p>
            <a:pPr marL="742950" lvl="1" indent="-285750">
              <a:buFont typeface="Arial" panose="020B0604020202020204" pitchFamily="34" charset="0"/>
              <a:buChar char="•"/>
            </a:pPr>
            <a:r>
              <a:rPr lang="en-US" sz="2200" dirty="0"/>
              <a:t>Update all nodes on the path from root to new leaf</a:t>
            </a:r>
          </a:p>
          <a:p>
            <a:pPr marL="742950" lvl="1" indent="-285750">
              <a:buFont typeface="Arial" panose="020B0604020202020204" pitchFamily="34" charset="0"/>
              <a:buChar char="•"/>
            </a:pPr>
            <a:r>
              <a:rPr lang="en-US" sz="2200" dirty="0"/>
              <a:t>Increment visit count for each node</a:t>
            </a:r>
          </a:p>
          <a:p>
            <a:pPr marL="742950" lvl="1" indent="-285750">
              <a:buFont typeface="Arial" panose="020B0604020202020204" pitchFamily="34" charset="0"/>
              <a:buChar char="•"/>
            </a:pPr>
            <a:r>
              <a:rPr lang="en-US" sz="2200" dirty="0"/>
              <a:t>Update win totals based on simulation result</a:t>
            </a:r>
          </a:p>
        </p:txBody>
      </p:sp>
      <p:cxnSp>
        <p:nvCxnSpPr>
          <p:cNvPr id="9" name="Straight Connector 8">
            <a:extLst>
              <a:ext uri="{FF2B5EF4-FFF2-40B4-BE49-F238E27FC236}">
                <a16:creationId xmlns:a16="http://schemas.microsoft.com/office/drawing/2014/main" id="{6F3BEA0C-1088-77E2-A973-88D3E45926DB}"/>
              </a:ext>
            </a:extLst>
          </p:cNvPr>
          <p:cNvCxnSpPr>
            <a:cxnSpLocks/>
          </p:cNvCxnSpPr>
          <p:nvPr/>
        </p:nvCxnSpPr>
        <p:spPr>
          <a:xfrm flipV="1">
            <a:off x="8046244" y="2432641"/>
            <a:ext cx="531597" cy="760615"/>
          </a:xfrm>
          <a:prstGeom prst="line">
            <a:avLst/>
          </a:prstGeom>
          <a:ln w="1270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ECA75F0A-4B15-1EFA-5B62-9F7DCCC335F5}"/>
              </a:ext>
            </a:extLst>
          </p:cNvPr>
          <p:cNvSpPr txBox="1"/>
          <p:nvPr/>
        </p:nvSpPr>
        <p:spPr>
          <a:xfrm>
            <a:off x="8512298" y="2167978"/>
            <a:ext cx="791124" cy="338554"/>
          </a:xfrm>
          <a:prstGeom prst="rect">
            <a:avLst/>
          </a:prstGeom>
          <a:noFill/>
          <a:ln w="25400">
            <a:noFill/>
          </a:ln>
        </p:spPr>
        <p:txBody>
          <a:bodyPr wrap="square">
            <a:spAutoFit/>
          </a:bodyPr>
          <a:lstStyle/>
          <a:p>
            <a:r>
              <a:rPr lang="en-US" sz="1600" dirty="0"/>
              <a:t>16 / 32</a:t>
            </a:r>
          </a:p>
        </p:txBody>
      </p:sp>
      <p:cxnSp>
        <p:nvCxnSpPr>
          <p:cNvPr id="16" name="Straight Connector 15">
            <a:extLst>
              <a:ext uri="{FF2B5EF4-FFF2-40B4-BE49-F238E27FC236}">
                <a16:creationId xmlns:a16="http://schemas.microsoft.com/office/drawing/2014/main" id="{F2BBD4ED-ADB6-743F-4119-893448E09DC6}"/>
              </a:ext>
            </a:extLst>
          </p:cNvPr>
          <p:cNvCxnSpPr>
            <a:cxnSpLocks/>
          </p:cNvCxnSpPr>
          <p:nvPr/>
        </p:nvCxnSpPr>
        <p:spPr>
          <a:xfrm flipH="1" flipV="1">
            <a:off x="8166652" y="1743380"/>
            <a:ext cx="611494" cy="238113"/>
          </a:xfrm>
          <a:prstGeom prst="line">
            <a:avLst/>
          </a:prstGeom>
          <a:ln w="12700">
            <a:solidFill>
              <a:srgbClr val="00B0F0"/>
            </a:solidFill>
            <a:prstDash val="dash"/>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0B6CAB-C52B-55C4-8FE6-285F0A33D895}"/>
                  </a:ext>
                </a:extLst>
              </p:cNvPr>
              <p:cNvSpPr txBox="1"/>
              <p:nvPr/>
            </p:nvSpPr>
            <p:spPr>
              <a:xfrm>
                <a:off x="527532" y="5592460"/>
                <a:ext cx="4367864" cy="923330"/>
              </a:xfrm>
              <a:prstGeom prst="rect">
                <a:avLst/>
              </a:prstGeom>
              <a:noFill/>
              <a:ln>
                <a:noFill/>
              </a:ln>
            </p:spPr>
            <p:txBody>
              <a:bodyPr wrap="square">
                <a:spAutoFit/>
              </a:bodyPr>
              <a:lstStyle/>
              <a:p>
                <a:r>
                  <a:rPr lang="en-US" dirty="0"/>
                  <a:t>The process then repeats, starting with the selection of a new path to a leaf node—guided by </a:t>
                </a:r>
                <a14:m>
                  <m:oMath xmlns:m="http://schemas.openxmlformats.org/officeDocument/2006/math">
                    <m:r>
                      <a:rPr lang="en-US" i="1" dirty="0" smtClean="0">
                        <a:solidFill>
                          <a:schemeClr val="accent1"/>
                        </a:solidFill>
                        <a:latin typeface="Cambria Math" panose="02040503050406030204" pitchFamily="18" charset="0"/>
                      </a:rPr>
                      <m:t>𝑈𝐶𝐵</m:t>
                    </m:r>
                    <m:r>
                      <a:rPr lang="en-US" i="1" dirty="0" smtClean="0">
                        <a:solidFill>
                          <a:schemeClr val="accent1"/>
                        </a:solidFill>
                        <a:latin typeface="Cambria Math" panose="02040503050406030204" pitchFamily="18" charset="0"/>
                      </a:rPr>
                      <m:t>1</m:t>
                    </m:r>
                  </m:oMath>
                </a14:m>
                <a:r>
                  <a:rPr lang="en-US" dirty="0"/>
                  <a:t> at each step along the way.</a:t>
                </a:r>
                <a:endParaRPr lang="en-US" sz="2200" dirty="0"/>
              </a:p>
            </p:txBody>
          </p:sp>
        </mc:Choice>
        <mc:Fallback xmlns="">
          <p:sp>
            <p:nvSpPr>
              <p:cNvPr id="35" name="TextBox 34">
                <a:extLst>
                  <a:ext uri="{FF2B5EF4-FFF2-40B4-BE49-F238E27FC236}">
                    <a16:creationId xmlns:a16="http://schemas.microsoft.com/office/drawing/2014/main" id="{290B6CAB-C52B-55C4-8FE6-285F0A33D895}"/>
                  </a:ext>
                </a:extLst>
              </p:cNvPr>
              <p:cNvSpPr txBox="1">
                <a:spLocks noRot="1" noChangeAspect="1" noMove="1" noResize="1" noEditPoints="1" noAdjustHandles="1" noChangeArrowheads="1" noChangeShapeType="1" noTextEdit="1"/>
              </p:cNvSpPr>
              <p:nvPr/>
            </p:nvSpPr>
            <p:spPr>
              <a:xfrm>
                <a:off x="527532" y="5592460"/>
                <a:ext cx="4367864" cy="923330"/>
              </a:xfrm>
              <a:prstGeom prst="rect">
                <a:avLst/>
              </a:prstGeom>
              <a:blipFill>
                <a:blip r:embed="rId2"/>
                <a:stretch>
                  <a:fillRect l="-1257" t="-3289" b="-92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6583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5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7" grpId="0" animBg="1"/>
      <p:bldP spid="19" grpId="0" animBg="1"/>
      <p:bldP spid="20" grpId="0" animBg="1"/>
      <p:bldP spid="22" grpId="0" animBg="1"/>
      <p:bldP spid="23" grpId="0" animBg="1"/>
      <p:bldP spid="26" grpId="0" animBg="1"/>
      <p:bldP spid="59" grpId="0"/>
      <p:bldP spid="61" grpId="0"/>
      <p:bldP spid="15" grpId="0"/>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AEE4B-07AB-FB3B-3C2D-350C33F8A024}"/>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5C33BBBE-0060-18EF-FFEC-9CDB467BAD59}"/>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MCTS, In Summary</a:t>
            </a:r>
            <a:endParaRPr lang="en-US" sz="3600" dirty="0"/>
          </a:p>
        </p:txBody>
      </p:sp>
      <p:sp>
        <p:nvSpPr>
          <p:cNvPr id="6" name="TextBox 5">
            <a:extLst>
              <a:ext uri="{FF2B5EF4-FFF2-40B4-BE49-F238E27FC236}">
                <a16:creationId xmlns:a16="http://schemas.microsoft.com/office/drawing/2014/main" id="{6DDEC26E-468E-BA7D-0F94-767C4A0B7B90}"/>
              </a:ext>
            </a:extLst>
          </p:cNvPr>
          <p:cNvSpPr txBox="1"/>
          <p:nvPr/>
        </p:nvSpPr>
        <p:spPr>
          <a:xfrm>
            <a:off x="651938" y="1597646"/>
            <a:ext cx="4088012" cy="1200329"/>
          </a:xfrm>
          <a:prstGeom prst="rect">
            <a:avLst/>
          </a:prstGeom>
          <a:noFill/>
          <a:ln>
            <a:noFill/>
          </a:ln>
        </p:spPr>
        <p:txBody>
          <a:bodyPr wrap="square">
            <a:spAutoFit/>
          </a:bodyPr>
          <a:lstStyle/>
          <a:p>
            <a:r>
              <a:rPr lang="en-US" sz="2200" dirty="0"/>
              <a:t>The key: MCTS does not need a</a:t>
            </a:r>
            <a:r>
              <a:rPr lang="en-US" sz="2400" dirty="0"/>
              <a:t> heuristic evaluation function—just simulation statistics!</a:t>
            </a:r>
            <a:endParaRPr lang="en-US" sz="2200" dirty="0"/>
          </a:p>
        </p:txBody>
      </p:sp>
      <p:graphicFrame>
        <p:nvGraphicFramePr>
          <p:cNvPr id="10" name="Table 9">
            <a:extLst>
              <a:ext uri="{FF2B5EF4-FFF2-40B4-BE49-F238E27FC236}">
                <a16:creationId xmlns:a16="http://schemas.microsoft.com/office/drawing/2014/main" id="{1B41E902-E285-B5CB-3149-FBE68E4E0BCF}"/>
              </a:ext>
            </a:extLst>
          </p:cNvPr>
          <p:cNvGraphicFramePr>
            <a:graphicFrameLocks noGrp="1"/>
          </p:cNvGraphicFramePr>
          <p:nvPr>
            <p:extLst>
              <p:ext uri="{D42A27DB-BD31-4B8C-83A1-F6EECF244321}">
                <p14:modId xmlns:p14="http://schemas.microsoft.com/office/powerpoint/2010/main" val="1807900972"/>
              </p:ext>
            </p:extLst>
          </p:nvPr>
        </p:nvGraphicFramePr>
        <p:xfrm>
          <a:off x="5177453" y="909320"/>
          <a:ext cx="6626810" cy="2519680"/>
        </p:xfrm>
        <a:graphic>
          <a:graphicData uri="http://schemas.openxmlformats.org/drawingml/2006/table">
            <a:tbl>
              <a:tblPr firstRow="1" bandRow="1">
                <a:tableStyleId>{073A0DAA-6AF3-43AB-8588-CEC1D06C72B9}</a:tableStyleId>
              </a:tblPr>
              <a:tblGrid>
                <a:gridCol w="3155822">
                  <a:extLst>
                    <a:ext uri="{9D8B030D-6E8A-4147-A177-3AD203B41FA5}">
                      <a16:colId xmlns:a16="http://schemas.microsoft.com/office/drawing/2014/main" val="3260793173"/>
                    </a:ext>
                  </a:extLst>
                </a:gridCol>
                <a:gridCol w="3470988">
                  <a:extLst>
                    <a:ext uri="{9D8B030D-6E8A-4147-A177-3AD203B41FA5}">
                      <a16:colId xmlns:a16="http://schemas.microsoft.com/office/drawing/2014/main" val="4087313004"/>
                    </a:ext>
                  </a:extLst>
                </a:gridCol>
              </a:tblGrid>
              <a:tr h="370840">
                <a:tc>
                  <a:txBody>
                    <a:bodyPr/>
                    <a:lstStyle/>
                    <a:p>
                      <a:pPr algn="ctr"/>
                      <a:r>
                        <a:rPr lang="en-US" sz="2000" b="1" dirty="0"/>
                        <a:t>Advantages</a:t>
                      </a:r>
                    </a:p>
                  </a:txBody>
                  <a:tcPr/>
                </a:tc>
                <a:tc>
                  <a:txBody>
                    <a:bodyPr/>
                    <a:lstStyle/>
                    <a:p>
                      <a:pPr algn="ctr"/>
                      <a:r>
                        <a:rPr lang="en-US" sz="2000" b="1" dirty="0"/>
                        <a:t>Disadvantages</a:t>
                      </a:r>
                    </a:p>
                  </a:txBody>
                  <a:tcPr/>
                </a:tc>
                <a:extLst>
                  <a:ext uri="{0D108BD9-81ED-4DB2-BD59-A6C34878D82A}">
                    <a16:rowId xmlns:a16="http://schemas.microsoft.com/office/drawing/2014/main" val="3966433913"/>
                  </a:ext>
                </a:extLst>
              </a:tr>
              <a:tr h="370840">
                <a:tc>
                  <a:txBody>
                    <a:bodyPr/>
                    <a:lstStyle/>
                    <a:p>
                      <a:pPr algn="ctr"/>
                      <a:r>
                        <a:rPr lang="en-US" dirty="0"/>
                        <a:t>No evaluation function needed</a:t>
                      </a:r>
                    </a:p>
                  </a:txBody>
                  <a:tcPr/>
                </a:tc>
                <a:tc>
                  <a:txBody>
                    <a:bodyPr/>
                    <a:lstStyle/>
                    <a:p>
                      <a:pPr algn="ctr"/>
                      <a:r>
                        <a:rPr lang="en-US" dirty="0"/>
                        <a:t>Requires many simulations</a:t>
                      </a:r>
                    </a:p>
                  </a:txBody>
                  <a:tcPr/>
                </a:tc>
                <a:extLst>
                  <a:ext uri="{0D108BD9-81ED-4DB2-BD59-A6C34878D82A}">
                    <a16:rowId xmlns:a16="http://schemas.microsoft.com/office/drawing/2014/main" val="1656492552"/>
                  </a:ext>
                </a:extLst>
              </a:tr>
              <a:tr h="370840">
                <a:tc>
                  <a:txBody>
                    <a:bodyPr/>
                    <a:lstStyle/>
                    <a:p>
                      <a:pPr algn="ctr"/>
                      <a:r>
                        <a:rPr lang="en-US" dirty="0"/>
                        <a:t>Self-improving over time</a:t>
                      </a:r>
                    </a:p>
                  </a:txBody>
                  <a:tcPr/>
                </a:tc>
                <a:tc>
                  <a:txBody>
                    <a:bodyPr/>
                    <a:lstStyle/>
                    <a:p>
                      <a:pPr algn="ctr"/>
                      <a:r>
                        <a:rPr lang="en-US" dirty="0"/>
                        <a:t>May miss precise combinations that dramatically change the game</a:t>
                      </a:r>
                    </a:p>
                  </a:txBody>
                  <a:tcPr/>
                </a:tc>
                <a:extLst>
                  <a:ext uri="{0D108BD9-81ED-4DB2-BD59-A6C34878D82A}">
                    <a16:rowId xmlns:a16="http://schemas.microsoft.com/office/drawing/2014/main" val="410538906"/>
                  </a:ext>
                </a:extLst>
              </a:tr>
              <a:tr h="370840">
                <a:tc>
                  <a:txBody>
                    <a:bodyPr/>
                    <a:lstStyle/>
                    <a:p>
                      <a:pPr algn="ctr"/>
                      <a:r>
                        <a:rPr lang="en-US" dirty="0"/>
                        <a:t>Handles high branching factors</a:t>
                      </a:r>
                    </a:p>
                  </a:txBody>
                  <a:tcPr/>
                </a:tc>
                <a:tc>
                  <a:txBody>
                    <a:bodyPr/>
                    <a:lstStyle/>
                    <a:p>
                      <a:pPr algn="ctr"/>
                      <a:r>
                        <a:rPr lang="en-US" dirty="0"/>
                        <a:t>Slower convergence</a:t>
                      </a:r>
                    </a:p>
                  </a:txBody>
                  <a:tcPr/>
                </a:tc>
                <a:extLst>
                  <a:ext uri="{0D108BD9-81ED-4DB2-BD59-A6C34878D82A}">
                    <a16:rowId xmlns:a16="http://schemas.microsoft.com/office/drawing/2014/main" val="330982662"/>
                  </a:ext>
                </a:extLst>
              </a:tr>
              <a:tr h="370840">
                <a:tc>
                  <a:txBody>
                    <a:bodyPr/>
                    <a:lstStyle/>
                    <a:p>
                      <a:pPr algn="ctr"/>
                      <a:r>
                        <a:rPr lang="en-US" dirty="0"/>
                        <a:t> Easy to parallelize</a:t>
                      </a:r>
                    </a:p>
                  </a:txBody>
                  <a:tcPr/>
                </a:tc>
                <a:tc>
                  <a:txBody>
                    <a:bodyPr/>
                    <a:lstStyle/>
                    <a:p>
                      <a:pPr algn="ctr"/>
                      <a:r>
                        <a:rPr lang="en-US" dirty="0"/>
                        <a:t>Memory intensive</a:t>
                      </a:r>
                    </a:p>
                  </a:txBody>
                  <a:tcPr/>
                </a:tc>
                <a:extLst>
                  <a:ext uri="{0D108BD9-81ED-4DB2-BD59-A6C34878D82A}">
                    <a16:rowId xmlns:a16="http://schemas.microsoft.com/office/drawing/2014/main" val="605801915"/>
                  </a:ext>
                </a:extLst>
              </a:tr>
              <a:tr h="370840">
                <a:tc>
                  <a:txBody>
                    <a:bodyPr/>
                    <a:lstStyle/>
                    <a:p>
                      <a:pPr algn="ctr"/>
                      <a:r>
                        <a:rPr lang="en-US" dirty="0"/>
                        <a:t>Domain-independent</a:t>
                      </a:r>
                    </a:p>
                  </a:txBody>
                  <a:tcPr/>
                </a:tc>
                <a:tc>
                  <a:txBody>
                    <a:bodyPr/>
                    <a:lstStyle/>
                    <a:p>
                      <a:pPr algn="ctr"/>
                      <a:r>
                        <a:rPr lang="en-US" dirty="0"/>
                        <a:t>Statistical (not exact)</a:t>
                      </a:r>
                    </a:p>
                  </a:txBody>
                  <a:tcPr/>
                </a:tc>
                <a:extLst>
                  <a:ext uri="{0D108BD9-81ED-4DB2-BD59-A6C34878D82A}">
                    <a16:rowId xmlns:a16="http://schemas.microsoft.com/office/drawing/2014/main" val="1707017413"/>
                  </a:ext>
                </a:extLst>
              </a:tr>
            </a:tbl>
          </a:graphicData>
        </a:graphic>
      </p:graphicFrame>
      <p:graphicFrame>
        <p:nvGraphicFramePr>
          <p:cNvPr id="11" name="Table 10">
            <a:extLst>
              <a:ext uri="{FF2B5EF4-FFF2-40B4-BE49-F238E27FC236}">
                <a16:creationId xmlns:a16="http://schemas.microsoft.com/office/drawing/2014/main" id="{D10DDBD4-E56F-53EF-B78C-E13AB7EB0E4B}"/>
              </a:ext>
            </a:extLst>
          </p:cNvPr>
          <p:cNvGraphicFramePr>
            <a:graphicFrameLocks noGrp="1"/>
          </p:cNvGraphicFramePr>
          <p:nvPr>
            <p:extLst>
              <p:ext uri="{D42A27DB-BD31-4B8C-83A1-F6EECF244321}">
                <p14:modId xmlns:p14="http://schemas.microsoft.com/office/powerpoint/2010/main" val="1049363972"/>
              </p:ext>
            </p:extLst>
          </p:nvPr>
        </p:nvGraphicFramePr>
        <p:xfrm>
          <a:off x="340049" y="3760353"/>
          <a:ext cx="6471298" cy="2829560"/>
        </p:xfrm>
        <a:graphic>
          <a:graphicData uri="http://schemas.openxmlformats.org/drawingml/2006/table">
            <a:tbl>
              <a:tblPr firstRow="1" bandRow="1">
                <a:tableStyleId>{616DA210-FB5B-4158-B5E0-FEB733F419BA}</a:tableStyleId>
              </a:tblPr>
              <a:tblGrid>
                <a:gridCol w="1886857">
                  <a:extLst>
                    <a:ext uri="{9D8B030D-6E8A-4147-A177-3AD203B41FA5}">
                      <a16:colId xmlns:a16="http://schemas.microsoft.com/office/drawing/2014/main" val="1482207812"/>
                    </a:ext>
                  </a:extLst>
                </a:gridCol>
                <a:gridCol w="2369976">
                  <a:extLst>
                    <a:ext uri="{9D8B030D-6E8A-4147-A177-3AD203B41FA5}">
                      <a16:colId xmlns:a16="http://schemas.microsoft.com/office/drawing/2014/main" val="3844169618"/>
                    </a:ext>
                  </a:extLst>
                </a:gridCol>
                <a:gridCol w="2214465">
                  <a:extLst>
                    <a:ext uri="{9D8B030D-6E8A-4147-A177-3AD203B41FA5}">
                      <a16:colId xmlns:a16="http://schemas.microsoft.com/office/drawing/2014/main" val="58862985"/>
                    </a:ext>
                  </a:extLst>
                </a:gridCol>
              </a:tblGrid>
              <a:tr h="370840">
                <a:tc>
                  <a:txBody>
                    <a:bodyPr/>
                    <a:lstStyle/>
                    <a:p>
                      <a:pPr algn="ctr">
                        <a:buNone/>
                      </a:pPr>
                      <a:endParaRPr lang="en-US" sz="2000" dirty="0"/>
                    </a:p>
                  </a:txBody>
                  <a:tcPr anchor="ctr"/>
                </a:tc>
                <a:tc>
                  <a:txBody>
                    <a:bodyPr/>
                    <a:lstStyle/>
                    <a:p>
                      <a:pPr algn="ctr">
                        <a:buNone/>
                      </a:pPr>
                      <a:r>
                        <a:rPr lang="en-US" sz="2000"/>
                        <a:t>Alpha-Beta</a:t>
                      </a:r>
                    </a:p>
                  </a:txBody>
                  <a:tcPr anchor="ctr"/>
                </a:tc>
                <a:tc>
                  <a:txBody>
                    <a:bodyPr/>
                    <a:lstStyle/>
                    <a:p>
                      <a:pPr algn="ctr">
                        <a:buNone/>
                      </a:pPr>
                      <a:r>
                        <a:rPr lang="en-US" sz="2000" dirty="0"/>
                        <a:t>MCTS</a:t>
                      </a:r>
                    </a:p>
                  </a:txBody>
                  <a:tcPr anchor="ctr"/>
                </a:tc>
                <a:extLst>
                  <a:ext uri="{0D108BD9-81ED-4DB2-BD59-A6C34878D82A}">
                    <a16:rowId xmlns:a16="http://schemas.microsoft.com/office/drawing/2014/main" val="2734450668"/>
                  </a:ext>
                </a:extLst>
              </a:tr>
              <a:tr h="370840">
                <a:tc>
                  <a:txBody>
                    <a:bodyPr/>
                    <a:lstStyle/>
                    <a:p>
                      <a:pPr algn="ctr">
                        <a:buNone/>
                      </a:pPr>
                      <a:r>
                        <a:rPr lang="en-US" sz="1600" b="1"/>
                        <a:t>Evaluation</a:t>
                      </a:r>
                      <a:endParaRPr lang="en-US" sz="1600"/>
                    </a:p>
                  </a:txBody>
                  <a:tcPr anchor="ctr"/>
                </a:tc>
                <a:tc>
                  <a:txBody>
                    <a:bodyPr/>
                    <a:lstStyle/>
                    <a:p>
                      <a:pPr algn="ctr">
                        <a:buNone/>
                      </a:pPr>
                      <a:r>
                        <a:rPr lang="en-US" sz="1600"/>
                        <a:t>Hand-crafted function</a:t>
                      </a:r>
                    </a:p>
                  </a:txBody>
                  <a:tcPr anchor="ctr"/>
                </a:tc>
                <a:tc>
                  <a:txBody>
                    <a:bodyPr/>
                    <a:lstStyle/>
                    <a:p>
                      <a:pPr algn="ctr">
                        <a:buNone/>
                      </a:pPr>
                      <a:r>
                        <a:rPr lang="en-US" sz="1600"/>
                        <a:t>Random simulations</a:t>
                      </a:r>
                    </a:p>
                  </a:txBody>
                  <a:tcPr anchor="ctr"/>
                </a:tc>
                <a:extLst>
                  <a:ext uri="{0D108BD9-81ED-4DB2-BD59-A6C34878D82A}">
                    <a16:rowId xmlns:a16="http://schemas.microsoft.com/office/drawing/2014/main" val="3948974548"/>
                  </a:ext>
                </a:extLst>
              </a:tr>
              <a:tr h="370840">
                <a:tc>
                  <a:txBody>
                    <a:bodyPr/>
                    <a:lstStyle/>
                    <a:p>
                      <a:pPr algn="ctr">
                        <a:buNone/>
                      </a:pPr>
                      <a:r>
                        <a:rPr lang="en-US" sz="1600" b="1"/>
                        <a:t>Search</a:t>
                      </a:r>
                      <a:endParaRPr lang="en-US" sz="1600"/>
                    </a:p>
                  </a:txBody>
                  <a:tcPr anchor="ctr"/>
                </a:tc>
                <a:tc>
                  <a:txBody>
                    <a:bodyPr/>
                    <a:lstStyle/>
                    <a:p>
                      <a:pPr algn="ctr">
                        <a:buNone/>
                      </a:pPr>
                      <a:r>
                        <a:rPr lang="en-US" sz="1600"/>
                        <a:t>Deterministic, exhaustive</a:t>
                      </a:r>
                    </a:p>
                  </a:txBody>
                  <a:tcPr anchor="ctr"/>
                </a:tc>
                <a:tc>
                  <a:txBody>
                    <a:bodyPr/>
                    <a:lstStyle/>
                    <a:p>
                      <a:pPr algn="ctr">
                        <a:buNone/>
                      </a:pPr>
                      <a:r>
                        <a:rPr lang="en-US" sz="1600"/>
                        <a:t>Probabilistic, selective</a:t>
                      </a:r>
                    </a:p>
                  </a:txBody>
                  <a:tcPr anchor="ctr"/>
                </a:tc>
                <a:extLst>
                  <a:ext uri="{0D108BD9-81ED-4DB2-BD59-A6C34878D82A}">
                    <a16:rowId xmlns:a16="http://schemas.microsoft.com/office/drawing/2014/main" val="4098431572"/>
                  </a:ext>
                </a:extLst>
              </a:tr>
              <a:tr h="370840">
                <a:tc>
                  <a:txBody>
                    <a:bodyPr/>
                    <a:lstStyle/>
                    <a:p>
                      <a:pPr algn="ctr">
                        <a:buNone/>
                      </a:pPr>
                      <a:r>
                        <a:rPr lang="en-US" sz="1600" b="1" dirty="0"/>
                        <a:t>Domain Knowledge</a:t>
                      </a:r>
                      <a:endParaRPr lang="en-US" sz="1600" dirty="0"/>
                    </a:p>
                  </a:txBody>
                  <a:tcPr anchor="ctr"/>
                </a:tc>
                <a:tc>
                  <a:txBody>
                    <a:bodyPr/>
                    <a:lstStyle/>
                    <a:p>
                      <a:pPr algn="ctr">
                        <a:buNone/>
                      </a:pPr>
                      <a:r>
                        <a:rPr lang="en-US" sz="1600" dirty="0"/>
                        <a:t>High requirement</a:t>
                      </a:r>
                    </a:p>
                  </a:txBody>
                  <a:tcPr anchor="ctr"/>
                </a:tc>
                <a:tc>
                  <a:txBody>
                    <a:bodyPr/>
                    <a:lstStyle/>
                    <a:p>
                      <a:pPr algn="ctr">
                        <a:buNone/>
                      </a:pPr>
                      <a:r>
                        <a:rPr lang="en-US" sz="1600"/>
                        <a:t>Minimal requirement</a:t>
                      </a:r>
                    </a:p>
                  </a:txBody>
                  <a:tcPr anchor="ctr"/>
                </a:tc>
                <a:extLst>
                  <a:ext uri="{0D108BD9-81ED-4DB2-BD59-A6C34878D82A}">
                    <a16:rowId xmlns:a16="http://schemas.microsoft.com/office/drawing/2014/main" val="3279881751"/>
                  </a:ext>
                </a:extLst>
              </a:tr>
              <a:tr h="370840">
                <a:tc>
                  <a:txBody>
                    <a:bodyPr/>
                    <a:lstStyle/>
                    <a:p>
                      <a:pPr algn="ctr">
                        <a:buNone/>
                      </a:pPr>
                      <a:r>
                        <a:rPr lang="en-US" sz="1600" b="1"/>
                        <a:t>Branching Factor</a:t>
                      </a:r>
                      <a:endParaRPr lang="en-US" sz="1600"/>
                    </a:p>
                  </a:txBody>
                  <a:tcPr anchor="ctr"/>
                </a:tc>
                <a:tc>
                  <a:txBody>
                    <a:bodyPr/>
                    <a:lstStyle/>
                    <a:p>
                      <a:pPr algn="ctr">
                        <a:buNone/>
                      </a:pPr>
                      <a:r>
                        <a:rPr lang="en-US" sz="1600" dirty="0"/>
                        <a:t>Struggles with high branching factor</a:t>
                      </a:r>
                    </a:p>
                  </a:txBody>
                  <a:tcPr anchor="ctr"/>
                </a:tc>
                <a:tc>
                  <a:txBody>
                    <a:bodyPr/>
                    <a:lstStyle/>
                    <a:p>
                      <a:pPr algn="ctr">
                        <a:buNone/>
                      </a:pPr>
                      <a:r>
                        <a:rPr lang="en-US" sz="1600" dirty="0"/>
                        <a:t>Handles high branching factor well</a:t>
                      </a:r>
                    </a:p>
                  </a:txBody>
                  <a:tcPr anchor="ctr"/>
                </a:tc>
                <a:extLst>
                  <a:ext uri="{0D108BD9-81ED-4DB2-BD59-A6C34878D82A}">
                    <a16:rowId xmlns:a16="http://schemas.microsoft.com/office/drawing/2014/main" val="3185757696"/>
                  </a:ext>
                </a:extLst>
              </a:tr>
              <a:tr h="370840">
                <a:tc>
                  <a:txBody>
                    <a:bodyPr/>
                    <a:lstStyle/>
                    <a:p>
                      <a:pPr algn="ctr">
                        <a:buNone/>
                      </a:pPr>
                      <a:r>
                        <a:rPr lang="en-US" sz="1600" b="1"/>
                        <a:t>Parallelization</a:t>
                      </a:r>
                      <a:endParaRPr lang="en-US" sz="1600"/>
                    </a:p>
                  </a:txBody>
                  <a:tcPr anchor="ctr"/>
                </a:tc>
                <a:tc>
                  <a:txBody>
                    <a:bodyPr/>
                    <a:lstStyle/>
                    <a:p>
                      <a:pPr algn="ctr">
                        <a:buNone/>
                      </a:pPr>
                      <a:r>
                        <a:rPr lang="en-US" sz="1600"/>
                        <a:t>Difficult</a:t>
                      </a:r>
                    </a:p>
                  </a:txBody>
                  <a:tcPr anchor="ctr"/>
                </a:tc>
                <a:tc>
                  <a:txBody>
                    <a:bodyPr/>
                    <a:lstStyle/>
                    <a:p>
                      <a:pPr algn="ctr">
                        <a:buNone/>
                      </a:pPr>
                      <a:r>
                        <a:rPr lang="en-US" sz="1600"/>
                        <a:t>Natural</a:t>
                      </a:r>
                    </a:p>
                  </a:txBody>
                  <a:tcPr anchor="ctr"/>
                </a:tc>
                <a:extLst>
                  <a:ext uri="{0D108BD9-81ED-4DB2-BD59-A6C34878D82A}">
                    <a16:rowId xmlns:a16="http://schemas.microsoft.com/office/drawing/2014/main" val="2525167025"/>
                  </a:ext>
                </a:extLst>
              </a:tr>
              <a:tr h="370840">
                <a:tc>
                  <a:txBody>
                    <a:bodyPr/>
                    <a:lstStyle/>
                    <a:p>
                      <a:pPr algn="ctr">
                        <a:buNone/>
                      </a:pPr>
                      <a:r>
                        <a:rPr lang="en-US" sz="1600" b="1"/>
                        <a:t>Convergence</a:t>
                      </a:r>
                      <a:endParaRPr lang="en-US" sz="1600"/>
                    </a:p>
                  </a:txBody>
                  <a:tcPr anchor="ctr"/>
                </a:tc>
                <a:tc>
                  <a:txBody>
                    <a:bodyPr/>
                    <a:lstStyle/>
                    <a:p>
                      <a:pPr algn="ctr">
                        <a:buNone/>
                      </a:pPr>
                      <a:r>
                        <a:rPr lang="en-US" sz="1600"/>
                        <a:t>Exact (given time)</a:t>
                      </a:r>
                    </a:p>
                  </a:txBody>
                  <a:tcPr anchor="ctr"/>
                </a:tc>
                <a:tc>
                  <a:txBody>
                    <a:bodyPr/>
                    <a:lstStyle/>
                    <a:p>
                      <a:pPr algn="ctr">
                        <a:buNone/>
                      </a:pPr>
                      <a:r>
                        <a:rPr lang="en-US" sz="1600" dirty="0"/>
                        <a:t>Asymptotic</a:t>
                      </a:r>
                    </a:p>
                  </a:txBody>
                  <a:tcPr anchor="ctr"/>
                </a:tc>
                <a:extLst>
                  <a:ext uri="{0D108BD9-81ED-4DB2-BD59-A6C34878D82A}">
                    <a16:rowId xmlns:a16="http://schemas.microsoft.com/office/drawing/2014/main" val="1680908990"/>
                  </a:ext>
                </a:extLst>
              </a:tr>
            </a:tbl>
          </a:graphicData>
        </a:graphic>
      </p:graphicFrame>
      <p:sp>
        <p:nvSpPr>
          <p:cNvPr id="12" name="TextBox 11">
            <a:extLst>
              <a:ext uri="{FF2B5EF4-FFF2-40B4-BE49-F238E27FC236}">
                <a16:creationId xmlns:a16="http://schemas.microsoft.com/office/drawing/2014/main" id="{7A6A009D-0021-A775-296C-76068E3665AF}"/>
              </a:ext>
            </a:extLst>
          </p:cNvPr>
          <p:cNvSpPr txBox="1"/>
          <p:nvPr/>
        </p:nvSpPr>
        <p:spPr>
          <a:xfrm>
            <a:off x="7487300" y="4334670"/>
            <a:ext cx="4316963" cy="1477328"/>
          </a:xfrm>
          <a:prstGeom prst="rect">
            <a:avLst/>
          </a:prstGeom>
          <a:noFill/>
          <a:ln>
            <a:noFill/>
          </a:ln>
        </p:spPr>
        <p:txBody>
          <a:bodyPr wrap="square">
            <a:spAutoFit/>
          </a:bodyPr>
          <a:lstStyle/>
          <a:p>
            <a:r>
              <a:rPr lang="en-US" dirty="0"/>
              <a:t>MCTS is like “adaptive iterative deepening”—it automatically decides where to spend computational effort based on what looks most promising, rather than systematically deepening everywhere.</a:t>
            </a:r>
          </a:p>
        </p:txBody>
      </p:sp>
    </p:spTree>
    <p:extLst>
      <p:ext uri="{BB962C8B-B14F-4D97-AF65-F5344CB8AC3E}">
        <p14:creationId xmlns:p14="http://schemas.microsoft.com/office/powerpoint/2010/main" val="319424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375EB-AD5D-F53B-9C6F-41F95AD552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47CE78-8392-0534-C0FA-2B2BB836B937}"/>
              </a:ext>
            </a:extLst>
          </p:cNvPr>
          <p:cNvSpPr>
            <a:spLocks noGrp="1"/>
          </p:cNvSpPr>
          <p:nvPr>
            <p:ph type="ctrTitle"/>
          </p:nvPr>
        </p:nvSpPr>
        <p:spPr>
          <a:xfrm>
            <a:off x="1524000" y="2419488"/>
            <a:ext cx="9144000" cy="1307736"/>
          </a:xfrm>
        </p:spPr>
        <p:txBody>
          <a:bodyPr>
            <a:normAutofit fontScale="90000"/>
          </a:bodyPr>
          <a:lstStyle/>
          <a:p>
            <a:r>
              <a:rPr lang="en-US" dirty="0"/>
              <a:t>Simultaneous-Move Games:</a:t>
            </a:r>
            <a:br>
              <a:rPr lang="en-US" dirty="0"/>
            </a:br>
            <a:r>
              <a:rPr lang="en-US" dirty="0"/>
              <a:t>Normal Form Games</a:t>
            </a:r>
          </a:p>
        </p:txBody>
      </p:sp>
    </p:spTree>
    <p:extLst>
      <p:ext uri="{BB962C8B-B14F-4D97-AF65-F5344CB8AC3E}">
        <p14:creationId xmlns:p14="http://schemas.microsoft.com/office/powerpoint/2010/main" val="416595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9E45F-410D-0B62-3406-871205A26EF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9CF5C25-1343-64A0-11A6-86BE55D746DB}"/>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Normal Form Game</a:t>
            </a:r>
            <a:endParaRPr lang="en-US" sz="3600" dirty="0"/>
          </a:p>
        </p:txBody>
      </p:sp>
      <p:sp>
        <p:nvSpPr>
          <p:cNvPr id="14" name="Rectangle 3">
            <a:extLst>
              <a:ext uri="{FF2B5EF4-FFF2-40B4-BE49-F238E27FC236}">
                <a16:creationId xmlns:a16="http://schemas.microsoft.com/office/drawing/2014/main" id="{9FFE50F6-165B-D6BF-82DE-360EBF90E7B7}"/>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2" name="TextBox 1">
            <a:extLst>
              <a:ext uri="{FF2B5EF4-FFF2-40B4-BE49-F238E27FC236}">
                <a16:creationId xmlns:a16="http://schemas.microsoft.com/office/drawing/2014/main" id="{942FEC7E-31DC-3BF6-5988-F84DF5219655}"/>
              </a:ext>
            </a:extLst>
          </p:cNvPr>
          <p:cNvSpPr txBox="1"/>
          <p:nvPr/>
        </p:nvSpPr>
        <p:spPr>
          <a:xfrm>
            <a:off x="596788" y="928398"/>
            <a:ext cx="10998424" cy="707886"/>
          </a:xfrm>
          <a:prstGeom prst="rect">
            <a:avLst/>
          </a:prstGeom>
          <a:noFill/>
          <a:ln>
            <a:noFill/>
          </a:ln>
        </p:spPr>
        <p:txBody>
          <a:bodyPr wrap="square">
            <a:spAutoFit/>
          </a:bodyPr>
          <a:lstStyle/>
          <a:p>
            <a:pPr>
              <a:buNone/>
            </a:pPr>
            <a:r>
              <a:rPr lang="en-US" sz="2000" dirty="0"/>
              <a:t>We have seen that strategic interactions are everywhere. But how do we </a:t>
            </a:r>
            <a:r>
              <a:rPr lang="en-US" sz="2000" b="1" dirty="0"/>
              <a:t>analyze</a:t>
            </a:r>
            <a:r>
              <a:rPr lang="en-US" sz="2000" dirty="0"/>
              <a:t> these complex situations systematically?</a:t>
            </a:r>
          </a:p>
        </p:txBody>
      </p:sp>
      <p:sp>
        <p:nvSpPr>
          <p:cNvPr id="12" name="TextBox 11">
            <a:extLst>
              <a:ext uri="{FF2B5EF4-FFF2-40B4-BE49-F238E27FC236}">
                <a16:creationId xmlns:a16="http://schemas.microsoft.com/office/drawing/2014/main" id="{57DE2676-7E2E-9D25-2B89-A6A39C375490}"/>
              </a:ext>
            </a:extLst>
          </p:cNvPr>
          <p:cNvSpPr txBox="1"/>
          <p:nvPr/>
        </p:nvSpPr>
        <p:spPr>
          <a:xfrm>
            <a:off x="1141994" y="1694787"/>
            <a:ext cx="9908012" cy="400110"/>
          </a:xfrm>
          <a:prstGeom prst="rect">
            <a:avLst/>
          </a:prstGeom>
          <a:noFill/>
          <a:ln>
            <a:noFill/>
          </a:ln>
        </p:spPr>
        <p:txBody>
          <a:bodyPr wrap="square">
            <a:spAutoFit/>
          </a:bodyPr>
          <a:lstStyle/>
          <a:p>
            <a:pPr>
              <a:buNone/>
            </a:pPr>
            <a:r>
              <a:rPr lang="en-US" sz="2000" dirty="0"/>
              <a:t>Our goal is a mathematical description of </a:t>
            </a:r>
            <a:r>
              <a:rPr lang="en-US" sz="2000" b="1" i="1" dirty="0">
                <a:solidFill>
                  <a:srgbClr val="1306BA"/>
                </a:solidFill>
              </a:rPr>
              <a:t>simultaneous</a:t>
            </a:r>
            <a:r>
              <a:rPr lang="en-US" sz="2000" dirty="0"/>
              <a:t> games (e.g., Prisoner’s Dilemma).</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1E934B03-E9B4-1837-8E53-CCD74632D304}"/>
                  </a:ext>
                </a:extLst>
              </p:cNvPr>
              <p:cNvGraphicFramePr>
                <a:graphicFrameLocks noGrp="1"/>
              </p:cNvGraphicFramePr>
              <p:nvPr>
                <p:extLst>
                  <p:ext uri="{D42A27DB-BD31-4B8C-83A1-F6EECF244321}">
                    <p14:modId xmlns:p14="http://schemas.microsoft.com/office/powerpoint/2010/main" val="888243055"/>
                  </p:ext>
                </p:extLst>
              </p:nvPr>
            </p:nvGraphicFramePr>
            <p:xfrm>
              <a:off x="1270272" y="2997136"/>
              <a:ext cx="9651456" cy="3226689"/>
            </p:xfrm>
            <a:graphic>
              <a:graphicData uri="http://schemas.openxmlformats.org/drawingml/2006/table">
                <a:tbl>
                  <a:tblPr firstRow="1" bandRow="1">
                    <a:tableStyleId>{616DA210-FB5B-4158-B5E0-FEB733F419BA}</a:tableStyleId>
                  </a:tblPr>
                  <a:tblGrid>
                    <a:gridCol w="1919335">
                      <a:extLst>
                        <a:ext uri="{9D8B030D-6E8A-4147-A177-3AD203B41FA5}">
                          <a16:colId xmlns:a16="http://schemas.microsoft.com/office/drawing/2014/main" val="2935093147"/>
                        </a:ext>
                      </a:extLst>
                    </a:gridCol>
                    <a:gridCol w="4379210">
                      <a:extLst>
                        <a:ext uri="{9D8B030D-6E8A-4147-A177-3AD203B41FA5}">
                          <a16:colId xmlns:a16="http://schemas.microsoft.com/office/drawing/2014/main" val="750513929"/>
                        </a:ext>
                      </a:extLst>
                    </a:gridCol>
                    <a:gridCol w="3352911">
                      <a:extLst>
                        <a:ext uri="{9D8B030D-6E8A-4147-A177-3AD203B41FA5}">
                          <a16:colId xmlns:a16="http://schemas.microsoft.com/office/drawing/2014/main" val="791657568"/>
                        </a:ext>
                      </a:extLst>
                    </a:gridCol>
                  </a:tblGrid>
                  <a:tr h="370840">
                    <a:tc>
                      <a:txBody>
                        <a:bodyPr/>
                        <a:lstStyle/>
                        <a:p>
                          <a:endParaRPr lang="en-US" dirty="0"/>
                        </a:p>
                      </a:txBody>
                      <a:tcPr anchor="ctr"/>
                    </a:tc>
                    <a:tc>
                      <a:txBody>
                        <a:bodyPr/>
                        <a:lstStyle/>
                        <a:p>
                          <a:pPr algn="ctr"/>
                          <a:r>
                            <a:rPr lang="en-US" b="1" dirty="0"/>
                            <a:t>Definition</a:t>
                          </a:r>
                          <a:endParaRPr lang="en-US" dirty="0"/>
                        </a:p>
                      </a:txBody>
                      <a:tcPr anchor="ctr"/>
                    </a:tc>
                    <a:tc>
                      <a:txBody>
                        <a:bodyPr/>
                        <a:lstStyle/>
                        <a:p>
                          <a:pPr algn="ctr"/>
                          <a:r>
                            <a:rPr lang="en-US" b="1" dirty="0"/>
                            <a:t>Example: Prisoner’s Dilemma</a:t>
                          </a:r>
                          <a:endParaRPr lang="en-US" dirty="0"/>
                        </a:p>
                      </a:txBody>
                      <a:tcPr anchor="ctr"/>
                    </a:tc>
                    <a:extLst>
                      <a:ext uri="{0D108BD9-81ED-4DB2-BD59-A6C34878D82A}">
                        <a16:rowId xmlns:a16="http://schemas.microsoft.com/office/drawing/2014/main" val="2603944580"/>
                      </a:ext>
                    </a:extLst>
                  </a:tr>
                  <a:tr h="370840">
                    <a:tc>
                      <a:txBody>
                        <a:bodyPr/>
                        <a:lstStyle/>
                        <a:p>
                          <a:pPr algn="ctr"/>
                          <a:r>
                            <a:rPr lang="en-US" b="1" dirty="0"/>
                            <a:t>Players</a:t>
                          </a:r>
                        </a:p>
                        <a:p>
                          <a:pPr algn="ctr"/>
                          <a:r>
                            <a:rPr lang="en-US" b="1" dirty="0"/>
                            <a:t>(or Agents)</a:t>
                          </a:r>
                          <a:endParaRPr lang="en-US" dirty="0"/>
                        </a:p>
                      </a:txBody>
                      <a:tcPr anchor="ctr"/>
                    </a:tc>
                    <a:tc>
                      <a:txBody>
                        <a:bodyPr/>
                        <a:lstStyle/>
                        <a:p>
                          <a:r>
                            <a:rPr lang="en-US" dirty="0"/>
                            <a:t>Decision-makers: </a:t>
                          </a:r>
                          <a14:m>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1, 2, …, </m:t>
                                  </m:r>
                                  <m:r>
                                    <a:rPr lang="en-US" sz="1800" b="0" i="1" smtClean="0">
                                      <a:latin typeface="Cambria Math" panose="02040503050406030204" pitchFamily="18" charset="0"/>
                                    </a:rPr>
                                    <m:t>𝑛</m:t>
                                  </m:r>
                                </m:e>
                              </m:d>
                            </m:oMath>
                          </a14:m>
                          <a:endParaRPr lang="en-US" dirty="0"/>
                        </a:p>
                      </a:txBody>
                      <a:tcPr anchor="ctr"/>
                    </a:tc>
                    <a:tc>
                      <a:txBody>
                        <a:bodyPr/>
                        <a:lstStyle/>
                        <a:p>
                          <a:pPr algn="ctr"/>
                          <a:r>
                            <a:rPr lang="en-US" dirty="0"/>
                            <a:t>Two prisoners</a:t>
                          </a:r>
                        </a:p>
                      </a:txBody>
                      <a:tcPr anchor="ctr"/>
                    </a:tc>
                    <a:extLst>
                      <a:ext uri="{0D108BD9-81ED-4DB2-BD59-A6C34878D82A}">
                        <a16:rowId xmlns:a16="http://schemas.microsoft.com/office/drawing/2014/main" val="399842700"/>
                      </a:ext>
                    </a:extLst>
                  </a:tr>
                  <a:tr h="370840">
                    <a:tc>
                      <a:txBody>
                        <a:bodyPr/>
                        <a:lstStyle/>
                        <a:p>
                          <a:pPr algn="ctr"/>
                          <a:r>
                            <a:rPr lang="en-US" b="1" dirty="0"/>
                            <a:t>Action Sets</a:t>
                          </a:r>
                          <a:endParaRPr lang="en-US" dirty="0"/>
                        </a:p>
                      </a:txBody>
                      <a:tcPr anchor="ctr"/>
                    </a:tc>
                    <a:tc>
                      <a:txBody>
                        <a:bodyPr/>
                        <a:lstStyle/>
                        <a:p>
                          <a:r>
                            <a:rPr lang="en-US" sz="1800" b="0" dirty="0"/>
                            <a:t>For all </a:t>
                          </a:r>
                          <a14:m>
                            <m:oMath xmlns:m="http://schemas.openxmlformats.org/officeDocument/2006/math">
                              <m: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𝑁</m:t>
                              </m:r>
                            </m:oMath>
                          </a14:m>
                          <a:r>
                            <a:rPr lang="en-US" sz="1800" b="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𝑝</m:t>
                                  </m:r>
                                </m:sub>
                              </m:sSub>
                            </m:oMath>
                          </a14:m>
                          <a:r>
                            <a:rPr lang="en-US" dirty="0"/>
                            <a:t> defines a set of actions.</a:t>
                          </a: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𝑆𝑡𝑎𝑦</m:t>
                                    </m:r>
                                    <m:r>
                                      <a:rPr lang="en-US" b="0" i="1" smtClean="0">
                                        <a:latin typeface="Cambria Math" panose="02040503050406030204" pitchFamily="18" charset="0"/>
                                      </a:rPr>
                                      <m:t> </m:t>
                                    </m:r>
                                    <m:r>
                                      <a:rPr lang="en-US" b="0" i="1" smtClean="0">
                                        <a:latin typeface="Cambria Math" panose="02040503050406030204" pitchFamily="18" charset="0"/>
                                      </a:rPr>
                                      <m:t>𝑆𝑖𝑙𝑒𝑛𝑡</m:t>
                                    </m:r>
                                    <m:r>
                                      <a:rPr lang="en-US" b="0" i="1" smtClean="0">
                                        <a:latin typeface="Cambria Math" panose="02040503050406030204" pitchFamily="18" charset="0"/>
                                      </a:rPr>
                                      <m:t>, </m:t>
                                    </m:r>
                                    <m:r>
                                      <a:rPr lang="en-US" b="0" i="1" smtClean="0">
                                        <a:latin typeface="Cambria Math" panose="02040503050406030204" pitchFamily="18" charset="0"/>
                                      </a:rPr>
                                      <m:t>𝐵𝑒𝑡𝑟𝑎𝑦</m:t>
                                    </m:r>
                                  </m:e>
                                </m:d>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𝑆𝑡𝑎𝑦</m:t>
                                    </m:r>
                                    <m:r>
                                      <a:rPr lang="en-US" b="0" i="1" smtClean="0">
                                        <a:latin typeface="Cambria Math" panose="02040503050406030204" pitchFamily="18" charset="0"/>
                                      </a:rPr>
                                      <m:t> </m:t>
                                    </m:r>
                                    <m:r>
                                      <a:rPr lang="en-US" b="0" i="1" smtClean="0">
                                        <a:latin typeface="Cambria Math" panose="02040503050406030204" pitchFamily="18" charset="0"/>
                                      </a:rPr>
                                      <m:t>𝑆𝑖𝑙𝑒𝑛𝑡</m:t>
                                    </m:r>
                                    <m:r>
                                      <a:rPr lang="en-US" b="0" i="1" smtClean="0">
                                        <a:latin typeface="Cambria Math" panose="02040503050406030204" pitchFamily="18" charset="0"/>
                                      </a:rPr>
                                      <m:t>, </m:t>
                                    </m:r>
                                    <m:r>
                                      <a:rPr lang="en-US" b="0" i="1" smtClean="0">
                                        <a:latin typeface="Cambria Math" panose="02040503050406030204" pitchFamily="18" charset="0"/>
                                      </a:rPr>
                                      <m:t>𝐵𝑒𝑡𝑟𝑎𝑦</m:t>
                                    </m:r>
                                  </m:e>
                                </m:d>
                              </m:oMath>
                            </m:oMathPara>
                          </a14:m>
                          <a:endParaRPr lang="en-US" dirty="0"/>
                        </a:p>
                      </a:txBody>
                      <a:tcPr anchor="ctr"/>
                    </a:tc>
                    <a:extLst>
                      <a:ext uri="{0D108BD9-81ED-4DB2-BD59-A6C34878D82A}">
                        <a16:rowId xmlns:a16="http://schemas.microsoft.com/office/drawing/2014/main" val="3210816765"/>
                      </a:ext>
                    </a:extLst>
                  </a:tr>
                  <a:tr h="370840">
                    <a:tc>
                      <a:txBody>
                        <a:bodyPr/>
                        <a:lstStyle/>
                        <a:p>
                          <a:pPr algn="ctr"/>
                          <a:r>
                            <a:rPr lang="en-US" b="1" dirty="0"/>
                            <a:t>Strategy Profile</a:t>
                          </a:r>
                          <a:endParaRPr lang="en-US" dirty="0"/>
                        </a:p>
                      </a:txBody>
                      <a:tcPr anchor="ctr"/>
                    </a:tc>
                    <a:tc>
                      <a:txBody>
                        <a:bodyPr/>
                        <a:lstStyle/>
                        <a:p>
                          <a:r>
                            <a:rPr lang="en-US" dirty="0"/>
                            <a:t>A combination of one action from each player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e>
                              </m:d>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𝑝</m:t>
                                  </m:r>
                                </m:sub>
                              </m:sSub>
                            </m:oMath>
                          </a14:m>
                          <a:r>
                            <a:rPr lang="en-US" dirty="0"/>
                            <a:t>.</a:t>
                          </a:r>
                        </a:p>
                      </a:txBody>
                      <a:tcPr anchor="ctr"/>
                    </a:tc>
                    <a:tc>
                      <a:txBody>
                        <a:bodyPr/>
                        <a:lstStyle/>
                        <a:p>
                          <a:r>
                            <a:rPr lang="en-US" dirty="0"/>
                            <a:t>What both prisoners actually do; for example, </a:t>
                          </a: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𝐵𝑒𝑡𝑟𝑎𝑦</m:t>
                                  </m:r>
                                  <m:r>
                                    <a:rPr lang="en-US" b="0" i="1" smtClean="0">
                                      <a:latin typeface="Cambria Math" panose="02040503050406030204" pitchFamily="18" charset="0"/>
                                    </a:rPr>
                                    <m:t>, </m:t>
                                  </m:r>
                                  <m:r>
                                    <a:rPr lang="en-US" b="0" i="1" smtClean="0">
                                      <a:latin typeface="Cambria Math" panose="02040503050406030204" pitchFamily="18" charset="0"/>
                                    </a:rPr>
                                    <m:t>𝐵𝑒𝑡𝑟𝑎𝑦</m:t>
                                  </m:r>
                                </m:e>
                              </m:d>
                            </m:oMath>
                          </a14:m>
                          <a:r>
                            <a:rPr lang="en-US" dirty="0"/>
                            <a:t>.</a:t>
                          </a:r>
                        </a:p>
                      </a:txBody>
                      <a:tcPr anchor="ctr"/>
                    </a:tc>
                    <a:extLst>
                      <a:ext uri="{0D108BD9-81ED-4DB2-BD59-A6C34878D82A}">
                        <a16:rowId xmlns:a16="http://schemas.microsoft.com/office/drawing/2014/main" val="1402298656"/>
                      </a:ext>
                    </a:extLst>
                  </a:tr>
                  <a:tr h="370840">
                    <a:tc>
                      <a:txBody>
                        <a:bodyPr/>
                        <a:lstStyle/>
                        <a:p>
                          <a:pPr algn="ctr"/>
                          <a:r>
                            <a:rPr lang="en-US" b="1" dirty="0"/>
                            <a:t>Payoff Functions</a:t>
                          </a:r>
                          <a:endParaRPr lang="en-US" dirty="0"/>
                        </a:p>
                      </a:txBody>
                      <a:tcPr anchor="ctr"/>
                    </a:tc>
                    <a:tc>
                      <a:txBody>
                        <a:bodyPr/>
                        <a:lstStyle/>
                        <a:p>
                          <a:r>
                            <a:rPr lang="en-US" dirty="0"/>
                            <a:t>Reward for player </a:t>
                          </a:r>
                          <a14:m>
                            <m:oMath xmlns:m="http://schemas.openxmlformats.org/officeDocument/2006/math">
                              <m:r>
                                <a:rPr lang="en-US" b="0" i="1" smtClean="0">
                                  <a:latin typeface="Cambria Math" panose="02040503050406030204" pitchFamily="18" charset="0"/>
                                </a:rPr>
                                <m:t>𝑝</m:t>
                              </m:r>
                            </m:oMath>
                          </a14:m>
                          <a:r>
                            <a:rPr lang="en-US" dirty="0"/>
                            <a:t> depends on everyone's choices: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oMath>
                          </a14:m>
                          <a:r>
                            <a:rPr lang="en-US" dirty="0"/>
                            <a:t>.</a:t>
                          </a:r>
                        </a:p>
                      </a:txBody>
                      <a:tcPr anchor="ctr"/>
                    </a:tc>
                    <a:tc>
                      <a:txBody>
                        <a:bodyPr/>
                        <a:lstStyle/>
                        <a:p>
                          <a:r>
                            <a:rPr lang="en-US" dirty="0"/>
                            <a:t>Years in prison (negative numbers because prison is bad); 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𝑆𝑡𝑎𝑦</m:t>
                                  </m:r>
                                  <m:r>
                                    <a:rPr lang="en-US" b="0" i="1" smtClean="0">
                                      <a:latin typeface="Cambria Math" panose="02040503050406030204" pitchFamily="18" charset="0"/>
                                    </a:rPr>
                                    <m:t> </m:t>
                                  </m:r>
                                  <m:r>
                                    <a:rPr lang="en-US" b="0" i="1" smtClean="0">
                                      <a:latin typeface="Cambria Math" panose="02040503050406030204" pitchFamily="18" charset="0"/>
                                    </a:rPr>
                                    <m:t>𝑆𝑖𝑙𝑒𝑛𝑡</m:t>
                                  </m:r>
                                  <m:r>
                                    <a:rPr lang="en-US" b="0" i="1" smtClean="0">
                                      <a:latin typeface="Cambria Math" panose="02040503050406030204" pitchFamily="18" charset="0"/>
                                    </a:rPr>
                                    <m:t>, </m:t>
                                  </m:r>
                                  <m:r>
                                    <a:rPr lang="en-US" b="0" i="1" smtClean="0">
                                      <a:latin typeface="Cambria Math" panose="02040503050406030204" pitchFamily="18" charset="0"/>
                                    </a:rPr>
                                    <m:t>𝐵𝑒𝑡𝑟𝑎𝑦</m:t>
                                  </m:r>
                                </m:e>
                              </m:d>
                              <m:r>
                                <a:rPr lang="en-US" b="0" i="1" smtClean="0">
                                  <a:latin typeface="Cambria Math" panose="02040503050406030204" pitchFamily="18" charset="0"/>
                                </a:rPr>
                                <m:t>=−3</m:t>
                              </m:r>
                            </m:oMath>
                          </a14:m>
                          <a:endParaRPr lang="en-US" dirty="0"/>
                        </a:p>
                      </a:txBody>
                      <a:tcPr anchor="ctr"/>
                    </a:tc>
                    <a:extLst>
                      <a:ext uri="{0D108BD9-81ED-4DB2-BD59-A6C34878D82A}">
                        <a16:rowId xmlns:a16="http://schemas.microsoft.com/office/drawing/2014/main" val="4051820068"/>
                      </a:ext>
                    </a:extLst>
                  </a:tr>
                </a:tbl>
              </a:graphicData>
            </a:graphic>
          </p:graphicFrame>
        </mc:Choice>
        <mc:Fallback xmlns="">
          <p:graphicFrame>
            <p:nvGraphicFramePr>
              <p:cNvPr id="17" name="Table 16">
                <a:extLst>
                  <a:ext uri="{FF2B5EF4-FFF2-40B4-BE49-F238E27FC236}">
                    <a16:creationId xmlns:a16="http://schemas.microsoft.com/office/drawing/2014/main" id="{1E934B03-E9B4-1837-8E53-CCD74632D304}"/>
                  </a:ext>
                </a:extLst>
              </p:cNvPr>
              <p:cNvGraphicFramePr>
                <a:graphicFrameLocks noGrp="1"/>
              </p:cNvGraphicFramePr>
              <p:nvPr>
                <p:extLst>
                  <p:ext uri="{D42A27DB-BD31-4B8C-83A1-F6EECF244321}">
                    <p14:modId xmlns:p14="http://schemas.microsoft.com/office/powerpoint/2010/main" val="888243055"/>
                  </p:ext>
                </p:extLst>
              </p:nvPr>
            </p:nvGraphicFramePr>
            <p:xfrm>
              <a:off x="1270272" y="2997136"/>
              <a:ext cx="9651456" cy="3226689"/>
            </p:xfrm>
            <a:graphic>
              <a:graphicData uri="http://schemas.openxmlformats.org/drawingml/2006/table">
                <a:tbl>
                  <a:tblPr firstRow="1" bandRow="1">
                    <a:tableStyleId>{616DA210-FB5B-4158-B5E0-FEB733F419BA}</a:tableStyleId>
                  </a:tblPr>
                  <a:tblGrid>
                    <a:gridCol w="1919335">
                      <a:extLst>
                        <a:ext uri="{9D8B030D-6E8A-4147-A177-3AD203B41FA5}">
                          <a16:colId xmlns:a16="http://schemas.microsoft.com/office/drawing/2014/main" val="2935093147"/>
                        </a:ext>
                      </a:extLst>
                    </a:gridCol>
                    <a:gridCol w="4379210">
                      <a:extLst>
                        <a:ext uri="{9D8B030D-6E8A-4147-A177-3AD203B41FA5}">
                          <a16:colId xmlns:a16="http://schemas.microsoft.com/office/drawing/2014/main" val="750513929"/>
                        </a:ext>
                      </a:extLst>
                    </a:gridCol>
                    <a:gridCol w="3352911">
                      <a:extLst>
                        <a:ext uri="{9D8B030D-6E8A-4147-A177-3AD203B41FA5}">
                          <a16:colId xmlns:a16="http://schemas.microsoft.com/office/drawing/2014/main" val="791657568"/>
                        </a:ext>
                      </a:extLst>
                    </a:gridCol>
                  </a:tblGrid>
                  <a:tr h="370840">
                    <a:tc>
                      <a:txBody>
                        <a:bodyPr/>
                        <a:lstStyle/>
                        <a:p>
                          <a:endParaRPr lang="en-US" dirty="0"/>
                        </a:p>
                      </a:txBody>
                      <a:tcPr anchor="ctr"/>
                    </a:tc>
                    <a:tc>
                      <a:txBody>
                        <a:bodyPr/>
                        <a:lstStyle/>
                        <a:p>
                          <a:pPr algn="ctr"/>
                          <a:r>
                            <a:rPr lang="en-US" b="1" dirty="0"/>
                            <a:t>Definition</a:t>
                          </a:r>
                          <a:endParaRPr lang="en-US" dirty="0"/>
                        </a:p>
                      </a:txBody>
                      <a:tcPr anchor="ctr"/>
                    </a:tc>
                    <a:tc>
                      <a:txBody>
                        <a:bodyPr/>
                        <a:lstStyle/>
                        <a:p>
                          <a:pPr algn="ctr"/>
                          <a:r>
                            <a:rPr lang="en-US" b="1" dirty="0"/>
                            <a:t>Example: Prisoner’s Dilemma</a:t>
                          </a:r>
                          <a:endParaRPr lang="en-US" dirty="0"/>
                        </a:p>
                      </a:txBody>
                      <a:tcPr anchor="ctr"/>
                    </a:tc>
                    <a:extLst>
                      <a:ext uri="{0D108BD9-81ED-4DB2-BD59-A6C34878D82A}">
                        <a16:rowId xmlns:a16="http://schemas.microsoft.com/office/drawing/2014/main" val="2603944580"/>
                      </a:ext>
                    </a:extLst>
                  </a:tr>
                  <a:tr h="640080">
                    <a:tc>
                      <a:txBody>
                        <a:bodyPr/>
                        <a:lstStyle/>
                        <a:p>
                          <a:pPr algn="ctr"/>
                          <a:r>
                            <a:rPr lang="en-US" b="1" dirty="0"/>
                            <a:t>Players</a:t>
                          </a:r>
                        </a:p>
                        <a:p>
                          <a:pPr algn="ctr"/>
                          <a:r>
                            <a:rPr lang="en-US" b="1" dirty="0"/>
                            <a:t>(or Agents)</a:t>
                          </a:r>
                          <a:endParaRPr lang="en-US" dirty="0"/>
                        </a:p>
                      </a:txBody>
                      <a:tcPr anchor="ctr"/>
                    </a:tc>
                    <a:tc>
                      <a:txBody>
                        <a:bodyPr/>
                        <a:lstStyle/>
                        <a:p>
                          <a:endParaRPr lang="en-US"/>
                        </a:p>
                      </a:txBody>
                      <a:tcPr anchor="ctr">
                        <a:blipFill>
                          <a:blip r:embed="rId2"/>
                          <a:stretch>
                            <a:fillRect l="-43950" t="-61905" r="-76912" b="-354286"/>
                          </a:stretch>
                        </a:blipFill>
                      </a:tcPr>
                    </a:tc>
                    <a:tc>
                      <a:txBody>
                        <a:bodyPr/>
                        <a:lstStyle/>
                        <a:p>
                          <a:pPr algn="ctr"/>
                          <a:r>
                            <a:rPr lang="en-US" dirty="0"/>
                            <a:t>Two prisoners</a:t>
                          </a:r>
                        </a:p>
                      </a:txBody>
                      <a:tcPr anchor="ctr"/>
                    </a:tc>
                    <a:extLst>
                      <a:ext uri="{0D108BD9-81ED-4DB2-BD59-A6C34878D82A}">
                        <a16:rowId xmlns:a16="http://schemas.microsoft.com/office/drawing/2014/main" val="399842700"/>
                      </a:ext>
                    </a:extLst>
                  </a:tr>
                  <a:tr h="640080">
                    <a:tc>
                      <a:txBody>
                        <a:bodyPr/>
                        <a:lstStyle/>
                        <a:p>
                          <a:pPr algn="ctr"/>
                          <a:r>
                            <a:rPr lang="en-US" b="1" dirty="0"/>
                            <a:t>Action Sets</a:t>
                          </a:r>
                          <a:endParaRPr lang="en-US" dirty="0"/>
                        </a:p>
                      </a:txBody>
                      <a:tcPr anchor="ctr"/>
                    </a:tc>
                    <a:tc>
                      <a:txBody>
                        <a:bodyPr/>
                        <a:lstStyle/>
                        <a:p>
                          <a:endParaRPr lang="en-US"/>
                        </a:p>
                      </a:txBody>
                      <a:tcPr anchor="ctr">
                        <a:blipFill>
                          <a:blip r:embed="rId2"/>
                          <a:stretch>
                            <a:fillRect l="-43950" t="-161905" r="-76912" b="-254286"/>
                          </a:stretch>
                        </a:blipFill>
                      </a:tcPr>
                    </a:tc>
                    <a:tc>
                      <a:txBody>
                        <a:bodyPr/>
                        <a:lstStyle/>
                        <a:p>
                          <a:endParaRPr lang="en-US"/>
                        </a:p>
                      </a:txBody>
                      <a:tcPr anchor="ctr">
                        <a:blipFill>
                          <a:blip r:embed="rId2"/>
                          <a:stretch>
                            <a:fillRect l="-188182" t="-161905" r="-545" b="-254286"/>
                          </a:stretch>
                        </a:blipFill>
                      </a:tcPr>
                    </a:tc>
                    <a:extLst>
                      <a:ext uri="{0D108BD9-81ED-4DB2-BD59-A6C34878D82A}">
                        <a16:rowId xmlns:a16="http://schemas.microsoft.com/office/drawing/2014/main" val="3210816765"/>
                      </a:ext>
                    </a:extLst>
                  </a:tr>
                  <a:tr h="661289">
                    <a:tc>
                      <a:txBody>
                        <a:bodyPr/>
                        <a:lstStyle/>
                        <a:p>
                          <a:pPr algn="ctr"/>
                          <a:r>
                            <a:rPr lang="en-US" b="1" dirty="0"/>
                            <a:t>Strategy Profile</a:t>
                          </a:r>
                          <a:endParaRPr lang="en-US" dirty="0"/>
                        </a:p>
                      </a:txBody>
                      <a:tcPr anchor="ctr"/>
                    </a:tc>
                    <a:tc>
                      <a:txBody>
                        <a:bodyPr/>
                        <a:lstStyle/>
                        <a:p>
                          <a:endParaRPr lang="en-US"/>
                        </a:p>
                      </a:txBody>
                      <a:tcPr anchor="ctr">
                        <a:blipFill>
                          <a:blip r:embed="rId2"/>
                          <a:stretch>
                            <a:fillRect l="-43950" t="-252294" r="-76912" b="-144954"/>
                          </a:stretch>
                        </a:blipFill>
                      </a:tcPr>
                    </a:tc>
                    <a:tc>
                      <a:txBody>
                        <a:bodyPr/>
                        <a:lstStyle/>
                        <a:p>
                          <a:endParaRPr lang="en-US"/>
                        </a:p>
                      </a:txBody>
                      <a:tcPr anchor="ctr">
                        <a:blipFill>
                          <a:blip r:embed="rId2"/>
                          <a:stretch>
                            <a:fillRect l="-188182" t="-252294" r="-545" b="-144954"/>
                          </a:stretch>
                        </a:blipFill>
                      </a:tcPr>
                    </a:tc>
                    <a:extLst>
                      <a:ext uri="{0D108BD9-81ED-4DB2-BD59-A6C34878D82A}">
                        <a16:rowId xmlns:a16="http://schemas.microsoft.com/office/drawing/2014/main" val="1402298656"/>
                      </a:ext>
                    </a:extLst>
                  </a:tr>
                  <a:tr h="914400">
                    <a:tc>
                      <a:txBody>
                        <a:bodyPr/>
                        <a:lstStyle/>
                        <a:p>
                          <a:pPr algn="ctr"/>
                          <a:r>
                            <a:rPr lang="en-US" b="1" dirty="0"/>
                            <a:t>Payoff Functions</a:t>
                          </a:r>
                          <a:endParaRPr lang="en-US" dirty="0"/>
                        </a:p>
                      </a:txBody>
                      <a:tcPr anchor="ctr"/>
                    </a:tc>
                    <a:tc>
                      <a:txBody>
                        <a:bodyPr/>
                        <a:lstStyle/>
                        <a:p>
                          <a:endParaRPr lang="en-US"/>
                        </a:p>
                      </a:txBody>
                      <a:tcPr anchor="ctr">
                        <a:blipFill>
                          <a:blip r:embed="rId2"/>
                          <a:stretch>
                            <a:fillRect l="-43950" t="-256000" r="-76912" b="-5333"/>
                          </a:stretch>
                        </a:blipFill>
                      </a:tcPr>
                    </a:tc>
                    <a:tc>
                      <a:txBody>
                        <a:bodyPr/>
                        <a:lstStyle/>
                        <a:p>
                          <a:endParaRPr lang="en-US"/>
                        </a:p>
                      </a:txBody>
                      <a:tcPr anchor="ctr">
                        <a:blipFill>
                          <a:blip r:embed="rId2"/>
                          <a:stretch>
                            <a:fillRect l="-188182" t="-256000" r="-545" b="-5333"/>
                          </a:stretch>
                        </a:blipFill>
                      </a:tcPr>
                    </a:tc>
                    <a:extLst>
                      <a:ext uri="{0D108BD9-81ED-4DB2-BD59-A6C34878D82A}">
                        <a16:rowId xmlns:a16="http://schemas.microsoft.com/office/drawing/2014/main" val="4051820068"/>
                      </a:ext>
                    </a:extLst>
                  </a:tr>
                </a:tbl>
              </a:graphicData>
            </a:graphic>
          </p:graphicFrame>
        </mc:Fallback>
      </mc:AlternateContent>
      <p:sp>
        <p:nvSpPr>
          <p:cNvPr id="5" name="TextBox 4">
            <a:extLst>
              <a:ext uri="{FF2B5EF4-FFF2-40B4-BE49-F238E27FC236}">
                <a16:creationId xmlns:a16="http://schemas.microsoft.com/office/drawing/2014/main" id="{6B6051D0-9FB7-3AFA-4B28-D42F492806C3}"/>
              </a:ext>
            </a:extLst>
          </p:cNvPr>
          <p:cNvSpPr txBox="1"/>
          <p:nvPr/>
        </p:nvSpPr>
        <p:spPr>
          <a:xfrm>
            <a:off x="596788" y="2361350"/>
            <a:ext cx="3406412" cy="369332"/>
          </a:xfrm>
          <a:prstGeom prst="rect">
            <a:avLst/>
          </a:prstGeom>
          <a:noFill/>
          <a:ln>
            <a:noFill/>
          </a:ln>
        </p:spPr>
        <p:txBody>
          <a:bodyPr wrap="square">
            <a:spAutoFit/>
          </a:bodyPr>
          <a:lstStyle/>
          <a:p>
            <a:r>
              <a:rPr lang="en-US" sz="1800" dirty="0"/>
              <a:t>A </a:t>
            </a:r>
            <a:r>
              <a:rPr lang="en-US" sz="1800" b="1" i="1" dirty="0"/>
              <a:t>normal form game</a:t>
            </a:r>
            <a:r>
              <a:rPr lang="en-US" sz="1800" b="1" dirty="0"/>
              <a:t> </a:t>
            </a:r>
            <a:r>
              <a:rPr lang="en-US" sz="1800" dirty="0"/>
              <a:t>consists of:</a:t>
            </a:r>
            <a:endParaRPr lang="en-US" dirty="0"/>
          </a:p>
        </p:txBody>
      </p:sp>
    </p:spTree>
    <p:extLst>
      <p:ext uri="{BB962C8B-B14F-4D97-AF65-F5344CB8AC3E}">
        <p14:creationId xmlns:p14="http://schemas.microsoft.com/office/powerpoint/2010/main" val="327953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71B95-FDE3-ABBC-A834-6FF610FD8DC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F9983885-34F2-956B-E576-37CC5341C491}"/>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Normal Form Game Representation</a:t>
            </a:r>
            <a:endParaRPr lang="en-US" sz="3600" dirty="0"/>
          </a:p>
        </p:txBody>
      </p:sp>
      <p:sp>
        <p:nvSpPr>
          <p:cNvPr id="14" name="Rectangle 3">
            <a:extLst>
              <a:ext uri="{FF2B5EF4-FFF2-40B4-BE49-F238E27FC236}">
                <a16:creationId xmlns:a16="http://schemas.microsoft.com/office/drawing/2014/main" id="{9B53D40F-4AF1-0BA0-5C64-0C338FD1C47B}"/>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2" name="TextBox 1">
            <a:extLst>
              <a:ext uri="{FF2B5EF4-FFF2-40B4-BE49-F238E27FC236}">
                <a16:creationId xmlns:a16="http://schemas.microsoft.com/office/drawing/2014/main" id="{C9A16628-77EE-4061-9A64-81B1BCEBA3C4}"/>
              </a:ext>
            </a:extLst>
          </p:cNvPr>
          <p:cNvSpPr txBox="1"/>
          <p:nvPr/>
        </p:nvSpPr>
        <p:spPr>
          <a:xfrm>
            <a:off x="596788" y="1364152"/>
            <a:ext cx="9411606" cy="707886"/>
          </a:xfrm>
          <a:prstGeom prst="rect">
            <a:avLst/>
          </a:prstGeom>
          <a:noFill/>
          <a:ln>
            <a:noFill/>
          </a:ln>
        </p:spPr>
        <p:txBody>
          <a:bodyPr wrap="square">
            <a:spAutoFit/>
          </a:bodyPr>
          <a:lstStyle/>
          <a:p>
            <a:pPr>
              <a:buNone/>
            </a:pPr>
            <a:r>
              <a:rPr lang="en-US" sz="2000" dirty="0"/>
              <a:t>The game is typically displayed as a matrix (for two-player games) or higher-dimensional table (for games with more players). In a two-player game: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6081C2-7C36-8574-6097-7C45DE09D58E}"/>
                  </a:ext>
                </a:extLst>
              </p:cNvPr>
              <p:cNvSpPr txBox="1"/>
              <p:nvPr/>
            </p:nvSpPr>
            <p:spPr>
              <a:xfrm>
                <a:off x="1189720" y="2973462"/>
                <a:ext cx="5539693" cy="1631216"/>
              </a:xfrm>
              <a:prstGeom prst="rect">
                <a:avLst/>
              </a:prstGeom>
              <a:noFill/>
              <a:ln>
                <a:noFill/>
              </a:ln>
            </p:spPr>
            <p:txBody>
              <a:bodyPr wrap="square">
                <a:spAutoFit/>
              </a:bodyPr>
              <a:lstStyle/>
              <a:p>
                <a:pPr>
                  <a:buNone/>
                </a:pPr>
                <a:r>
                  <a:rPr lang="en-US" sz="2000" dirty="0"/>
                  <a:t>In a two-player game:</a:t>
                </a:r>
              </a:p>
              <a:p>
                <a:pPr marL="800100" lvl="1" indent="-342900">
                  <a:buFont typeface="Arial" panose="020B0604020202020204" pitchFamily="34" charset="0"/>
                  <a:buChar char="•"/>
                </a:pPr>
                <a:r>
                  <a:rPr lang="en-US" sz="2000" dirty="0"/>
                  <a:t>Rows represent Player 1’s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𝑃</m:t>
                        </m:r>
                      </m:e>
                      <m:sub>
                        <m:r>
                          <a:rPr lang="en-US" sz="2000" i="1" dirty="0" smtClean="0">
                            <a:latin typeface="Cambria Math" panose="02040503050406030204" pitchFamily="18" charset="0"/>
                          </a:rPr>
                          <m:t>1</m:t>
                        </m:r>
                      </m:sub>
                    </m:sSub>
                  </m:oMath>
                </a14:m>
                <a:r>
                  <a:rPr lang="en-US" sz="2000" dirty="0"/>
                  <a:t>) strategies</a:t>
                </a:r>
              </a:p>
              <a:p>
                <a:pPr marL="800100" lvl="1" indent="-342900">
                  <a:buFont typeface="Arial" panose="020B0604020202020204" pitchFamily="34" charset="0"/>
                  <a:buChar char="•"/>
                </a:pPr>
                <a:r>
                  <a:rPr lang="en-US" sz="2000" dirty="0"/>
                  <a:t>Columns represent Player 2's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𝑃</m:t>
                        </m:r>
                      </m:e>
                      <m:sub>
                        <m:r>
                          <a:rPr lang="en-US" sz="2000" b="0" i="1" dirty="0" smtClean="0">
                            <a:latin typeface="Cambria Math" panose="02040503050406030204" pitchFamily="18" charset="0"/>
                          </a:rPr>
                          <m:t>2</m:t>
                        </m:r>
                      </m:sub>
                    </m:sSub>
                  </m:oMath>
                </a14:m>
                <a:r>
                  <a:rPr lang="en-US" sz="2000" dirty="0"/>
                  <a:t>) strategies</a:t>
                </a:r>
              </a:p>
              <a:p>
                <a:pPr marL="800100" lvl="1" indent="-342900">
                  <a:buFont typeface="Arial" panose="020B0604020202020204" pitchFamily="34" charset="0"/>
                  <a:buChar char="•"/>
                </a:pPr>
                <a:r>
                  <a:rPr lang="en-US" sz="2000" dirty="0"/>
                  <a:t>Cell contains the payoffs for both players, written: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𝑃</m:t>
                        </m:r>
                      </m:e>
                      <m:sub>
                        <m:r>
                          <a:rPr lang="en-US" sz="2000" i="1" dirty="0">
                            <a:latin typeface="Cambria Math" panose="02040503050406030204" pitchFamily="18" charset="0"/>
                          </a:rPr>
                          <m:t>1</m:t>
                        </m:r>
                      </m:sub>
                    </m:sSub>
                  </m:oMath>
                </a14:m>
                <a:r>
                  <a:rPr lang="en-US" sz="2000" dirty="0"/>
                  <a:t> payoff,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𝑃</m:t>
                        </m:r>
                      </m:e>
                      <m:sub>
                        <m:r>
                          <a:rPr lang="en-US" sz="2000" b="0" i="1" dirty="0" smtClean="0">
                            <a:latin typeface="Cambria Math" panose="02040503050406030204" pitchFamily="18" charset="0"/>
                          </a:rPr>
                          <m:t>2</m:t>
                        </m:r>
                      </m:sub>
                    </m:sSub>
                  </m:oMath>
                </a14:m>
                <a:r>
                  <a:rPr lang="en-US" sz="2000" dirty="0"/>
                  <a:t> payoff)</a:t>
                </a:r>
              </a:p>
            </p:txBody>
          </p:sp>
        </mc:Choice>
        <mc:Fallback xmlns="">
          <p:sp>
            <p:nvSpPr>
              <p:cNvPr id="3" name="TextBox 2">
                <a:extLst>
                  <a:ext uri="{FF2B5EF4-FFF2-40B4-BE49-F238E27FC236}">
                    <a16:creationId xmlns:a16="http://schemas.microsoft.com/office/drawing/2014/main" id="{2D6081C2-7C36-8574-6097-7C45DE09D58E}"/>
                  </a:ext>
                </a:extLst>
              </p:cNvPr>
              <p:cNvSpPr txBox="1">
                <a:spLocks noRot="1" noChangeAspect="1" noMove="1" noResize="1" noEditPoints="1" noAdjustHandles="1" noChangeArrowheads="1" noChangeShapeType="1" noTextEdit="1"/>
              </p:cNvSpPr>
              <p:nvPr/>
            </p:nvSpPr>
            <p:spPr>
              <a:xfrm>
                <a:off x="1189720" y="2973462"/>
                <a:ext cx="5539693" cy="1631216"/>
              </a:xfrm>
              <a:prstGeom prst="rect">
                <a:avLst/>
              </a:prstGeom>
              <a:blipFill>
                <a:blip r:embed="rId2"/>
                <a:stretch>
                  <a:fillRect l="-1100" t="-2247" r="-550" b="-5993"/>
                </a:stretch>
              </a:blipFill>
              <a:ln>
                <a:noFill/>
              </a:ln>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121F5105-84A1-0CAB-8DD5-16D3F65EC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8418" y="130969"/>
            <a:ext cx="1793081" cy="17930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8D20311-0155-202D-CC30-2FDF719143A1}"/>
                  </a:ext>
                </a:extLst>
              </p:cNvPr>
              <p:cNvGraphicFramePr>
                <a:graphicFrameLocks noGrp="1"/>
              </p:cNvGraphicFramePr>
              <p:nvPr>
                <p:extLst>
                  <p:ext uri="{D42A27DB-BD31-4B8C-83A1-F6EECF244321}">
                    <p14:modId xmlns:p14="http://schemas.microsoft.com/office/powerpoint/2010/main" val="1621633579"/>
                  </p:ext>
                </p:extLst>
              </p:nvPr>
            </p:nvGraphicFramePr>
            <p:xfrm>
              <a:off x="7831321" y="3288256"/>
              <a:ext cx="3273637" cy="1112520"/>
            </p:xfrm>
            <a:graphic>
              <a:graphicData uri="http://schemas.openxmlformats.org/drawingml/2006/table">
                <a:tbl>
                  <a:tblPr firstRow="1" bandRow="1">
                    <a:tableStyleId>{69C7853C-536D-4A76-A0AE-DD22124D55A5}</a:tableStyleId>
                  </a:tblPr>
                  <a:tblGrid>
                    <a:gridCol w="1219412">
                      <a:extLst>
                        <a:ext uri="{9D8B030D-6E8A-4147-A177-3AD203B41FA5}">
                          <a16:colId xmlns:a16="http://schemas.microsoft.com/office/drawing/2014/main" val="1414598233"/>
                        </a:ext>
                      </a:extLst>
                    </a:gridCol>
                    <a:gridCol w="1193800">
                      <a:extLst>
                        <a:ext uri="{9D8B030D-6E8A-4147-A177-3AD203B41FA5}">
                          <a16:colId xmlns:a16="http://schemas.microsoft.com/office/drawing/2014/main" val="786572707"/>
                        </a:ext>
                      </a:extLst>
                    </a:gridCol>
                    <a:gridCol w="860425">
                      <a:extLst>
                        <a:ext uri="{9D8B030D-6E8A-4147-A177-3AD203B41FA5}">
                          <a16:colId xmlns:a16="http://schemas.microsoft.com/office/drawing/2014/main" val="1700178061"/>
                        </a:ext>
                      </a:extLst>
                    </a:gridCol>
                  </a:tblGrid>
                  <a:tr h="370840">
                    <a:tc>
                      <a:txBody>
                        <a:bodyPr/>
                        <a:lstStyle/>
                        <a:p>
                          <a:pPr algn="ctr"/>
                          <a:endParaRPr lang="en-US" b="1" dirty="0"/>
                        </a:p>
                      </a:txBody>
                      <a:tcPr anchor="ctr"/>
                    </a:tc>
                    <a:tc>
                      <a:txBody>
                        <a:bodyPr/>
                        <a:lstStyle/>
                        <a:p>
                          <a:pPr algn="ctr"/>
                          <a:r>
                            <a:rPr lang="en-US" b="1" dirty="0">
                              <a:solidFill>
                                <a:srgbClr val="1306BA"/>
                              </a:solidFill>
                            </a:rPr>
                            <a:t>Stay Silent</a:t>
                          </a:r>
                        </a:p>
                      </a:txBody>
                      <a:tcPr anchor="ctr"/>
                    </a:tc>
                    <a:tc>
                      <a:txBody>
                        <a:bodyPr/>
                        <a:lstStyle/>
                        <a:p>
                          <a:pPr algn="ctr"/>
                          <a:r>
                            <a:rPr lang="en-US" b="1" dirty="0">
                              <a:solidFill>
                                <a:srgbClr val="C00000"/>
                              </a:solidFill>
                            </a:rPr>
                            <a:t>Betray</a:t>
                          </a:r>
                        </a:p>
                      </a:txBody>
                      <a:tcPr anchor="ctr"/>
                    </a:tc>
                    <a:extLst>
                      <a:ext uri="{0D108BD9-81ED-4DB2-BD59-A6C34878D82A}">
                        <a16:rowId xmlns:a16="http://schemas.microsoft.com/office/drawing/2014/main" val="948510185"/>
                      </a:ext>
                    </a:extLst>
                  </a:tr>
                  <a:tr h="370840">
                    <a:tc>
                      <a:txBody>
                        <a:bodyPr/>
                        <a:lstStyle/>
                        <a:p>
                          <a:pPr algn="ctr"/>
                          <a:r>
                            <a:rPr lang="en-US" b="1" dirty="0">
                              <a:solidFill>
                                <a:srgbClr val="1306BA"/>
                              </a:solidFill>
                            </a:rPr>
                            <a:t>Stay Silent</a:t>
                          </a:r>
                          <a:endParaRPr lang="en-US"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m:t>
                                    </m:r>
                                    <m:r>
                                      <a:rPr lang="en-US" i="1" dirty="0">
                                        <a:latin typeface="Cambria Math" panose="02040503050406030204" pitchFamily="18" charset="0"/>
                                      </a:rPr>
                                      <m:t>1, −1</m:t>
                                    </m:r>
                                  </m:e>
                                </m:d>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a:latin typeface="Cambria Math" panose="02040503050406030204" pitchFamily="18" charset="0"/>
                                      </a:rPr>
                                      <m:t>, </m:t>
                                    </m:r>
                                    <m:r>
                                      <a:rPr lang="en-US" b="0" i="1" dirty="0" smtClean="0">
                                        <a:latin typeface="Cambria Math" panose="02040503050406030204" pitchFamily="18" charset="0"/>
                                      </a:rPr>
                                      <m:t>0</m:t>
                                    </m:r>
                                  </m:e>
                                </m:d>
                              </m:oMath>
                            </m:oMathPara>
                          </a14:m>
                          <a:endParaRPr lang="en-US" dirty="0"/>
                        </a:p>
                      </a:txBody>
                      <a:tcPr anchor="ctr"/>
                    </a:tc>
                    <a:extLst>
                      <a:ext uri="{0D108BD9-81ED-4DB2-BD59-A6C34878D82A}">
                        <a16:rowId xmlns:a16="http://schemas.microsoft.com/office/drawing/2014/main" val="4025276071"/>
                      </a:ext>
                    </a:extLst>
                  </a:tr>
                  <a:tr h="370840">
                    <a:tc>
                      <a:txBody>
                        <a:bodyPr/>
                        <a:lstStyle/>
                        <a:p>
                          <a:pPr algn="ctr"/>
                          <a:r>
                            <a:rPr lang="en-US" b="1" dirty="0">
                              <a:solidFill>
                                <a:srgbClr val="FF0000"/>
                              </a:solidFill>
                            </a:rPr>
                            <a:t>Betray</a:t>
                          </a:r>
                          <a:endParaRPr lang="en-US" dirty="0">
                            <a:solidFill>
                              <a:srgbClr val="FF0000"/>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i="1"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3</m:t>
                                    </m:r>
                                  </m:e>
                                </m:d>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 −</m:t>
                                    </m:r>
                                    <m:r>
                                      <a:rPr lang="en-US" b="0" i="1" dirty="0" smtClean="0">
                                        <a:latin typeface="Cambria Math" panose="02040503050406030204" pitchFamily="18" charset="0"/>
                                      </a:rPr>
                                      <m:t>2</m:t>
                                    </m:r>
                                  </m:e>
                                </m:d>
                              </m:oMath>
                            </m:oMathPara>
                          </a14:m>
                          <a:endParaRPr lang="en-US" dirty="0"/>
                        </a:p>
                      </a:txBody>
                      <a:tcPr anchor="ctr"/>
                    </a:tc>
                    <a:extLst>
                      <a:ext uri="{0D108BD9-81ED-4DB2-BD59-A6C34878D82A}">
                        <a16:rowId xmlns:a16="http://schemas.microsoft.com/office/drawing/2014/main" val="1899822444"/>
                      </a:ext>
                    </a:extLst>
                  </a:tr>
                </a:tbl>
              </a:graphicData>
            </a:graphic>
          </p:graphicFrame>
        </mc:Choice>
        <mc:Fallback xmlns="">
          <p:graphicFrame>
            <p:nvGraphicFramePr>
              <p:cNvPr id="6" name="Table 5">
                <a:extLst>
                  <a:ext uri="{FF2B5EF4-FFF2-40B4-BE49-F238E27FC236}">
                    <a16:creationId xmlns:a16="http://schemas.microsoft.com/office/drawing/2014/main" id="{E8D20311-0155-202D-CC30-2FDF719143A1}"/>
                  </a:ext>
                </a:extLst>
              </p:cNvPr>
              <p:cNvGraphicFramePr>
                <a:graphicFrameLocks noGrp="1"/>
              </p:cNvGraphicFramePr>
              <p:nvPr>
                <p:extLst>
                  <p:ext uri="{D42A27DB-BD31-4B8C-83A1-F6EECF244321}">
                    <p14:modId xmlns:p14="http://schemas.microsoft.com/office/powerpoint/2010/main" val="1621633579"/>
                  </p:ext>
                </p:extLst>
              </p:nvPr>
            </p:nvGraphicFramePr>
            <p:xfrm>
              <a:off x="7831321" y="3288256"/>
              <a:ext cx="3273637" cy="1112520"/>
            </p:xfrm>
            <a:graphic>
              <a:graphicData uri="http://schemas.openxmlformats.org/drawingml/2006/table">
                <a:tbl>
                  <a:tblPr firstRow="1" bandRow="1">
                    <a:tableStyleId>{69C7853C-536D-4A76-A0AE-DD22124D55A5}</a:tableStyleId>
                  </a:tblPr>
                  <a:tblGrid>
                    <a:gridCol w="1219412">
                      <a:extLst>
                        <a:ext uri="{9D8B030D-6E8A-4147-A177-3AD203B41FA5}">
                          <a16:colId xmlns:a16="http://schemas.microsoft.com/office/drawing/2014/main" val="1414598233"/>
                        </a:ext>
                      </a:extLst>
                    </a:gridCol>
                    <a:gridCol w="1193800">
                      <a:extLst>
                        <a:ext uri="{9D8B030D-6E8A-4147-A177-3AD203B41FA5}">
                          <a16:colId xmlns:a16="http://schemas.microsoft.com/office/drawing/2014/main" val="786572707"/>
                        </a:ext>
                      </a:extLst>
                    </a:gridCol>
                    <a:gridCol w="860425">
                      <a:extLst>
                        <a:ext uri="{9D8B030D-6E8A-4147-A177-3AD203B41FA5}">
                          <a16:colId xmlns:a16="http://schemas.microsoft.com/office/drawing/2014/main" val="1700178061"/>
                        </a:ext>
                      </a:extLst>
                    </a:gridCol>
                  </a:tblGrid>
                  <a:tr h="370840">
                    <a:tc>
                      <a:txBody>
                        <a:bodyPr/>
                        <a:lstStyle/>
                        <a:p>
                          <a:pPr algn="ctr"/>
                          <a:endParaRPr lang="en-US" b="1" dirty="0"/>
                        </a:p>
                      </a:txBody>
                      <a:tcPr anchor="ctr"/>
                    </a:tc>
                    <a:tc>
                      <a:txBody>
                        <a:bodyPr/>
                        <a:lstStyle/>
                        <a:p>
                          <a:pPr algn="ctr"/>
                          <a:r>
                            <a:rPr lang="en-US" b="1" dirty="0">
                              <a:solidFill>
                                <a:srgbClr val="1306BA"/>
                              </a:solidFill>
                            </a:rPr>
                            <a:t>Stay Silent</a:t>
                          </a:r>
                        </a:p>
                      </a:txBody>
                      <a:tcPr anchor="ctr"/>
                    </a:tc>
                    <a:tc>
                      <a:txBody>
                        <a:bodyPr/>
                        <a:lstStyle/>
                        <a:p>
                          <a:pPr algn="ctr"/>
                          <a:r>
                            <a:rPr lang="en-US" b="1" dirty="0">
                              <a:solidFill>
                                <a:srgbClr val="C00000"/>
                              </a:solidFill>
                            </a:rPr>
                            <a:t>Betray</a:t>
                          </a:r>
                        </a:p>
                      </a:txBody>
                      <a:tcPr anchor="ctr"/>
                    </a:tc>
                    <a:extLst>
                      <a:ext uri="{0D108BD9-81ED-4DB2-BD59-A6C34878D82A}">
                        <a16:rowId xmlns:a16="http://schemas.microsoft.com/office/drawing/2014/main" val="948510185"/>
                      </a:ext>
                    </a:extLst>
                  </a:tr>
                  <a:tr h="370840">
                    <a:tc>
                      <a:txBody>
                        <a:bodyPr/>
                        <a:lstStyle/>
                        <a:p>
                          <a:pPr algn="ctr"/>
                          <a:r>
                            <a:rPr lang="en-US" b="1" dirty="0">
                              <a:solidFill>
                                <a:srgbClr val="1306BA"/>
                              </a:solidFill>
                            </a:rPr>
                            <a:t>Stay Silent</a:t>
                          </a:r>
                          <a:endParaRPr lang="en-US" dirty="0">
                            <a:solidFill>
                              <a:srgbClr val="1306BA"/>
                            </a:solidFill>
                          </a:endParaRPr>
                        </a:p>
                      </a:txBody>
                      <a:tcPr anchor="ctr"/>
                    </a:tc>
                    <a:tc>
                      <a:txBody>
                        <a:bodyPr/>
                        <a:lstStyle/>
                        <a:p>
                          <a:endParaRPr lang="en-US"/>
                        </a:p>
                      </a:txBody>
                      <a:tcPr anchor="ctr">
                        <a:blipFill>
                          <a:blip r:embed="rId4"/>
                          <a:stretch>
                            <a:fillRect l="-108122" t="-124590" r="-77157" b="-124590"/>
                          </a:stretch>
                        </a:blipFill>
                      </a:tcPr>
                    </a:tc>
                    <a:tc>
                      <a:txBody>
                        <a:bodyPr/>
                        <a:lstStyle/>
                        <a:p>
                          <a:endParaRPr lang="en-US"/>
                        </a:p>
                      </a:txBody>
                      <a:tcPr anchor="ctr">
                        <a:blipFill>
                          <a:blip r:embed="rId4"/>
                          <a:stretch>
                            <a:fillRect l="-290780" t="-124590" r="-7801" b="-124590"/>
                          </a:stretch>
                        </a:blipFill>
                      </a:tcPr>
                    </a:tc>
                    <a:extLst>
                      <a:ext uri="{0D108BD9-81ED-4DB2-BD59-A6C34878D82A}">
                        <a16:rowId xmlns:a16="http://schemas.microsoft.com/office/drawing/2014/main" val="4025276071"/>
                      </a:ext>
                    </a:extLst>
                  </a:tr>
                  <a:tr h="370840">
                    <a:tc>
                      <a:txBody>
                        <a:bodyPr/>
                        <a:lstStyle/>
                        <a:p>
                          <a:pPr algn="ctr"/>
                          <a:r>
                            <a:rPr lang="en-US" b="1" dirty="0">
                              <a:solidFill>
                                <a:srgbClr val="FF0000"/>
                              </a:solidFill>
                            </a:rPr>
                            <a:t>Betray</a:t>
                          </a:r>
                          <a:endParaRPr lang="en-US" dirty="0">
                            <a:solidFill>
                              <a:srgbClr val="FF0000"/>
                            </a:solidFill>
                          </a:endParaRPr>
                        </a:p>
                      </a:txBody>
                      <a:tcPr anchor="ctr"/>
                    </a:tc>
                    <a:tc>
                      <a:txBody>
                        <a:bodyPr/>
                        <a:lstStyle/>
                        <a:p>
                          <a:endParaRPr lang="en-US"/>
                        </a:p>
                      </a:txBody>
                      <a:tcPr anchor="ctr">
                        <a:blipFill>
                          <a:blip r:embed="rId4"/>
                          <a:stretch>
                            <a:fillRect l="-108122" t="-224590" r="-77157" b="-24590"/>
                          </a:stretch>
                        </a:blipFill>
                      </a:tcPr>
                    </a:tc>
                    <a:tc>
                      <a:txBody>
                        <a:bodyPr/>
                        <a:lstStyle/>
                        <a:p>
                          <a:endParaRPr lang="en-US"/>
                        </a:p>
                      </a:txBody>
                      <a:tcPr anchor="ctr">
                        <a:blipFill>
                          <a:blip r:embed="rId4"/>
                          <a:stretch>
                            <a:fillRect l="-290780" t="-224590" r="-7801" b="-24590"/>
                          </a:stretch>
                        </a:blipFill>
                      </a:tcPr>
                    </a:tc>
                    <a:extLst>
                      <a:ext uri="{0D108BD9-81ED-4DB2-BD59-A6C34878D82A}">
                        <a16:rowId xmlns:a16="http://schemas.microsoft.com/office/drawing/2014/main" val="1899822444"/>
                      </a:ext>
                    </a:extLst>
                  </a:tr>
                </a:tbl>
              </a:graphicData>
            </a:graphic>
          </p:graphicFrame>
        </mc:Fallback>
      </mc:AlternateContent>
      <p:sp>
        <p:nvSpPr>
          <p:cNvPr id="8" name="TextBox 7">
            <a:extLst>
              <a:ext uri="{FF2B5EF4-FFF2-40B4-BE49-F238E27FC236}">
                <a16:creationId xmlns:a16="http://schemas.microsoft.com/office/drawing/2014/main" id="{E6BFBFAB-64A1-B977-E56D-EE03D21503EB}"/>
              </a:ext>
            </a:extLst>
          </p:cNvPr>
          <p:cNvSpPr txBox="1"/>
          <p:nvPr/>
        </p:nvSpPr>
        <p:spPr>
          <a:xfrm>
            <a:off x="807309" y="5506102"/>
            <a:ext cx="10817802" cy="707886"/>
          </a:xfrm>
          <a:prstGeom prst="rect">
            <a:avLst/>
          </a:prstGeom>
          <a:noFill/>
          <a:ln>
            <a:noFill/>
          </a:ln>
        </p:spPr>
        <p:txBody>
          <a:bodyPr wrap="square">
            <a:spAutoFit/>
          </a:bodyPr>
          <a:lstStyle/>
          <a:p>
            <a:r>
              <a:rPr lang="en-US" sz="2000" b="1" i="1" dirty="0"/>
              <a:t>Assumption for Normal Form Games</a:t>
            </a:r>
            <a:r>
              <a:rPr lang="en-US" sz="2000" dirty="0"/>
              <a:t>: Players choose strategies simultaneously, without knowing what the other players will choose; players must commit to their decisions before observing others' actions.</a:t>
            </a:r>
          </a:p>
        </p:txBody>
      </p:sp>
      <p:sp>
        <p:nvSpPr>
          <p:cNvPr id="9" name="TextBox 8">
            <a:extLst>
              <a:ext uri="{FF2B5EF4-FFF2-40B4-BE49-F238E27FC236}">
                <a16:creationId xmlns:a16="http://schemas.microsoft.com/office/drawing/2014/main" id="{DA5780C3-6BE5-D3A1-52A8-27322F299B31}"/>
              </a:ext>
            </a:extLst>
          </p:cNvPr>
          <p:cNvSpPr txBox="1"/>
          <p:nvPr/>
        </p:nvSpPr>
        <p:spPr>
          <a:xfrm>
            <a:off x="8351912" y="2777254"/>
            <a:ext cx="2232454" cy="400110"/>
          </a:xfrm>
          <a:prstGeom prst="rect">
            <a:avLst/>
          </a:prstGeom>
          <a:noFill/>
          <a:ln>
            <a:noFill/>
          </a:ln>
        </p:spPr>
        <p:txBody>
          <a:bodyPr wrap="square">
            <a:spAutoFit/>
          </a:bodyPr>
          <a:lstStyle/>
          <a:p>
            <a:pPr>
              <a:buNone/>
            </a:pPr>
            <a:r>
              <a:rPr lang="en-US" sz="2000" dirty="0"/>
              <a:t>Prisoner’s Dilemma </a:t>
            </a:r>
          </a:p>
        </p:txBody>
      </p:sp>
    </p:spTree>
    <p:extLst>
      <p:ext uri="{BB962C8B-B14F-4D97-AF65-F5344CB8AC3E}">
        <p14:creationId xmlns:p14="http://schemas.microsoft.com/office/powerpoint/2010/main" val="32844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B7A2F-AE1D-510F-0714-E4C35CF905E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DD559CE-21B6-12B5-1C31-A93989416582}"/>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Why Study Games in AI? </a:t>
            </a:r>
            <a:endParaRPr lang="en-US" sz="3600" dirty="0"/>
          </a:p>
        </p:txBody>
      </p:sp>
      <p:sp>
        <p:nvSpPr>
          <p:cNvPr id="14" name="Rectangle 3">
            <a:extLst>
              <a:ext uri="{FF2B5EF4-FFF2-40B4-BE49-F238E27FC236}">
                <a16:creationId xmlns:a16="http://schemas.microsoft.com/office/drawing/2014/main" id="{3B62C020-0CA3-3127-F710-FBE2E2244E07}"/>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3" name="TextBox 2">
            <a:extLst>
              <a:ext uri="{FF2B5EF4-FFF2-40B4-BE49-F238E27FC236}">
                <a16:creationId xmlns:a16="http://schemas.microsoft.com/office/drawing/2014/main" id="{FD8F505A-E0CF-C17E-50AE-C439B5FF0935}"/>
              </a:ext>
            </a:extLst>
          </p:cNvPr>
          <p:cNvSpPr txBox="1"/>
          <p:nvPr/>
        </p:nvSpPr>
        <p:spPr>
          <a:xfrm>
            <a:off x="596788" y="744265"/>
            <a:ext cx="10998424" cy="646331"/>
          </a:xfrm>
          <a:prstGeom prst="rect">
            <a:avLst/>
          </a:prstGeom>
          <a:noFill/>
          <a:ln>
            <a:noFill/>
          </a:ln>
        </p:spPr>
        <p:txBody>
          <a:bodyPr wrap="square">
            <a:spAutoFit/>
          </a:bodyPr>
          <a:lstStyle/>
          <a:p>
            <a:pPr>
              <a:buNone/>
            </a:pPr>
            <a:r>
              <a:rPr lang="en-US" dirty="0"/>
              <a:t>The future of AI is not just about making smarter individual agents—it is about understanding what happens when multiple intelligent systems interact strategically.</a:t>
            </a:r>
          </a:p>
        </p:txBody>
      </p:sp>
      <p:sp>
        <p:nvSpPr>
          <p:cNvPr id="5" name="TextBox 4">
            <a:extLst>
              <a:ext uri="{FF2B5EF4-FFF2-40B4-BE49-F238E27FC236}">
                <a16:creationId xmlns:a16="http://schemas.microsoft.com/office/drawing/2014/main" id="{A4F108C5-C695-C939-96C0-BD35A09D9E0A}"/>
              </a:ext>
            </a:extLst>
          </p:cNvPr>
          <p:cNvSpPr txBox="1"/>
          <p:nvPr/>
        </p:nvSpPr>
        <p:spPr>
          <a:xfrm>
            <a:off x="471490" y="5941831"/>
            <a:ext cx="4277752" cy="646331"/>
          </a:xfrm>
          <a:prstGeom prst="rect">
            <a:avLst/>
          </a:prstGeom>
          <a:noFill/>
          <a:ln>
            <a:noFill/>
          </a:ln>
        </p:spPr>
        <p:txBody>
          <a:bodyPr wrap="square">
            <a:spAutoFit/>
          </a:bodyPr>
          <a:lstStyle/>
          <a:p>
            <a:pPr>
              <a:buNone/>
            </a:pPr>
            <a:r>
              <a:rPr lang="en-US" b="1" dirty="0"/>
              <a:t>The Challenge:</a:t>
            </a:r>
            <a:r>
              <a:rPr lang="en-US" dirty="0"/>
              <a:t> Other agents are intelligent, adaptive, and have their own goals!</a:t>
            </a:r>
          </a:p>
        </p:txBody>
      </p:sp>
      <p:sp>
        <p:nvSpPr>
          <p:cNvPr id="6" name="TextBox 5">
            <a:extLst>
              <a:ext uri="{FF2B5EF4-FFF2-40B4-BE49-F238E27FC236}">
                <a16:creationId xmlns:a16="http://schemas.microsoft.com/office/drawing/2014/main" id="{2DABCD66-7D07-9660-947F-8324CC8C8F2F}"/>
              </a:ext>
            </a:extLst>
          </p:cNvPr>
          <p:cNvSpPr txBox="1"/>
          <p:nvPr/>
        </p:nvSpPr>
        <p:spPr>
          <a:xfrm>
            <a:off x="1789888" y="1496061"/>
            <a:ext cx="7937771" cy="3293209"/>
          </a:xfrm>
          <a:prstGeom prst="rect">
            <a:avLst/>
          </a:prstGeom>
          <a:noFill/>
          <a:ln>
            <a:noFill/>
          </a:ln>
        </p:spPr>
        <p:txBody>
          <a:bodyPr wrap="square">
            <a:spAutoFit/>
          </a:bodyPr>
          <a:lstStyle/>
          <a:p>
            <a:pPr marL="285750" indent="-285750">
              <a:buFont typeface="Arial" panose="020B0604020202020204" pitchFamily="34" charset="0"/>
              <a:buChar char="•"/>
            </a:pPr>
            <a:r>
              <a:rPr lang="en-US" sz="1600" dirty="0"/>
              <a:t>Bid in an online auction against other AI agents</a:t>
            </a:r>
          </a:p>
          <a:p>
            <a:pPr marL="285750" indent="-285750">
              <a:buFont typeface="Arial" panose="020B0604020202020204" pitchFamily="34" charset="0"/>
              <a:buChar char="•"/>
            </a:pPr>
            <a:r>
              <a:rPr lang="en-US" sz="1600" dirty="0"/>
              <a:t>Navigate traffic with autonomous vehicles making strategic decisions</a:t>
            </a:r>
          </a:p>
          <a:p>
            <a:pPr marL="285750" indent="-285750">
              <a:buFont typeface="Arial" panose="020B0604020202020204" pitchFamily="34" charset="0"/>
              <a:buChar char="•"/>
            </a:pPr>
            <a:r>
              <a:rPr lang="en-US" sz="1600" dirty="0"/>
              <a:t>Allocate cloud computing resources among competing users</a:t>
            </a:r>
          </a:p>
          <a:p>
            <a:pPr marL="285750" indent="-285750">
              <a:buFont typeface="Arial" panose="020B0604020202020204" pitchFamily="34" charset="0"/>
              <a:buChar char="•"/>
            </a:pPr>
            <a:r>
              <a:rPr lang="en-US" sz="1600" dirty="0"/>
              <a:t>Defend against cyber attacks where attackers adapt to your strategy</a:t>
            </a:r>
          </a:p>
          <a:p>
            <a:pPr marL="285750" indent="-285750">
              <a:buFont typeface="Arial" panose="020B0604020202020204" pitchFamily="34" charset="0"/>
              <a:buChar char="•"/>
            </a:pPr>
            <a:r>
              <a:rPr lang="en-US" sz="1600" dirty="0"/>
              <a:t>Negotiate deals in automated trading systems</a:t>
            </a:r>
          </a:p>
          <a:p>
            <a:pPr marL="285750" indent="-285750">
              <a:buFont typeface="Arial" panose="020B0604020202020204" pitchFamily="34" charset="0"/>
              <a:buChar char="•"/>
            </a:pPr>
            <a:r>
              <a:rPr lang="en-US" sz="1600" dirty="0"/>
              <a:t>Coordinate drone swarms where each drone must anticipate others' movements</a:t>
            </a:r>
          </a:p>
          <a:p>
            <a:pPr marL="285750" indent="-285750">
              <a:buFont typeface="Arial" panose="020B0604020202020204" pitchFamily="34" charset="0"/>
              <a:buChar char="•"/>
            </a:pPr>
            <a:r>
              <a:rPr lang="en-US" sz="1600" dirty="0"/>
              <a:t>Design recommendation algorithms that compete for user attention on social platforms</a:t>
            </a:r>
          </a:p>
          <a:p>
            <a:pPr marL="285750" indent="-285750">
              <a:buFont typeface="Arial" panose="020B0604020202020204" pitchFamily="34" charset="0"/>
              <a:buChar char="•"/>
            </a:pPr>
            <a:r>
              <a:rPr lang="en-US" sz="1600" dirty="0"/>
              <a:t>Manage cryptocurrency mining pools where miners can strategically join/leave</a:t>
            </a:r>
          </a:p>
          <a:p>
            <a:pPr marL="285750" indent="-285750">
              <a:buFont typeface="Arial" panose="020B0604020202020204" pitchFamily="34" charset="0"/>
              <a:buChar char="•"/>
            </a:pPr>
            <a:r>
              <a:rPr lang="en-US" sz="1600" dirty="0"/>
              <a:t>Price products dynamically against competitors who also use AI pricing</a:t>
            </a:r>
          </a:p>
          <a:p>
            <a:pPr marL="285750" indent="-285750">
              <a:buFont typeface="Arial" panose="020B0604020202020204" pitchFamily="34" charset="0"/>
              <a:buChar char="•"/>
            </a:pPr>
            <a:r>
              <a:rPr lang="en-US" sz="1600" dirty="0"/>
              <a:t>Allocate bandwidth in 5G networks with competing service requests</a:t>
            </a:r>
          </a:p>
          <a:p>
            <a:pPr marL="285750" indent="-285750">
              <a:buFont typeface="Arial" panose="020B0604020202020204" pitchFamily="34" charset="0"/>
              <a:buChar char="•"/>
            </a:pPr>
            <a:r>
              <a:rPr lang="en-US" sz="1600" dirty="0"/>
              <a:t>Manage energy grids with multiple producers and consumers making strategic decisions</a:t>
            </a:r>
          </a:p>
          <a:p>
            <a:pPr marL="285750" indent="-285750">
              <a:buFont typeface="Arial" panose="020B0604020202020204" pitchFamily="34" charset="0"/>
              <a:buChar char="•"/>
            </a:pPr>
            <a:r>
              <a:rPr lang="en-US" sz="1600" dirty="0"/>
              <a:t>Optimize supply chains where suppliers, manufacturers, and retailers have different goals</a:t>
            </a:r>
          </a:p>
          <a:p>
            <a:pPr marL="285750" indent="-285750">
              <a:buFont typeface="Arial" panose="020B0604020202020204" pitchFamily="34" charset="0"/>
              <a:buChar char="•"/>
            </a:pPr>
            <a:r>
              <a:rPr lang="en-US" sz="1600" dirty="0"/>
              <a:t>Deploy security patrols against adaptive adversaries who learn your patterns</a:t>
            </a:r>
          </a:p>
        </p:txBody>
      </p:sp>
      <p:graphicFrame>
        <p:nvGraphicFramePr>
          <p:cNvPr id="8" name="Table 7">
            <a:extLst>
              <a:ext uri="{FF2B5EF4-FFF2-40B4-BE49-F238E27FC236}">
                <a16:creationId xmlns:a16="http://schemas.microsoft.com/office/drawing/2014/main" id="{3496435E-3E32-AEBA-B482-827BB61FC039}"/>
              </a:ext>
            </a:extLst>
          </p:cNvPr>
          <p:cNvGraphicFramePr>
            <a:graphicFrameLocks noGrp="1"/>
          </p:cNvGraphicFramePr>
          <p:nvPr>
            <p:extLst>
              <p:ext uri="{D42A27DB-BD31-4B8C-83A1-F6EECF244321}">
                <p14:modId xmlns:p14="http://schemas.microsoft.com/office/powerpoint/2010/main" val="854290265"/>
              </p:ext>
            </p:extLst>
          </p:nvPr>
        </p:nvGraphicFramePr>
        <p:xfrm>
          <a:off x="1682299" y="4915991"/>
          <a:ext cx="8732001" cy="741680"/>
        </p:xfrm>
        <a:graphic>
          <a:graphicData uri="http://schemas.openxmlformats.org/drawingml/2006/table">
            <a:tbl>
              <a:tblPr firstRow="1" bandRow="1">
                <a:tableStyleId>{7E9639D4-E3E2-4D34-9284-5A2195B3D0D7}</a:tableStyleId>
              </a:tblPr>
              <a:tblGrid>
                <a:gridCol w="2993601">
                  <a:extLst>
                    <a:ext uri="{9D8B030D-6E8A-4147-A177-3AD203B41FA5}">
                      <a16:colId xmlns:a16="http://schemas.microsoft.com/office/drawing/2014/main" val="1049284206"/>
                    </a:ext>
                  </a:extLst>
                </a:gridCol>
                <a:gridCol w="5738400">
                  <a:extLst>
                    <a:ext uri="{9D8B030D-6E8A-4147-A177-3AD203B41FA5}">
                      <a16:colId xmlns:a16="http://schemas.microsoft.com/office/drawing/2014/main" val="3983653044"/>
                    </a:ext>
                  </a:extLst>
                </a:gridCol>
              </a:tblGrid>
              <a:tr h="370840">
                <a:tc>
                  <a:txBody>
                    <a:bodyPr/>
                    <a:lstStyle/>
                    <a:p>
                      <a:pPr algn="ctr"/>
                      <a:r>
                        <a:rPr lang="en-US" dirty="0"/>
                        <a:t>Traditional AI</a:t>
                      </a:r>
                    </a:p>
                  </a:txBody>
                  <a:tcPr/>
                </a:tc>
                <a:tc>
                  <a:txBody>
                    <a:bodyPr/>
                    <a:lstStyle/>
                    <a:p>
                      <a:pPr algn="ctr"/>
                      <a:r>
                        <a:rPr lang="en-US" dirty="0"/>
                        <a:t>Game Theory</a:t>
                      </a:r>
                    </a:p>
                  </a:txBody>
                  <a:tcPr/>
                </a:tc>
                <a:extLst>
                  <a:ext uri="{0D108BD9-81ED-4DB2-BD59-A6C34878D82A}">
                    <a16:rowId xmlns:a16="http://schemas.microsoft.com/office/drawing/2014/main" val="1735545511"/>
                  </a:ext>
                </a:extLst>
              </a:tr>
              <a:tr h="370840">
                <a:tc>
                  <a:txBody>
                    <a:bodyPr/>
                    <a:lstStyle/>
                    <a:p>
                      <a:pPr algn="ctr"/>
                      <a:r>
                        <a:rPr lang="en-US" dirty="0"/>
                        <a:t>Agent vs. Static Environment</a:t>
                      </a:r>
                    </a:p>
                  </a:txBody>
                  <a:tcPr/>
                </a:tc>
                <a:tc>
                  <a:txBody>
                    <a:bodyPr/>
                    <a:lstStyle/>
                    <a:p>
                      <a:pPr algn="ctr"/>
                      <a:r>
                        <a:rPr lang="en-US" dirty="0"/>
                        <a:t>Agent vs. Intelligent opponents who react to your actions.</a:t>
                      </a:r>
                    </a:p>
                  </a:txBody>
                  <a:tcPr/>
                </a:tc>
                <a:extLst>
                  <a:ext uri="{0D108BD9-81ED-4DB2-BD59-A6C34878D82A}">
                    <a16:rowId xmlns:a16="http://schemas.microsoft.com/office/drawing/2014/main" val="3675342308"/>
                  </a:ext>
                </a:extLst>
              </a:tr>
            </a:tbl>
          </a:graphicData>
        </a:graphic>
      </p:graphicFrame>
      <p:sp>
        <p:nvSpPr>
          <p:cNvPr id="9" name="TextBox 8">
            <a:extLst>
              <a:ext uri="{FF2B5EF4-FFF2-40B4-BE49-F238E27FC236}">
                <a16:creationId xmlns:a16="http://schemas.microsoft.com/office/drawing/2014/main" id="{219D2511-3785-F35D-A1FF-22B35C6D184E}"/>
              </a:ext>
            </a:extLst>
          </p:cNvPr>
          <p:cNvSpPr txBox="1"/>
          <p:nvPr/>
        </p:nvSpPr>
        <p:spPr>
          <a:xfrm>
            <a:off x="7442760" y="5941831"/>
            <a:ext cx="4459680" cy="646331"/>
          </a:xfrm>
          <a:prstGeom prst="rect">
            <a:avLst/>
          </a:prstGeom>
          <a:noFill/>
          <a:ln>
            <a:noFill/>
          </a:ln>
        </p:spPr>
        <p:txBody>
          <a:bodyPr wrap="square">
            <a:spAutoFit/>
          </a:bodyPr>
          <a:lstStyle/>
          <a:p>
            <a:r>
              <a:rPr lang="en-US" b="1" dirty="0"/>
              <a:t>This changes everything</a:t>
            </a:r>
            <a:r>
              <a:rPr lang="en-US" dirty="0"/>
              <a:t> - optimal strategies must account for strategic interaction.</a:t>
            </a:r>
          </a:p>
        </p:txBody>
      </p:sp>
    </p:spTree>
    <p:extLst>
      <p:ext uri="{BB962C8B-B14F-4D97-AF65-F5344CB8AC3E}">
        <p14:creationId xmlns:p14="http://schemas.microsoft.com/office/powerpoint/2010/main" val="36752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46EF2-8F4B-881D-0D48-DF4BB401198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24D347F0-CC25-D090-43BA-B836307222B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Example</a:t>
            </a:r>
            <a:endParaRPr lang="en-US" sz="3600" dirty="0"/>
          </a:p>
        </p:txBody>
      </p:sp>
      <p:sp>
        <p:nvSpPr>
          <p:cNvPr id="14" name="Rectangle 3">
            <a:extLst>
              <a:ext uri="{FF2B5EF4-FFF2-40B4-BE49-F238E27FC236}">
                <a16:creationId xmlns:a16="http://schemas.microsoft.com/office/drawing/2014/main" id="{F7A0EB7B-D07C-9896-1723-09238C5D4807}"/>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2" name="TextBox 1">
            <a:extLst>
              <a:ext uri="{FF2B5EF4-FFF2-40B4-BE49-F238E27FC236}">
                <a16:creationId xmlns:a16="http://schemas.microsoft.com/office/drawing/2014/main" id="{AF89D4DA-7069-756D-C60C-2A1CC04DA4A0}"/>
              </a:ext>
            </a:extLst>
          </p:cNvPr>
          <p:cNvSpPr txBox="1"/>
          <p:nvPr/>
        </p:nvSpPr>
        <p:spPr>
          <a:xfrm>
            <a:off x="807308" y="959175"/>
            <a:ext cx="8056605" cy="646331"/>
          </a:xfrm>
          <a:prstGeom prst="rect">
            <a:avLst/>
          </a:prstGeom>
          <a:noFill/>
          <a:ln>
            <a:noFill/>
          </a:ln>
        </p:spPr>
        <p:txBody>
          <a:bodyPr wrap="square">
            <a:spAutoFit/>
          </a:bodyPr>
          <a:lstStyle/>
          <a:p>
            <a:pPr>
              <a:buNone/>
            </a:pPr>
            <a:r>
              <a:rPr lang="en-US" b="1" i="1" dirty="0">
                <a:solidFill>
                  <a:srgbClr val="1306BA"/>
                </a:solidFill>
              </a:rPr>
              <a:t>Pepsi</a:t>
            </a:r>
            <a:r>
              <a:rPr lang="en-US" dirty="0"/>
              <a:t> and </a:t>
            </a:r>
            <a:r>
              <a:rPr lang="en-US" b="1" i="1" dirty="0">
                <a:solidFill>
                  <a:srgbClr val="FF0000"/>
                </a:solidFill>
              </a:rPr>
              <a:t>Coca-Cola</a:t>
            </a:r>
            <a:r>
              <a:rPr lang="en-US" dirty="0"/>
              <a:t> must decide whether to launch major advertising campaigns. Both companies compete for the same soft drink customers worldwide.</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4BB9BCB-058E-87DA-EC1A-FFBCC3945538}"/>
                  </a:ext>
                </a:extLst>
              </p:cNvPr>
              <p:cNvGraphicFramePr>
                <a:graphicFrameLocks noGrp="1"/>
              </p:cNvGraphicFramePr>
              <p:nvPr>
                <p:extLst>
                  <p:ext uri="{D42A27DB-BD31-4B8C-83A1-F6EECF244321}">
                    <p14:modId xmlns:p14="http://schemas.microsoft.com/office/powerpoint/2010/main" val="687137321"/>
                  </p:ext>
                </p:extLst>
              </p:nvPr>
            </p:nvGraphicFramePr>
            <p:xfrm>
              <a:off x="7040119" y="3851408"/>
              <a:ext cx="4763367" cy="1112520"/>
            </p:xfrm>
            <a:graphic>
              <a:graphicData uri="http://schemas.openxmlformats.org/drawingml/2006/table">
                <a:tbl>
                  <a:tblPr firstRow="1" bandRow="1">
                    <a:tableStyleId>{9D7B26C5-4107-4FEC-AEDC-1716B250A1EF}</a:tableStyleId>
                  </a:tblPr>
                  <a:tblGrid>
                    <a:gridCol w="1729946">
                      <a:extLst>
                        <a:ext uri="{9D8B030D-6E8A-4147-A177-3AD203B41FA5}">
                          <a16:colId xmlns:a16="http://schemas.microsoft.com/office/drawing/2014/main" val="1414598233"/>
                        </a:ext>
                      </a:extLst>
                    </a:gridCol>
                    <a:gridCol w="1680519">
                      <a:extLst>
                        <a:ext uri="{9D8B030D-6E8A-4147-A177-3AD203B41FA5}">
                          <a16:colId xmlns:a16="http://schemas.microsoft.com/office/drawing/2014/main" val="786572707"/>
                        </a:ext>
                      </a:extLst>
                    </a:gridCol>
                    <a:gridCol w="1352902">
                      <a:extLst>
                        <a:ext uri="{9D8B030D-6E8A-4147-A177-3AD203B41FA5}">
                          <a16:colId xmlns:a16="http://schemas.microsoft.com/office/drawing/2014/main" val="1700178061"/>
                        </a:ext>
                      </a:extLst>
                    </a:gridCol>
                  </a:tblGrid>
                  <a:tr h="370840">
                    <a:tc>
                      <a:txBody>
                        <a:bodyPr/>
                        <a:lstStyle/>
                        <a:p>
                          <a:pPr algn="ctr"/>
                          <a:r>
                            <a:rPr lang="en-US" b="0" dirty="0"/>
                            <a:t>(in billions)</a:t>
                          </a:r>
                        </a:p>
                      </a:txBody>
                      <a:tcPr anchor="ctr"/>
                    </a:tc>
                    <a:tc>
                      <a:txBody>
                        <a:bodyPr/>
                        <a:lstStyle/>
                        <a:p>
                          <a:pPr algn="ctr"/>
                          <a:r>
                            <a:rPr lang="en-US" b="1" i="1" dirty="0">
                              <a:solidFill>
                                <a:srgbClr val="FF0000"/>
                              </a:solidFill>
                            </a:rPr>
                            <a:t>Coke</a:t>
                          </a:r>
                          <a:r>
                            <a:rPr lang="en-US" b="1" dirty="0">
                              <a:solidFill>
                                <a:srgbClr val="FF0000"/>
                              </a:solidFill>
                            </a:rPr>
                            <a:t>: Advertise</a:t>
                          </a:r>
                        </a:p>
                      </a:txBody>
                      <a:tcPr anchor="ctr"/>
                    </a:tc>
                    <a:tc>
                      <a:txBody>
                        <a:bodyPr/>
                        <a:lstStyle/>
                        <a:p>
                          <a:pPr algn="ctr"/>
                          <a:r>
                            <a:rPr lang="en-US" b="1" i="1" dirty="0">
                              <a:solidFill>
                                <a:srgbClr val="FF0000"/>
                              </a:solidFill>
                            </a:rPr>
                            <a:t>Coke</a:t>
                          </a:r>
                          <a:r>
                            <a:rPr lang="en-US" b="1" dirty="0">
                              <a:solidFill>
                                <a:srgbClr val="FF0000"/>
                              </a:solidFill>
                            </a:rPr>
                            <a:t>: Don’t</a:t>
                          </a:r>
                        </a:p>
                      </a:txBody>
                      <a:tcPr anchor="ctr"/>
                    </a:tc>
                    <a:extLst>
                      <a:ext uri="{0D108BD9-81ED-4DB2-BD59-A6C34878D82A}">
                        <a16:rowId xmlns:a16="http://schemas.microsoft.com/office/drawing/2014/main" val="948510185"/>
                      </a:ext>
                    </a:extLst>
                  </a:tr>
                  <a:tr h="370840">
                    <a:tc>
                      <a:txBody>
                        <a:bodyPr/>
                        <a:lstStyle/>
                        <a:p>
                          <a:pPr algn="ctr"/>
                          <a:r>
                            <a:rPr lang="en-US" b="1" i="1" dirty="0">
                              <a:solidFill>
                                <a:srgbClr val="1306BA"/>
                              </a:solidFill>
                            </a:rPr>
                            <a:t>Pepsi</a:t>
                          </a:r>
                          <a:r>
                            <a:rPr lang="en-US" b="1" dirty="0">
                              <a:solidFill>
                                <a:srgbClr val="1306BA"/>
                              </a:solidFill>
                            </a:rPr>
                            <a:t>: Advertise</a:t>
                          </a:r>
                          <a:endParaRPr lang="en-US"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dirty="0" smtClean="0">
                                        <a:solidFill>
                                          <a:srgbClr val="1306BA"/>
                                        </a:solidFill>
                                        <a:latin typeface="Cambria Math" panose="02040503050406030204" pitchFamily="18" charset="0"/>
                                      </a:rPr>
                                      <m:t>1</m:t>
                                    </m:r>
                                    <m:r>
                                      <a:rPr lang="en-US" b="0" dirty="0" smtClean="0">
                                        <a:latin typeface="Cambria Math" panose="02040503050406030204" pitchFamily="18" charset="0"/>
                                      </a:rPr>
                                      <m:t>,</m:t>
                                    </m:r>
                                    <m:r>
                                      <a:rPr lang="en-US" dirty="0" smtClean="0">
                                        <a:solidFill>
                                          <a:srgbClr val="FF0000"/>
                                        </a:solidFill>
                                        <a:latin typeface="Cambria Math" panose="02040503050406030204" pitchFamily="18" charset="0"/>
                                      </a:rPr>
                                      <m:t>1</m:t>
                                    </m:r>
                                  </m:e>
                                </m:d>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solidFill>
                                          <a:srgbClr val="1306BA"/>
                                        </a:solidFill>
                                        <a:latin typeface="Cambria Math" panose="02040503050406030204" pitchFamily="18" charset="0"/>
                                      </a:rPr>
                                      <m:t>8</m:t>
                                    </m:r>
                                    <m:r>
                                      <a:rPr lang="en-US" dirty="0">
                                        <a:latin typeface="Cambria Math" panose="02040503050406030204" pitchFamily="18" charset="0"/>
                                      </a:rPr>
                                      <m:t>, </m:t>
                                    </m:r>
                                    <m:r>
                                      <a:rPr lang="en-US" b="0" dirty="0" smtClean="0">
                                        <a:solidFill>
                                          <a:srgbClr val="FF0000"/>
                                        </a:solidFill>
                                        <a:latin typeface="Cambria Math" panose="02040503050406030204" pitchFamily="18" charset="0"/>
                                      </a:rPr>
                                      <m:t>2</m:t>
                                    </m:r>
                                  </m:e>
                                </m:d>
                              </m:oMath>
                            </m:oMathPara>
                          </a14:m>
                          <a:endParaRPr lang="en-US" dirty="0"/>
                        </a:p>
                      </a:txBody>
                      <a:tcPr anchor="ctr"/>
                    </a:tc>
                    <a:extLst>
                      <a:ext uri="{0D108BD9-81ED-4DB2-BD59-A6C34878D82A}">
                        <a16:rowId xmlns:a16="http://schemas.microsoft.com/office/drawing/2014/main" val="4025276071"/>
                      </a:ext>
                    </a:extLst>
                  </a:tr>
                  <a:tr h="370840">
                    <a:tc>
                      <a:txBody>
                        <a:bodyPr/>
                        <a:lstStyle/>
                        <a:p>
                          <a:pPr algn="ctr"/>
                          <a:r>
                            <a:rPr lang="en-US" b="1" i="1" dirty="0">
                              <a:solidFill>
                                <a:srgbClr val="1306BA"/>
                              </a:solidFill>
                            </a:rPr>
                            <a:t>Pepsi</a:t>
                          </a:r>
                          <a:r>
                            <a:rPr lang="en-US" b="1" dirty="0">
                              <a:solidFill>
                                <a:srgbClr val="1306BA"/>
                              </a:solidFill>
                            </a:rPr>
                            <a:t>: Don’t</a:t>
                          </a:r>
                          <a:endParaRPr lang="en-US"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solidFill>
                                          <a:srgbClr val="1306BA"/>
                                        </a:solidFill>
                                        <a:latin typeface="Cambria Math" panose="02040503050406030204" pitchFamily="18" charset="0"/>
                                      </a:rPr>
                                      <m:t>2</m:t>
                                    </m:r>
                                    <m:r>
                                      <a:rPr lang="en-US" b="0" dirty="0" smtClean="0">
                                        <a:latin typeface="Cambria Math" panose="02040503050406030204" pitchFamily="18" charset="0"/>
                                      </a:rPr>
                                      <m:t>,</m:t>
                                    </m:r>
                                    <m:r>
                                      <a:rPr lang="en-US" dirty="0">
                                        <a:latin typeface="Cambria Math" panose="02040503050406030204" pitchFamily="18" charset="0"/>
                                      </a:rPr>
                                      <m:t> </m:t>
                                    </m:r>
                                    <m:r>
                                      <a:rPr lang="en-US" b="0" dirty="0" smtClean="0">
                                        <a:solidFill>
                                          <a:srgbClr val="FF0000"/>
                                        </a:solidFill>
                                        <a:latin typeface="Cambria Math" panose="02040503050406030204" pitchFamily="18" charset="0"/>
                                      </a:rPr>
                                      <m:t>8</m:t>
                                    </m:r>
                                  </m:e>
                                </m:d>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solidFill>
                                          <a:srgbClr val="1306BA"/>
                                        </a:solidFill>
                                        <a:latin typeface="Cambria Math" panose="02040503050406030204" pitchFamily="18" charset="0"/>
                                      </a:rPr>
                                      <m:t>6</m:t>
                                    </m:r>
                                    <m:r>
                                      <a:rPr lang="en-US" dirty="0">
                                        <a:latin typeface="Cambria Math" panose="02040503050406030204" pitchFamily="18" charset="0"/>
                                      </a:rPr>
                                      <m:t>, </m:t>
                                    </m:r>
                                    <m:r>
                                      <a:rPr lang="en-US" b="0" dirty="0" smtClean="0">
                                        <a:solidFill>
                                          <a:srgbClr val="FF0000"/>
                                        </a:solidFill>
                                        <a:latin typeface="Cambria Math" panose="02040503050406030204" pitchFamily="18" charset="0"/>
                                      </a:rPr>
                                      <m:t>6</m:t>
                                    </m:r>
                                  </m:e>
                                </m:d>
                              </m:oMath>
                            </m:oMathPara>
                          </a14:m>
                          <a:endParaRPr lang="en-US" dirty="0"/>
                        </a:p>
                      </a:txBody>
                      <a:tcPr anchor="ctr"/>
                    </a:tc>
                    <a:extLst>
                      <a:ext uri="{0D108BD9-81ED-4DB2-BD59-A6C34878D82A}">
                        <a16:rowId xmlns:a16="http://schemas.microsoft.com/office/drawing/2014/main" val="1899822444"/>
                      </a:ext>
                    </a:extLst>
                  </a:tr>
                </a:tbl>
              </a:graphicData>
            </a:graphic>
          </p:graphicFrame>
        </mc:Choice>
        <mc:Fallback xmlns="">
          <p:graphicFrame>
            <p:nvGraphicFramePr>
              <p:cNvPr id="6" name="Table 5">
                <a:extLst>
                  <a:ext uri="{FF2B5EF4-FFF2-40B4-BE49-F238E27FC236}">
                    <a16:creationId xmlns:a16="http://schemas.microsoft.com/office/drawing/2014/main" id="{F4BB9BCB-058E-87DA-EC1A-FFBCC3945538}"/>
                  </a:ext>
                </a:extLst>
              </p:cNvPr>
              <p:cNvGraphicFramePr>
                <a:graphicFrameLocks noGrp="1"/>
              </p:cNvGraphicFramePr>
              <p:nvPr>
                <p:extLst>
                  <p:ext uri="{D42A27DB-BD31-4B8C-83A1-F6EECF244321}">
                    <p14:modId xmlns:p14="http://schemas.microsoft.com/office/powerpoint/2010/main" val="687137321"/>
                  </p:ext>
                </p:extLst>
              </p:nvPr>
            </p:nvGraphicFramePr>
            <p:xfrm>
              <a:off x="7040119" y="3851408"/>
              <a:ext cx="4763367" cy="1112520"/>
            </p:xfrm>
            <a:graphic>
              <a:graphicData uri="http://schemas.openxmlformats.org/drawingml/2006/table">
                <a:tbl>
                  <a:tblPr firstRow="1" bandRow="1">
                    <a:tableStyleId>{9D7B26C5-4107-4FEC-AEDC-1716B250A1EF}</a:tableStyleId>
                  </a:tblPr>
                  <a:tblGrid>
                    <a:gridCol w="1729946">
                      <a:extLst>
                        <a:ext uri="{9D8B030D-6E8A-4147-A177-3AD203B41FA5}">
                          <a16:colId xmlns:a16="http://schemas.microsoft.com/office/drawing/2014/main" val="1414598233"/>
                        </a:ext>
                      </a:extLst>
                    </a:gridCol>
                    <a:gridCol w="1680519">
                      <a:extLst>
                        <a:ext uri="{9D8B030D-6E8A-4147-A177-3AD203B41FA5}">
                          <a16:colId xmlns:a16="http://schemas.microsoft.com/office/drawing/2014/main" val="786572707"/>
                        </a:ext>
                      </a:extLst>
                    </a:gridCol>
                    <a:gridCol w="1352902">
                      <a:extLst>
                        <a:ext uri="{9D8B030D-6E8A-4147-A177-3AD203B41FA5}">
                          <a16:colId xmlns:a16="http://schemas.microsoft.com/office/drawing/2014/main" val="1700178061"/>
                        </a:ext>
                      </a:extLst>
                    </a:gridCol>
                  </a:tblGrid>
                  <a:tr h="370840">
                    <a:tc>
                      <a:txBody>
                        <a:bodyPr/>
                        <a:lstStyle/>
                        <a:p>
                          <a:pPr algn="ctr"/>
                          <a:r>
                            <a:rPr lang="en-US" b="0" dirty="0"/>
                            <a:t>(in billions)</a:t>
                          </a:r>
                        </a:p>
                      </a:txBody>
                      <a:tcPr anchor="ctr"/>
                    </a:tc>
                    <a:tc>
                      <a:txBody>
                        <a:bodyPr/>
                        <a:lstStyle/>
                        <a:p>
                          <a:pPr algn="ctr"/>
                          <a:r>
                            <a:rPr lang="en-US" b="1" i="1" dirty="0">
                              <a:solidFill>
                                <a:srgbClr val="FF0000"/>
                              </a:solidFill>
                            </a:rPr>
                            <a:t>Coke</a:t>
                          </a:r>
                          <a:r>
                            <a:rPr lang="en-US" b="1" dirty="0">
                              <a:solidFill>
                                <a:srgbClr val="FF0000"/>
                              </a:solidFill>
                            </a:rPr>
                            <a:t>: Advertise</a:t>
                          </a:r>
                        </a:p>
                      </a:txBody>
                      <a:tcPr anchor="ctr"/>
                    </a:tc>
                    <a:tc>
                      <a:txBody>
                        <a:bodyPr/>
                        <a:lstStyle/>
                        <a:p>
                          <a:pPr algn="ctr"/>
                          <a:r>
                            <a:rPr lang="en-US" b="1" i="1" dirty="0">
                              <a:solidFill>
                                <a:srgbClr val="FF0000"/>
                              </a:solidFill>
                            </a:rPr>
                            <a:t>Coke</a:t>
                          </a:r>
                          <a:r>
                            <a:rPr lang="en-US" b="1" dirty="0">
                              <a:solidFill>
                                <a:srgbClr val="FF0000"/>
                              </a:solidFill>
                            </a:rPr>
                            <a:t>: Don’t</a:t>
                          </a:r>
                        </a:p>
                      </a:txBody>
                      <a:tcPr anchor="ctr"/>
                    </a:tc>
                    <a:extLst>
                      <a:ext uri="{0D108BD9-81ED-4DB2-BD59-A6C34878D82A}">
                        <a16:rowId xmlns:a16="http://schemas.microsoft.com/office/drawing/2014/main" val="948510185"/>
                      </a:ext>
                    </a:extLst>
                  </a:tr>
                  <a:tr h="370840">
                    <a:tc>
                      <a:txBody>
                        <a:bodyPr/>
                        <a:lstStyle/>
                        <a:p>
                          <a:pPr algn="ctr"/>
                          <a:r>
                            <a:rPr lang="en-US" b="1" i="1" dirty="0">
                              <a:solidFill>
                                <a:srgbClr val="1306BA"/>
                              </a:solidFill>
                            </a:rPr>
                            <a:t>Pepsi</a:t>
                          </a:r>
                          <a:r>
                            <a:rPr lang="en-US" b="1" dirty="0">
                              <a:solidFill>
                                <a:srgbClr val="1306BA"/>
                              </a:solidFill>
                            </a:rPr>
                            <a:t>: Advertise</a:t>
                          </a:r>
                          <a:endParaRPr lang="en-US" dirty="0">
                            <a:solidFill>
                              <a:srgbClr val="1306BA"/>
                            </a:solidFill>
                          </a:endParaRPr>
                        </a:p>
                      </a:txBody>
                      <a:tcPr anchor="ctr"/>
                    </a:tc>
                    <a:tc>
                      <a:txBody>
                        <a:bodyPr/>
                        <a:lstStyle/>
                        <a:p>
                          <a:endParaRPr lang="en-US"/>
                        </a:p>
                      </a:txBody>
                      <a:tcPr anchor="ctr">
                        <a:blipFill>
                          <a:blip r:embed="rId2"/>
                          <a:stretch>
                            <a:fillRect l="-102527" t="-104839" r="-80505" b="-122581"/>
                          </a:stretch>
                        </a:blipFill>
                      </a:tcPr>
                    </a:tc>
                    <a:tc>
                      <a:txBody>
                        <a:bodyPr/>
                        <a:lstStyle/>
                        <a:p>
                          <a:endParaRPr lang="en-US"/>
                        </a:p>
                      </a:txBody>
                      <a:tcPr anchor="ctr">
                        <a:blipFill>
                          <a:blip r:embed="rId2"/>
                          <a:stretch>
                            <a:fillRect l="-252703" t="-104839" r="-450" b="-122581"/>
                          </a:stretch>
                        </a:blipFill>
                      </a:tcPr>
                    </a:tc>
                    <a:extLst>
                      <a:ext uri="{0D108BD9-81ED-4DB2-BD59-A6C34878D82A}">
                        <a16:rowId xmlns:a16="http://schemas.microsoft.com/office/drawing/2014/main" val="4025276071"/>
                      </a:ext>
                    </a:extLst>
                  </a:tr>
                  <a:tr h="370840">
                    <a:tc>
                      <a:txBody>
                        <a:bodyPr/>
                        <a:lstStyle/>
                        <a:p>
                          <a:pPr algn="ctr"/>
                          <a:r>
                            <a:rPr lang="en-US" b="1" i="1" dirty="0">
                              <a:solidFill>
                                <a:srgbClr val="1306BA"/>
                              </a:solidFill>
                            </a:rPr>
                            <a:t>Pepsi</a:t>
                          </a:r>
                          <a:r>
                            <a:rPr lang="en-US" b="1" dirty="0">
                              <a:solidFill>
                                <a:srgbClr val="1306BA"/>
                              </a:solidFill>
                            </a:rPr>
                            <a:t>: Don’t</a:t>
                          </a:r>
                          <a:endParaRPr lang="en-US" dirty="0">
                            <a:solidFill>
                              <a:srgbClr val="1306BA"/>
                            </a:solidFill>
                          </a:endParaRPr>
                        </a:p>
                      </a:txBody>
                      <a:tcPr anchor="ctr"/>
                    </a:tc>
                    <a:tc>
                      <a:txBody>
                        <a:bodyPr/>
                        <a:lstStyle/>
                        <a:p>
                          <a:endParaRPr lang="en-US"/>
                        </a:p>
                      </a:txBody>
                      <a:tcPr anchor="ctr">
                        <a:blipFill>
                          <a:blip r:embed="rId2"/>
                          <a:stretch>
                            <a:fillRect l="-102527" t="-208197" r="-80505" b="-24590"/>
                          </a:stretch>
                        </a:blipFill>
                      </a:tcPr>
                    </a:tc>
                    <a:tc>
                      <a:txBody>
                        <a:bodyPr/>
                        <a:lstStyle/>
                        <a:p>
                          <a:endParaRPr lang="en-US"/>
                        </a:p>
                      </a:txBody>
                      <a:tcPr anchor="ctr">
                        <a:blipFill>
                          <a:blip r:embed="rId2"/>
                          <a:stretch>
                            <a:fillRect l="-252703" t="-208197" r="-450" b="-24590"/>
                          </a:stretch>
                        </a:blipFill>
                      </a:tcPr>
                    </a:tc>
                    <a:extLst>
                      <a:ext uri="{0D108BD9-81ED-4DB2-BD59-A6C34878D82A}">
                        <a16:rowId xmlns:a16="http://schemas.microsoft.com/office/drawing/2014/main" val="1899822444"/>
                      </a:ext>
                    </a:extLst>
                  </a:tr>
                </a:tbl>
              </a:graphicData>
            </a:graphic>
          </p:graphicFrame>
        </mc:Fallback>
      </mc:AlternateContent>
      <p:sp>
        <p:nvSpPr>
          <p:cNvPr id="8" name="TextBox 7">
            <a:extLst>
              <a:ext uri="{FF2B5EF4-FFF2-40B4-BE49-F238E27FC236}">
                <a16:creationId xmlns:a16="http://schemas.microsoft.com/office/drawing/2014/main" id="{8519C086-E13C-64EB-0606-1BF09A0C8EE0}"/>
              </a:ext>
            </a:extLst>
          </p:cNvPr>
          <p:cNvSpPr txBox="1"/>
          <p:nvPr/>
        </p:nvSpPr>
        <p:spPr>
          <a:xfrm>
            <a:off x="807309" y="3845114"/>
            <a:ext cx="5436972" cy="2031325"/>
          </a:xfrm>
          <a:prstGeom prst="rect">
            <a:avLst/>
          </a:prstGeom>
          <a:noFill/>
          <a:ln>
            <a:noFill/>
          </a:ln>
        </p:spPr>
        <p:txBody>
          <a:bodyPr wrap="square">
            <a:spAutoFit/>
          </a:bodyPr>
          <a:lstStyle/>
          <a:p>
            <a:r>
              <a:rPr lang="en-US" dirty="0"/>
              <a:t>The Strategies:</a:t>
            </a:r>
          </a:p>
          <a:p>
            <a:pPr marL="800100" lvl="1" indent="-342900">
              <a:buFont typeface="Arial" panose="020B0604020202020204" pitchFamily="34" charset="0"/>
              <a:buChar char="•"/>
            </a:pPr>
            <a:r>
              <a:rPr lang="en-US" dirty="0"/>
              <a:t>When </a:t>
            </a:r>
            <a:r>
              <a:rPr lang="en-US" b="1" i="1" dirty="0">
                <a:solidFill>
                  <a:srgbClr val="FF0000"/>
                </a:solidFill>
              </a:rPr>
              <a:t>Coke</a:t>
            </a:r>
            <a:r>
              <a:rPr lang="en-US" dirty="0"/>
              <a:t> advertises and </a:t>
            </a:r>
            <a:r>
              <a:rPr lang="en-US" b="1" i="1" dirty="0">
                <a:solidFill>
                  <a:srgbClr val="1306BA"/>
                </a:solidFill>
              </a:rPr>
              <a:t>Pepsi</a:t>
            </a:r>
            <a:r>
              <a:rPr lang="en-US" dirty="0"/>
              <a:t> does not, </a:t>
            </a:r>
            <a:r>
              <a:rPr lang="en-US" b="1" i="1" dirty="0">
                <a:solidFill>
                  <a:srgbClr val="FF0000"/>
                </a:solidFill>
              </a:rPr>
              <a:t>Coke</a:t>
            </a:r>
            <a:r>
              <a:rPr lang="en-US" dirty="0"/>
              <a:t> can gain market share.</a:t>
            </a:r>
          </a:p>
          <a:p>
            <a:pPr marL="800100" lvl="1" indent="-342900">
              <a:buFont typeface="Arial" panose="020B0604020202020204" pitchFamily="34" charset="0"/>
              <a:buChar char="•"/>
            </a:pPr>
            <a:r>
              <a:rPr lang="en-US" dirty="0"/>
              <a:t>When both advertise, they spend money but maintain their relative positions.</a:t>
            </a:r>
          </a:p>
          <a:p>
            <a:pPr marL="800100" lvl="1" indent="-342900">
              <a:buFont typeface="Arial" panose="020B0604020202020204" pitchFamily="34" charset="0"/>
              <a:buChar char="•"/>
            </a:pPr>
            <a:r>
              <a:rPr lang="en-US" dirty="0"/>
              <a:t>When neither advertises, both save money but keep existing market shares.</a:t>
            </a:r>
          </a:p>
        </p:txBody>
      </p:sp>
      <p:sp>
        <p:nvSpPr>
          <p:cNvPr id="9" name="TextBox 8">
            <a:extLst>
              <a:ext uri="{FF2B5EF4-FFF2-40B4-BE49-F238E27FC236}">
                <a16:creationId xmlns:a16="http://schemas.microsoft.com/office/drawing/2014/main" id="{276FF367-08F1-A3AE-6311-DD8A46CDBA81}"/>
              </a:ext>
            </a:extLst>
          </p:cNvPr>
          <p:cNvSpPr txBox="1"/>
          <p:nvPr/>
        </p:nvSpPr>
        <p:spPr>
          <a:xfrm>
            <a:off x="7843630" y="3402921"/>
            <a:ext cx="3156347" cy="400110"/>
          </a:xfrm>
          <a:prstGeom prst="rect">
            <a:avLst/>
          </a:prstGeom>
          <a:noFill/>
          <a:ln>
            <a:noFill/>
          </a:ln>
        </p:spPr>
        <p:txBody>
          <a:bodyPr wrap="square">
            <a:spAutoFit/>
          </a:bodyPr>
          <a:lstStyle/>
          <a:p>
            <a:pPr>
              <a:buNone/>
            </a:pPr>
            <a:r>
              <a:rPr lang="en-US" sz="2000" b="1" i="1" dirty="0">
                <a:solidFill>
                  <a:srgbClr val="FF0000"/>
                </a:solidFill>
              </a:rPr>
              <a:t>Coke</a:t>
            </a:r>
            <a:r>
              <a:rPr lang="en-US" sz="2000" dirty="0"/>
              <a:t> vs. </a:t>
            </a:r>
            <a:r>
              <a:rPr lang="en-US" sz="2000" b="1" i="1" dirty="0">
                <a:solidFill>
                  <a:srgbClr val="1306BA"/>
                </a:solidFill>
              </a:rPr>
              <a:t>Pepsi</a:t>
            </a:r>
            <a:r>
              <a:rPr lang="en-US" sz="2000" dirty="0"/>
              <a:t>: Payoff Matrix </a:t>
            </a:r>
          </a:p>
        </p:txBody>
      </p:sp>
      <p:pic>
        <p:nvPicPr>
          <p:cNvPr id="2050" name="Picture 2">
            <a:extLst>
              <a:ext uri="{FF2B5EF4-FFF2-40B4-BE49-F238E27FC236}">
                <a16:creationId xmlns:a16="http://schemas.microsoft.com/office/drawing/2014/main" id="{C94B7FB3-DFFB-96B0-875F-8DD0FE0CA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8472" y="96699"/>
            <a:ext cx="2487570" cy="24875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A9F3886-A706-C4DF-ACE4-EE43B864CDC1}"/>
              </a:ext>
            </a:extLst>
          </p:cNvPr>
          <p:cNvSpPr txBox="1"/>
          <p:nvPr/>
        </p:nvSpPr>
        <p:spPr>
          <a:xfrm>
            <a:off x="807308" y="1949315"/>
            <a:ext cx="8056605" cy="923330"/>
          </a:xfrm>
          <a:prstGeom prst="rect">
            <a:avLst/>
          </a:prstGeom>
          <a:noFill/>
          <a:ln>
            <a:noFill/>
          </a:ln>
        </p:spPr>
        <p:txBody>
          <a:bodyPr wrap="square">
            <a:spAutoFit/>
          </a:bodyPr>
          <a:lstStyle/>
          <a:p>
            <a:r>
              <a:rPr lang="en-US" dirty="0"/>
              <a:t>Each company has two choices:</a:t>
            </a:r>
          </a:p>
          <a:p>
            <a:pPr lvl="1"/>
            <a:r>
              <a:rPr lang="en-US" b="1" dirty="0"/>
              <a:t>Advertise</a:t>
            </a:r>
            <a:r>
              <a:rPr lang="en-US" dirty="0"/>
              <a:t>: TV commercials, celebrity endorsements, and marketing campaigns</a:t>
            </a:r>
          </a:p>
          <a:p>
            <a:pPr lvl="1"/>
            <a:r>
              <a:rPr lang="en-US" b="1" dirty="0"/>
              <a:t>Don't Advertise</a:t>
            </a:r>
            <a:r>
              <a:rPr lang="en-US" dirty="0"/>
              <a:t>: Skip the campaigns and save advertising costs</a:t>
            </a:r>
          </a:p>
        </p:txBody>
      </p:sp>
      <p:sp>
        <p:nvSpPr>
          <p:cNvPr id="15" name="TextBox 14">
            <a:extLst>
              <a:ext uri="{FF2B5EF4-FFF2-40B4-BE49-F238E27FC236}">
                <a16:creationId xmlns:a16="http://schemas.microsoft.com/office/drawing/2014/main" id="{506782C0-0EDA-9A67-E1F9-BC953F43EF5C}"/>
              </a:ext>
            </a:extLst>
          </p:cNvPr>
          <p:cNvSpPr txBox="1"/>
          <p:nvPr/>
        </p:nvSpPr>
        <p:spPr>
          <a:xfrm>
            <a:off x="7166788" y="5780448"/>
            <a:ext cx="4176584" cy="646331"/>
          </a:xfrm>
          <a:prstGeom prst="rect">
            <a:avLst/>
          </a:prstGeom>
          <a:noFill/>
          <a:ln>
            <a:noFill/>
          </a:ln>
        </p:spPr>
        <p:txBody>
          <a:bodyPr wrap="square">
            <a:spAutoFit/>
          </a:bodyPr>
          <a:lstStyle/>
          <a:p>
            <a:r>
              <a:rPr lang="en-US" dirty="0"/>
              <a:t>If both companies think this way, they end up in the worst outcome for both.</a:t>
            </a:r>
          </a:p>
        </p:txBody>
      </p:sp>
      <p:sp>
        <p:nvSpPr>
          <p:cNvPr id="16" name="TextBox 15">
            <a:extLst>
              <a:ext uri="{FF2B5EF4-FFF2-40B4-BE49-F238E27FC236}">
                <a16:creationId xmlns:a16="http://schemas.microsoft.com/office/drawing/2014/main" id="{CF71CE72-90C0-B2D1-9DD8-313B01D6890E}"/>
              </a:ext>
            </a:extLst>
          </p:cNvPr>
          <p:cNvSpPr txBox="1"/>
          <p:nvPr/>
        </p:nvSpPr>
        <p:spPr>
          <a:xfrm>
            <a:off x="7166788" y="5134117"/>
            <a:ext cx="4763367" cy="646331"/>
          </a:xfrm>
          <a:prstGeom prst="rect">
            <a:avLst/>
          </a:prstGeom>
          <a:noFill/>
          <a:ln>
            <a:noFill/>
          </a:ln>
        </p:spPr>
        <p:txBody>
          <a:bodyPr wrap="square">
            <a:spAutoFit/>
          </a:bodyPr>
          <a:lstStyle/>
          <a:p>
            <a:r>
              <a:rPr lang="en-US" dirty="0"/>
              <a:t>Strong temptation to advertise: potential gain is enormous.</a:t>
            </a:r>
          </a:p>
        </p:txBody>
      </p:sp>
    </p:spTree>
    <p:extLst>
      <p:ext uri="{BB962C8B-B14F-4D97-AF65-F5344CB8AC3E}">
        <p14:creationId xmlns:p14="http://schemas.microsoft.com/office/powerpoint/2010/main" val="129050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57098-6394-0453-E522-35E5C02711DE}"/>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8ABF840C-EC45-A221-AA0C-2821E283D59F}"/>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Dominant Strategies</a:t>
            </a:r>
            <a:endParaRPr lang="en-US" sz="3600" dirty="0"/>
          </a:p>
        </p:txBody>
      </p:sp>
      <p:sp>
        <p:nvSpPr>
          <p:cNvPr id="14" name="Rectangle 3">
            <a:extLst>
              <a:ext uri="{FF2B5EF4-FFF2-40B4-BE49-F238E27FC236}">
                <a16:creationId xmlns:a16="http://schemas.microsoft.com/office/drawing/2014/main" id="{B60F0660-28A8-4D68-EF48-8695100C8CE4}"/>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2" name="TextBox 1">
            <a:extLst>
              <a:ext uri="{FF2B5EF4-FFF2-40B4-BE49-F238E27FC236}">
                <a16:creationId xmlns:a16="http://schemas.microsoft.com/office/drawing/2014/main" id="{6F8302B0-5F32-0C1B-B672-F6CA69777058}"/>
              </a:ext>
            </a:extLst>
          </p:cNvPr>
          <p:cNvSpPr txBox="1"/>
          <p:nvPr/>
        </p:nvSpPr>
        <p:spPr>
          <a:xfrm>
            <a:off x="807308" y="879150"/>
            <a:ext cx="10280822" cy="400110"/>
          </a:xfrm>
          <a:prstGeom prst="rect">
            <a:avLst/>
          </a:prstGeom>
          <a:noFill/>
          <a:ln>
            <a:noFill/>
          </a:ln>
        </p:spPr>
        <p:txBody>
          <a:bodyPr wrap="square">
            <a:spAutoFit/>
          </a:bodyPr>
          <a:lstStyle/>
          <a:p>
            <a:pPr>
              <a:buNone/>
            </a:pPr>
            <a:r>
              <a:rPr lang="en-US" sz="2000" dirty="0"/>
              <a:t>A </a:t>
            </a:r>
            <a:r>
              <a:rPr lang="en-US" sz="2000" b="1" i="1" dirty="0"/>
              <a:t>dominant strategy</a:t>
            </a:r>
            <a:r>
              <a:rPr lang="en-US" sz="2000" i="1" dirty="0"/>
              <a:t> </a:t>
            </a:r>
            <a:r>
              <a:rPr lang="en-US" sz="2000" dirty="0"/>
              <a:t>is one that yields the highest payoff regardless of what other players do.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AAA83DE-8BAA-F272-E8DE-C11C124AE98C}"/>
                  </a:ext>
                </a:extLst>
              </p:cNvPr>
              <p:cNvSpPr txBox="1"/>
              <p:nvPr/>
            </p:nvSpPr>
            <p:spPr>
              <a:xfrm>
                <a:off x="2151803" y="1856130"/>
                <a:ext cx="7792994" cy="2389561"/>
              </a:xfrm>
              <a:prstGeom prst="rect">
                <a:avLst/>
              </a:prstGeom>
              <a:noFill/>
              <a:ln w="25400">
                <a:solidFill>
                  <a:schemeClr val="tx1"/>
                </a:solidFill>
              </a:ln>
            </p:spPr>
            <p:txBody>
              <a:bodyPr wrap="square">
                <a:noAutofit/>
              </a:bodyPr>
              <a:lstStyle/>
              <a:p>
                <a:pPr>
                  <a:spcAft>
                    <a:spcPts val="1200"/>
                  </a:spcAft>
                </a:pPr>
                <a:r>
                  <a:rPr lang="en-US" b="1" i="1" dirty="0"/>
                  <a:t>Definition. </a:t>
                </a:r>
                <a:r>
                  <a:rPr lang="en-US" dirty="0"/>
                  <a:t>Let </a:t>
                </a:r>
                <a14:m>
                  <m:oMath xmlns:m="http://schemas.openxmlformats.org/officeDocument/2006/math">
                    <m:r>
                      <a:rPr lang="en-US" b="0" i="1" dirty="0" smtClean="0">
                        <a:latin typeface="Cambria Math" panose="02040503050406030204" pitchFamily="18" charset="0"/>
                      </a:rPr>
                      <m:t>𝐺</m:t>
                    </m:r>
                  </m:oMath>
                </a14:m>
                <a:r>
                  <a:rPr lang="en-US" dirty="0"/>
                  <a:t> be a normal form game with players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m:t>
                        </m:r>
                        <m:r>
                          <a:rPr lang="en-US" b="0" i="1" smtClean="0">
                            <a:latin typeface="Cambria Math" panose="02040503050406030204" pitchFamily="18" charset="0"/>
                          </a:rPr>
                          <m:t>𝑛</m:t>
                        </m:r>
                      </m:e>
                    </m:d>
                  </m:oMath>
                </a14:m>
                <a:r>
                  <a:rPr lang="en-US" dirty="0"/>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𝑆</m:t>
                        </m:r>
                      </m:e>
                      <m:sub>
                        <m:r>
                          <a:rPr lang="en-US" b="0" i="1" smtClean="0">
                            <a:solidFill>
                              <a:srgbClr val="00B050"/>
                            </a:solidFill>
                            <a:latin typeface="Cambria Math" panose="02040503050406030204" pitchFamily="18" charset="0"/>
                          </a:rPr>
                          <m:t>𝑖</m:t>
                        </m:r>
                      </m:sub>
                    </m:sSub>
                  </m:oMath>
                </a14:m>
                <a:r>
                  <a:rPr lang="en-US" dirty="0"/>
                  <a:t> as the strategy set for player </a:t>
                </a:r>
                <a14:m>
                  <m:oMath xmlns:m="http://schemas.openxmlformats.org/officeDocument/2006/math">
                    <m:r>
                      <a:rPr lang="en-US" i="1" dirty="0" smtClean="0">
                        <a:latin typeface="Cambria Math" panose="02040503050406030204" pitchFamily="18" charset="0"/>
                      </a:rPr>
                      <m:t>𝑖</m:t>
                    </m:r>
                  </m:oMath>
                </a14:m>
                <a:r>
                  <a:rPr lang="en-US" dirty="0"/>
                  <a:t> and a utility function for player </a:t>
                </a:r>
                <a14:m>
                  <m:oMath xmlns:m="http://schemas.openxmlformats.org/officeDocument/2006/math">
                    <m:r>
                      <a:rPr lang="en-US" b="0" i="1" smtClean="0">
                        <a:latin typeface="Cambria Math" panose="02040503050406030204" pitchFamily="18" charset="0"/>
                      </a:rPr>
                      <m:t>𝑖</m:t>
                    </m:r>
                  </m:oMath>
                </a14:m>
                <a:r>
                  <a:rPr lang="en-US" b="1" dirty="0"/>
                  <a:t> </a:t>
                </a:r>
                <a:r>
                  <a:rPr lang="en-US" dirty="0"/>
                  <a:t>defined as</a:t>
                </a:r>
              </a:p>
              <a:p>
                <a:pPr algn="ctr">
                  <a:spcAft>
                    <a:spcPts val="12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a:t>
                </a:r>
              </a:p>
              <a:p>
                <a:pPr>
                  <a:spcAft>
                    <a:spcPts val="1200"/>
                  </a:spcAft>
                </a:pPr>
                <a:r>
                  <a:rPr lang="en-US" dirty="0"/>
                  <a:t>For player </a:t>
                </a:r>
                <a14:m>
                  <m:oMath xmlns:m="http://schemas.openxmlformats.org/officeDocument/2006/math">
                    <m:r>
                      <a:rPr lang="en-US" b="0" i="1" smtClean="0">
                        <a:latin typeface="Cambria Math" panose="02040503050406030204" pitchFamily="18" charset="0"/>
                      </a:rPr>
                      <m:t>𝑖</m:t>
                    </m:r>
                  </m:oMath>
                </a14:m>
                <a:r>
                  <a:rPr lang="en-US" dirty="0"/>
                  <a:t>, strategy </a:t>
                </a:r>
                <a14:m>
                  <m:oMath xmlns:m="http://schemas.openxmlformats.org/officeDocument/2006/math">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𝑠</m:t>
                        </m:r>
                      </m:e>
                      <m:sub>
                        <m:r>
                          <a:rPr lang="en-US" i="1">
                            <a:solidFill>
                              <a:srgbClr val="1306BA"/>
                            </a:solidFill>
                            <a:latin typeface="Cambria Math" panose="02040503050406030204" pitchFamily="18" charset="0"/>
                          </a:rPr>
                          <m:t>𝑖</m:t>
                        </m:r>
                      </m:sub>
                    </m:sSub>
                    <m:r>
                      <a:rPr lang="en-US" b="0" i="1" dirty="0" smtClean="0">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𝑆</m:t>
                        </m:r>
                      </m:e>
                      <m:sub>
                        <m:r>
                          <a:rPr lang="en-US" i="1">
                            <a:solidFill>
                              <a:srgbClr val="00B050"/>
                            </a:solidFill>
                            <a:latin typeface="Cambria Math" panose="02040503050406030204" pitchFamily="18" charset="0"/>
                          </a:rPr>
                          <m:t>𝑖</m:t>
                        </m:r>
                      </m:sub>
                    </m:sSub>
                  </m:oMath>
                </a14:m>
                <a:r>
                  <a:rPr lang="en-US" dirty="0"/>
                  <a:t> with </a:t>
                </a:r>
                <a14:m>
                  <m:oMath xmlns:m="http://schemas.openxmlformats.org/officeDocument/2006/math">
                    <m:sSub>
                      <m:sSubPr>
                        <m:ctrlPr>
                          <a:rPr lang="en-US" b="0" i="1" smtClean="0">
                            <a:solidFill>
                              <a:srgbClr val="1306BA"/>
                            </a:solidFill>
                            <a:latin typeface="Cambria Math" panose="02040503050406030204" pitchFamily="18" charset="0"/>
                          </a:rPr>
                        </m:ctrlPr>
                      </m:sSubPr>
                      <m:e>
                        <m:r>
                          <a:rPr lang="en-US" b="0" i="1" smtClean="0">
                            <a:solidFill>
                              <a:srgbClr val="1306BA"/>
                            </a:solidFill>
                            <a:latin typeface="Cambria Math" panose="02040503050406030204" pitchFamily="18" charset="0"/>
                          </a:rPr>
                          <m:t>𝑠</m:t>
                        </m:r>
                      </m:e>
                      <m:sub>
                        <m:r>
                          <a:rPr lang="en-US" b="0" i="1" smtClean="0">
                            <a:solidFill>
                              <a:srgbClr val="1306BA"/>
                            </a:solidFill>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𝑠</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oMath>
                </a14:m>
                <a:r>
                  <a:rPr lang="en-US" dirty="0"/>
                  <a:t> is </a:t>
                </a:r>
                <a:r>
                  <a:rPr lang="en-US" b="1" i="1" dirty="0"/>
                  <a:t>strictly dominant</a:t>
                </a:r>
                <a:r>
                  <a:rPr lang="en-US" dirty="0"/>
                  <a:t> if and only if:</a:t>
                </a:r>
              </a:p>
              <a:p>
                <a:pPr>
                  <a:spcAft>
                    <a:spcPts val="12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𝑠</m:t>
                              </m:r>
                            </m:e>
                            <m:sub>
                              <m:r>
                                <a:rPr lang="en-US" i="1">
                                  <a:solidFill>
                                    <a:srgbClr val="1306BA"/>
                                  </a:solidFill>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𝑠</m:t>
                              </m:r>
                            </m:e>
                            <m: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𝑖</m:t>
                              </m:r>
                            </m:sub>
                          </m:sSub>
                        </m:e>
                      </m:d>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𝑠</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r>
                            <a:rPr lang="en-US" i="1">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𝑖</m:t>
                              </m:r>
                            </m:sub>
                          </m:sSub>
                        </m:e>
                      </m:d>
                    </m:oMath>
                  </m:oMathPara>
                </a14:m>
                <a:endParaRPr lang="en-US" dirty="0"/>
              </a:p>
              <a:p>
                <a:r>
                  <a:rPr lang="en-US" dirty="0"/>
                  <a:t>for al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𝑠</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r>
                      <a:rPr lang="en-US" b="0" i="1" smtClean="0">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𝑆</m:t>
                        </m:r>
                      </m:e>
                      <m:sub>
                        <m:r>
                          <a:rPr lang="en-US" i="1">
                            <a:solidFill>
                              <a:srgbClr val="00B050"/>
                            </a:solidFill>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e>
                    </m:d>
                  </m:oMath>
                </a14:m>
                <a:r>
                  <a:rPr lang="en-US" dirty="0"/>
                  <a:t> and for all </a:t>
                </a:r>
                <a14:m>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𝑆</m:t>
                        </m:r>
                      </m:e>
                      <m:sub>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𝑖</m:t>
                        </m:r>
                      </m:sub>
                    </m:sSub>
                  </m:oMath>
                </a14:m>
                <a:r>
                  <a:rPr lang="en-US" dirty="0"/>
                  <a:t>. </a:t>
                </a:r>
              </a:p>
            </p:txBody>
          </p:sp>
        </mc:Choice>
        <mc:Fallback xmlns="">
          <p:sp>
            <p:nvSpPr>
              <p:cNvPr id="13" name="TextBox 12">
                <a:extLst>
                  <a:ext uri="{FF2B5EF4-FFF2-40B4-BE49-F238E27FC236}">
                    <a16:creationId xmlns:a16="http://schemas.microsoft.com/office/drawing/2014/main" id="{4AAA83DE-8BAA-F272-E8DE-C11C124AE98C}"/>
                  </a:ext>
                </a:extLst>
              </p:cNvPr>
              <p:cNvSpPr txBox="1">
                <a:spLocks noRot="1" noChangeAspect="1" noMove="1" noResize="1" noEditPoints="1" noAdjustHandles="1" noChangeArrowheads="1" noChangeShapeType="1" noTextEdit="1"/>
              </p:cNvSpPr>
              <p:nvPr/>
            </p:nvSpPr>
            <p:spPr>
              <a:xfrm>
                <a:off x="2151803" y="1856130"/>
                <a:ext cx="7792994" cy="2389561"/>
              </a:xfrm>
              <a:prstGeom prst="rect">
                <a:avLst/>
              </a:prstGeom>
              <a:blipFill>
                <a:blip r:embed="rId2"/>
                <a:stretch>
                  <a:fillRect l="-546" t="-758" b="-1768"/>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5C3FF7-8A59-97C4-8B13-4D9EAB839758}"/>
                  </a:ext>
                </a:extLst>
              </p:cNvPr>
              <p:cNvSpPr txBox="1"/>
              <p:nvPr/>
            </p:nvSpPr>
            <p:spPr>
              <a:xfrm>
                <a:off x="2658974" y="4681383"/>
                <a:ext cx="3291016" cy="923330"/>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𝑖</m:t>
                          </m:r>
                        </m:sub>
                      </m:sSub>
                    </m:oMath>
                  </m:oMathPara>
                </a14:m>
                <a:endParaRPr lang="en-US" dirty="0"/>
              </a:p>
              <a:p>
                <a:pPr algn="ctr"/>
                <a:r>
                  <a:rPr lang="en-US" dirty="0"/>
                  <a:t>denotes the strategy profile of all players except player </a:t>
                </a:r>
                <a14:m>
                  <m:oMath xmlns:m="http://schemas.openxmlformats.org/officeDocument/2006/math">
                    <m:r>
                      <a:rPr lang="en-US" i="1" dirty="0" smtClean="0">
                        <a:latin typeface="Cambria Math" panose="02040503050406030204" pitchFamily="18" charset="0"/>
                      </a:rPr>
                      <m:t>𝑖</m:t>
                    </m:r>
                  </m:oMath>
                </a14:m>
                <a:endParaRPr lang="en-US" dirty="0"/>
              </a:p>
            </p:txBody>
          </p:sp>
        </mc:Choice>
        <mc:Fallback xmlns="">
          <p:sp>
            <p:nvSpPr>
              <p:cNvPr id="7" name="TextBox 6">
                <a:extLst>
                  <a:ext uri="{FF2B5EF4-FFF2-40B4-BE49-F238E27FC236}">
                    <a16:creationId xmlns:a16="http://schemas.microsoft.com/office/drawing/2014/main" id="{395C3FF7-8A59-97C4-8B13-4D9EAB839758}"/>
                  </a:ext>
                </a:extLst>
              </p:cNvPr>
              <p:cNvSpPr txBox="1">
                <a:spLocks noRot="1" noChangeAspect="1" noMove="1" noResize="1" noEditPoints="1" noAdjustHandles="1" noChangeArrowheads="1" noChangeShapeType="1" noTextEdit="1"/>
              </p:cNvSpPr>
              <p:nvPr/>
            </p:nvSpPr>
            <p:spPr>
              <a:xfrm>
                <a:off x="2658974" y="4681383"/>
                <a:ext cx="3291016" cy="923330"/>
              </a:xfrm>
              <a:prstGeom prst="rect">
                <a:avLst/>
              </a:prstGeom>
              <a:blipFill>
                <a:blip r:embed="rId3"/>
                <a:stretch>
                  <a:fillRect l="-1111" r="-2778" b="-993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FC5D0A-E7E1-B518-83C0-6170A12D95EF}"/>
                  </a:ext>
                </a:extLst>
              </p:cNvPr>
              <p:cNvSpPr txBox="1"/>
              <p:nvPr/>
            </p:nvSpPr>
            <p:spPr>
              <a:xfrm>
                <a:off x="5949990" y="4681383"/>
                <a:ext cx="4323529" cy="92333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𝑆</m:t>
                          </m:r>
                        </m:e>
                        <m:sub>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𝑖</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𝑖</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𝑛</m:t>
                          </m:r>
                        </m:sub>
                      </m:sSub>
                    </m:oMath>
                  </m:oMathPara>
                </a14:m>
                <a:endParaRPr lang="en-US" dirty="0"/>
              </a:p>
              <a:p>
                <a:pPr algn="ctr"/>
                <a:r>
                  <a:rPr lang="en-US" dirty="0"/>
                  <a:t>is the set of all possible strategy combinations for players other than </a:t>
                </a:r>
                <a14:m>
                  <m:oMath xmlns:m="http://schemas.openxmlformats.org/officeDocument/2006/math">
                    <m:r>
                      <a:rPr lang="en-US" i="1" dirty="0" smtClean="0">
                        <a:latin typeface="Cambria Math" panose="02040503050406030204" pitchFamily="18" charset="0"/>
                      </a:rPr>
                      <m:t>𝑖</m:t>
                    </m:r>
                  </m:oMath>
                </a14:m>
                <a:endParaRPr lang="en-US" dirty="0"/>
              </a:p>
            </p:txBody>
          </p:sp>
        </mc:Choice>
        <mc:Fallback xmlns="">
          <p:sp>
            <p:nvSpPr>
              <p:cNvPr id="10" name="TextBox 9">
                <a:extLst>
                  <a:ext uri="{FF2B5EF4-FFF2-40B4-BE49-F238E27FC236}">
                    <a16:creationId xmlns:a16="http://schemas.microsoft.com/office/drawing/2014/main" id="{66FC5D0A-E7E1-B518-83C0-6170A12D95EF}"/>
                  </a:ext>
                </a:extLst>
              </p:cNvPr>
              <p:cNvSpPr txBox="1">
                <a:spLocks noRot="1" noChangeAspect="1" noMove="1" noResize="1" noEditPoints="1" noAdjustHandles="1" noChangeArrowheads="1" noChangeShapeType="1" noTextEdit="1"/>
              </p:cNvSpPr>
              <p:nvPr/>
            </p:nvSpPr>
            <p:spPr>
              <a:xfrm>
                <a:off x="5949990" y="4681383"/>
                <a:ext cx="4323529" cy="923330"/>
              </a:xfrm>
              <a:prstGeom prst="rect">
                <a:avLst/>
              </a:prstGeom>
              <a:blipFill>
                <a:blip r:embed="rId4"/>
                <a:stretch>
                  <a:fillRect b="-9934"/>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5920D10-E61B-BEE8-434A-E085B132D01B}"/>
              </a:ext>
            </a:extLst>
          </p:cNvPr>
          <p:cNvSpPr txBox="1"/>
          <p:nvPr/>
        </p:nvSpPr>
        <p:spPr>
          <a:xfrm>
            <a:off x="1681191" y="4513795"/>
            <a:ext cx="1079158" cy="369332"/>
          </a:xfrm>
          <a:prstGeom prst="rect">
            <a:avLst/>
          </a:prstGeom>
          <a:noFill/>
          <a:ln>
            <a:noFill/>
          </a:ln>
        </p:spPr>
        <p:txBody>
          <a:bodyPr wrap="square">
            <a:spAutoFit/>
          </a:bodyPr>
          <a:lstStyle/>
          <a:p>
            <a:r>
              <a:rPr lang="en-US" b="0" dirty="0"/>
              <a:t>Notation:</a:t>
            </a:r>
            <a:endParaRPr lang="en-US" dirty="0"/>
          </a:p>
        </p:txBody>
      </p:sp>
      <p:sp>
        <p:nvSpPr>
          <p:cNvPr id="17" name="TextBox 16">
            <a:extLst>
              <a:ext uri="{FF2B5EF4-FFF2-40B4-BE49-F238E27FC236}">
                <a16:creationId xmlns:a16="http://schemas.microsoft.com/office/drawing/2014/main" id="{9C789C8A-EA81-9C07-0ABA-F75D883447A6}"/>
              </a:ext>
            </a:extLst>
          </p:cNvPr>
          <p:cNvSpPr txBox="1"/>
          <p:nvPr/>
        </p:nvSpPr>
        <p:spPr>
          <a:xfrm>
            <a:off x="132991" y="6115361"/>
            <a:ext cx="2432180" cy="579646"/>
          </a:xfrm>
          <a:prstGeom prst="rect">
            <a:avLst/>
          </a:prstGeom>
          <a:noFill/>
          <a:ln>
            <a:noFill/>
          </a:ln>
        </p:spPr>
        <p:txBody>
          <a:bodyPr wrap="square">
            <a:spAutoFit/>
          </a:bodyPr>
          <a:lstStyle/>
          <a:p>
            <a:pPr marL="38100">
              <a:lnSpc>
                <a:spcPts val="1880"/>
              </a:lnSpc>
              <a:tabLst>
                <a:tab pos="380365" algn="l"/>
              </a:tabLst>
            </a:pPr>
            <a:r>
              <a:rPr lang="en-US" sz="1800" dirty="0">
                <a:latin typeface="Calibri"/>
                <a:cs typeface="Calibri"/>
              </a:rPr>
              <a:t>Sometimes</a:t>
            </a:r>
            <a:r>
              <a:rPr lang="en-US" sz="1800" spc="-45" dirty="0">
                <a:latin typeface="Calibri"/>
                <a:cs typeface="Calibri"/>
              </a:rPr>
              <a:t> </a:t>
            </a:r>
            <a:r>
              <a:rPr lang="en-US" sz="1800" dirty="0">
                <a:latin typeface="Calibri"/>
                <a:cs typeface="Calibri"/>
              </a:rPr>
              <a:t>a</a:t>
            </a:r>
            <a:r>
              <a:rPr lang="en-US" sz="1800" spc="-30" dirty="0">
                <a:latin typeface="Calibri"/>
                <a:cs typeface="Calibri"/>
              </a:rPr>
              <a:t> </a:t>
            </a:r>
            <a:r>
              <a:rPr lang="en-US" sz="1800" dirty="0">
                <a:latin typeface="Calibri"/>
                <a:cs typeface="Calibri"/>
              </a:rPr>
              <a:t>dominant</a:t>
            </a:r>
            <a:r>
              <a:rPr lang="en-US" sz="1800" spc="-40" dirty="0">
                <a:latin typeface="Calibri"/>
                <a:cs typeface="Calibri"/>
              </a:rPr>
              <a:t> </a:t>
            </a:r>
            <a:r>
              <a:rPr lang="en-US" sz="1800" dirty="0">
                <a:latin typeface="Calibri"/>
                <a:cs typeface="Calibri"/>
              </a:rPr>
              <a:t>strategy</a:t>
            </a:r>
            <a:r>
              <a:rPr lang="en-US" sz="1800" spc="-40" dirty="0">
                <a:latin typeface="Calibri"/>
                <a:cs typeface="Calibri"/>
              </a:rPr>
              <a:t> </a:t>
            </a:r>
            <a:r>
              <a:rPr lang="en-US" sz="1800" dirty="0">
                <a:latin typeface="Calibri"/>
                <a:cs typeface="Calibri"/>
              </a:rPr>
              <a:t>does</a:t>
            </a:r>
            <a:r>
              <a:rPr lang="en-US" sz="1800" spc="-15" dirty="0">
                <a:latin typeface="Calibri"/>
                <a:cs typeface="Calibri"/>
              </a:rPr>
              <a:t> </a:t>
            </a:r>
            <a:r>
              <a:rPr lang="en-US" sz="1800" dirty="0">
                <a:latin typeface="Calibri"/>
                <a:cs typeface="Calibri"/>
              </a:rPr>
              <a:t>not</a:t>
            </a:r>
            <a:r>
              <a:rPr lang="en-US" sz="1800" spc="-35" dirty="0">
                <a:latin typeface="Calibri"/>
                <a:cs typeface="Calibri"/>
              </a:rPr>
              <a:t> </a:t>
            </a:r>
            <a:r>
              <a:rPr lang="en-US" sz="1800" spc="-10" dirty="0">
                <a:latin typeface="Calibri"/>
                <a:cs typeface="Calibri"/>
              </a:rPr>
              <a:t>exist!</a:t>
            </a:r>
            <a:endParaRPr lang="en-US" sz="1800" dirty="0">
              <a:latin typeface="Calibri"/>
              <a:cs typeface="Calibri"/>
            </a:endParaRPr>
          </a:p>
        </p:txBody>
      </p:sp>
    </p:spTree>
    <p:extLst>
      <p:ext uri="{BB962C8B-B14F-4D97-AF65-F5344CB8AC3E}">
        <p14:creationId xmlns:p14="http://schemas.microsoft.com/office/powerpoint/2010/main" val="318354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p:bldP spid="10" grpId="0"/>
      <p:bldP spid="11"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B2027-4345-B160-7D10-7A47D940615E}"/>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9BD650C9-2ED1-297A-D41B-EB315891672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Example: Dominant Strategy?</a:t>
            </a:r>
            <a:endParaRPr lang="en-US" sz="3600" dirty="0"/>
          </a:p>
        </p:txBody>
      </p:sp>
      <p:sp>
        <p:nvSpPr>
          <p:cNvPr id="14" name="Rectangle 3">
            <a:extLst>
              <a:ext uri="{FF2B5EF4-FFF2-40B4-BE49-F238E27FC236}">
                <a16:creationId xmlns:a16="http://schemas.microsoft.com/office/drawing/2014/main" id="{D5E85CB6-BFEE-FF43-0AB0-7CF08B1CC5B9}"/>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419D665-DC12-DD16-1847-A33FF26CBE3C}"/>
                  </a:ext>
                </a:extLst>
              </p:cNvPr>
              <p:cNvGraphicFramePr>
                <a:graphicFrameLocks noGrp="1"/>
              </p:cNvGraphicFramePr>
              <p:nvPr>
                <p:extLst>
                  <p:ext uri="{D42A27DB-BD31-4B8C-83A1-F6EECF244321}">
                    <p14:modId xmlns:p14="http://schemas.microsoft.com/office/powerpoint/2010/main" val="4042172751"/>
                  </p:ext>
                </p:extLst>
              </p:nvPr>
            </p:nvGraphicFramePr>
            <p:xfrm>
              <a:off x="3629655" y="1282341"/>
              <a:ext cx="4763367" cy="1112520"/>
            </p:xfrm>
            <a:graphic>
              <a:graphicData uri="http://schemas.openxmlformats.org/drawingml/2006/table">
                <a:tbl>
                  <a:tblPr firstRow="1" bandRow="1">
                    <a:tableStyleId>{9D7B26C5-4107-4FEC-AEDC-1716B250A1EF}</a:tableStyleId>
                  </a:tblPr>
                  <a:tblGrid>
                    <a:gridCol w="1729946">
                      <a:extLst>
                        <a:ext uri="{9D8B030D-6E8A-4147-A177-3AD203B41FA5}">
                          <a16:colId xmlns:a16="http://schemas.microsoft.com/office/drawing/2014/main" val="1414598233"/>
                        </a:ext>
                      </a:extLst>
                    </a:gridCol>
                    <a:gridCol w="1680519">
                      <a:extLst>
                        <a:ext uri="{9D8B030D-6E8A-4147-A177-3AD203B41FA5}">
                          <a16:colId xmlns:a16="http://schemas.microsoft.com/office/drawing/2014/main" val="786572707"/>
                        </a:ext>
                      </a:extLst>
                    </a:gridCol>
                    <a:gridCol w="1352902">
                      <a:extLst>
                        <a:ext uri="{9D8B030D-6E8A-4147-A177-3AD203B41FA5}">
                          <a16:colId xmlns:a16="http://schemas.microsoft.com/office/drawing/2014/main" val="1700178061"/>
                        </a:ext>
                      </a:extLst>
                    </a:gridCol>
                  </a:tblGrid>
                  <a:tr h="370840">
                    <a:tc>
                      <a:txBody>
                        <a:bodyPr/>
                        <a:lstStyle/>
                        <a:p>
                          <a:pPr algn="ctr"/>
                          <a:r>
                            <a:rPr lang="en-US" b="0" dirty="0"/>
                            <a:t>(in billions)</a:t>
                          </a:r>
                        </a:p>
                      </a:txBody>
                      <a:tcPr anchor="ctr"/>
                    </a:tc>
                    <a:tc>
                      <a:txBody>
                        <a:bodyPr/>
                        <a:lstStyle/>
                        <a:p>
                          <a:pPr algn="ctr"/>
                          <a:r>
                            <a:rPr lang="en-US" b="1" i="1" dirty="0">
                              <a:solidFill>
                                <a:srgbClr val="FF0000"/>
                              </a:solidFill>
                            </a:rPr>
                            <a:t>Coke</a:t>
                          </a:r>
                          <a:r>
                            <a:rPr lang="en-US" b="1" dirty="0">
                              <a:solidFill>
                                <a:srgbClr val="FF0000"/>
                              </a:solidFill>
                            </a:rPr>
                            <a:t>: Advertise</a:t>
                          </a:r>
                        </a:p>
                      </a:txBody>
                      <a:tcPr anchor="ctr"/>
                    </a:tc>
                    <a:tc>
                      <a:txBody>
                        <a:bodyPr/>
                        <a:lstStyle/>
                        <a:p>
                          <a:pPr algn="ctr"/>
                          <a:r>
                            <a:rPr lang="en-US" b="1" i="1" dirty="0">
                              <a:solidFill>
                                <a:srgbClr val="FF0000"/>
                              </a:solidFill>
                            </a:rPr>
                            <a:t>Coke</a:t>
                          </a:r>
                          <a:r>
                            <a:rPr lang="en-US" b="1" dirty="0">
                              <a:solidFill>
                                <a:srgbClr val="FF0000"/>
                              </a:solidFill>
                            </a:rPr>
                            <a:t>: Don’t</a:t>
                          </a:r>
                        </a:p>
                      </a:txBody>
                      <a:tcPr anchor="ctr"/>
                    </a:tc>
                    <a:extLst>
                      <a:ext uri="{0D108BD9-81ED-4DB2-BD59-A6C34878D82A}">
                        <a16:rowId xmlns:a16="http://schemas.microsoft.com/office/drawing/2014/main" val="948510185"/>
                      </a:ext>
                    </a:extLst>
                  </a:tr>
                  <a:tr h="370840">
                    <a:tc>
                      <a:txBody>
                        <a:bodyPr/>
                        <a:lstStyle/>
                        <a:p>
                          <a:pPr algn="ctr"/>
                          <a:r>
                            <a:rPr lang="en-US" b="1" i="1" dirty="0">
                              <a:solidFill>
                                <a:srgbClr val="1306BA"/>
                              </a:solidFill>
                            </a:rPr>
                            <a:t>Pepsi</a:t>
                          </a:r>
                          <a:r>
                            <a:rPr lang="en-US" b="1" dirty="0">
                              <a:solidFill>
                                <a:srgbClr val="1306BA"/>
                              </a:solidFill>
                            </a:rPr>
                            <a:t>: Advertise</a:t>
                          </a:r>
                          <a:endParaRPr lang="en-US"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dirty="0" smtClean="0">
                                        <a:solidFill>
                                          <a:srgbClr val="1306BA"/>
                                        </a:solidFill>
                                        <a:latin typeface="Cambria Math" panose="02040503050406030204" pitchFamily="18" charset="0"/>
                                      </a:rPr>
                                      <m:t>1</m:t>
                                    </m:r>
                                    <m:r>
                                      <a:rPr lang="en-US" b="0" dirty="0" smtClean="0">
                                        <a:latin typeface="Cambria Math" panose="02040503050406030204" pitchFamily="18" charset="0"/>
                                      </a:rPr>
                                      <m:t>,</m:t>
                                    </m:r>
                                    <m:r>
                                      <a:rPr lang="en-US" dirty="0" smtClean="0">
                                        <a:solidFill>
                                          <a:srgbClr val="FF0000"/>
                                        </a:solidFill>
                                        <a:latin typeface="Cambria Math" panose="02040503050406030204" pitchFamily="18" charset="0"/>
                                      </a:rPr>
                                      <m:t>1</m:t>
                                    </m:r>
                                  </m:e>
                                </m:d>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solidFill>
                                          <a:srgbClr val="1306BA"/>
                                        </a:solidFill>
                                        <a:latin typeface="Cambria Math" panose="02040503050406030204" pitchFamily="18" charset="0"/>
                                      </a:rPr>
                                      <m:t>8</m:t>
                                    </m:r>
                                    <m:r>
                                      <a:rPr lang="en-US" dirty="0">
                                        <a:latin typeface="Cambria Math" panose="02040503050406030204" pitchFamily="18" charset="0"/>
                                      </a:rPr>
                                      <m:t>, </m:t>
                                    </m:r>
                                    <m:r>
                                      <a:rPr lang="en-US" b="0" dirty="0" smtClean="0">
                                        <a:solidFill>
                                          <a:srgbClr val="FF0000"/>
                                        </a:solidFill>
                                        <a:latin typeface="Cambria Math" panose="02040503050406030204" pitchFamily="18" charset="0"/>
                                      </a:rPr>
                                      <m:t>2</m:t>
                                    </m:r>
                                  </m:e>
                                </m:d>
                              </m:oMath>
                            </m:oMathPara>
                          </a14:m>
                          <a:endParaRPr lang="en-US" dirty="0"/>
                        </a:p>
                      </a:txBody>
                      <a:tcPr anchor="ctr"/>
                    </a:tc>
                    <a:extLst>
                      <a:ext uri="{0D108BD9-81ED-4DB2-BD59-A6C34878D82A}">
                        <a16:rowId xmlns:a16="http://schemas.microsoft.com/office/drawing/2014/main" val="4025276071"/>
                      </a:ext>
                    </a:extLst>
                  </a:tr>
                  <a:tr h="370840">
                    <a:tc>
                      <a:txBody>
                        <a:bodyPr/>
                        <a:lstStyle/>
                        <a:p>
                          <a:pPr algn="ctr"/>
                          <a:r>
                            <a:rPr lang="en-US" b="1" i="1" dirty="0">
                              <a:solidFill>
                                <a:srgbClr val="1306BA"/>
                              </a:solidFill>
                            </a:rPr>
                            <a:t>Pepsi</a:t>
                          </a:r>
                          <a:r>
                            <a:rPr lang="en-US" b="1" dirty="0">
                              <a:solidFill>
                                <a:srgbClr val="1306BA"/>
                              </a:solidFill>
                            </a:rPr>
                            <a:t>: Don’t</a:t>
                          </a:r>
                          <a:endParaRPr lang="en-US"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solidFill>
                                          <a:srgbClr val="1306BA"/>
                                        </a:solidFill>
                                        <a:latin typeface="Cambria Math" panose="02040503050406030204" pitchFamily="18" charset="0"/>
                                      </a:rPr>
                                      <m:t>2</m:t>
                                    </m:r>
                                    <m:r>
                                      <a:rPr lang="en-US" b="0" dirty="0" smtClean="0">
                                        <a:latin typeface="Cambria Math" panose="02040503050406030204" pitchFamily="18" charset="0"/>
                                      </a:rPr>
                                      <m:t>,</m:t>
                                    </m:r>
                                    <m:r>
                                      <a:rPr lang="en-US" dirty="0">
                                        <a:latin typeface="Cambria Math" panose="02040503050406030204" pitchFamily="18" charset="0"/>
                                      </a:rPr>
                                      <m:t> </m:t>
                                    </m:r>
                                    <m:r>
                                      <a:rPr lang="en-US" b="0" dirty="0" smtClean="0">
                                        <a:solidFill>
                                          <a:srgbClr val="FF0000"/>
                                        </a:solidFill>
                                        <a:latin typeface="Cambria Math" panose="02040503050406030204" pitchFamily="18" charset="0"/>
                                      </a:rPr>
                                      <m:t>8</m:t>
                                    </m:r>
                                  </m:e>
                                </m:d>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solidFill>
                                          <a:srgbClr val="1306BA"/>
                                        </a:solidFill>
                                        <a:latin typeface="Cambria Math" panose="02040503050406030204" pitchFamily="18" charset="0"/>
                                      </a:rPr>
                                      <m:t>6</m:t>
                                    </m:r>
                                    <m:r>
                                      <a:rPr lang="en-US" dirty="0">
                                        <a:latin typeface="Cambria Math" panose="02040503050406030204" pitchFamily="18" charset="0"/>
                                      </a:rPr>
                                      <m:t>, </m:t>
                                    </m:r>
                                    <m:r>
                                      <a:rPr lang="en-US" b="0" dirty="0" smtClean="0">
                                        <a:solidFill>
                                          <a:srgbClr val="FF0000"/>
                                        </a:solidFill>
                                        <a:latin typeface="Cambria Math" panose="02040503050406030204" pitchFamily="18" charset="0"/>
                                      </a:rPr>
                                      <m:t>6</m:t>
                                    </m:r>
                                  </m:e>
                                </m:d>
                              </m:oMath>
                            </m:oMathPara>
                          </a14:m>
                          <a:endParaRPr lang="en-US" dirty="0"/>
                        </a:p>
                      </a:txBody>
                      <a:tcPr anchor="ctr"/>
                    </a:tc>
                    <a:extLst>
                      <a:ext uri="{0D108BD9-81ED-4DB2-BD59-A6C34878D82A}">
                        <a16:rowId xmlns:a16="http://schemas.microsoft.com/office/drawing/2014/main" val="1899822444"/>
                      </a:ext>
                    </a:extLst>
                  </a:tr>
                </a:tbl>
              </a:graphicData>
            </a:graphic>
          </p:graphicFrame>
        </mc:Choice>
        <mc:Fallback xmlns="">
          <p:graphicFrame>
            <p:nvGraphicFramePr>
              <p:cNvPr id="6" name="Table 5">
                <a:extLst>
                  <a:ext uri="{FF2B5EF4-FFF2-40B4-BE49-F238E27FC236}">
                    <a16:creationId xmlns:a16="http://schemas.microsoft.com/office/drawing/2014/main" id="{A419D665-DC12-DD16-1847-A33FF26CBE3C}"/>
                  </a:ext>
                </a:extLst>
              </p:cNvPr>
              <p:cNvGraphicFramePr>
                <a:graphicFrameLocks noGrp="1"/>
              </p:cNvGraphicFramePr>
              <p:nvPr>
                <p:extLst>
                  <p:ext uri="{D42A27DB-BD31-4B8C-83A1-F6EECF244321}">
                    <p14:modId xmlns:p14="http://schemas.microsoft.com/office/powerpoint/2010/main" val="4042172751"/>
                  </p:ext>
                </p:extLst>
              </p:nvPr>
            </p:nvGraphicFramePr>
            <p:xfrm>
              <a:off x="3629655" y="1282341"/>
              <a:ext cx="4763367" cy="1112520"/>
            </p:xfrm>
            <a:graphic>
              <a:graphicData uri="http://schemas.openxmlformats.org/drawingml/2006/table">
                <a:tbl>
                  <a:tblPr firstRow="1" bandRow="1">
                    <a:tableStyleId>{9D7B26C5-4107-4FEC-AEDC-1716B250A1EF}</a:tableStyleId>
                  </a:tblPr>
                  <a:tblGrid>
                    <a:gridCol w="1729946">
                      <a:extLst>
                        <a:ext uri="{9D8B030D-6E8A-4147-A177-3AD203B41FA5}">
                          <a16:colId xmlns:a16="http://schemas.microsoft.com/office/drawing/2014/main" val="1414598233"/>
                        </a:ext>
                      </a:extLst>
                    </a:gridCol>
                    <a:gridCol w="1680519">
                      <a:extLst>
                        <a:ext uri="{9D8B030D-6E8A-4147-A177-3AD203B41FA5}">
                          <a16:colId xmlns:a16="http://schemas.microsoft.com/office/drawing/2014/main" val="786572707"/>
                        </a:ext>
                      </a:extLst>
                    </a:gridCol>
                    <a:gridCol w="1352902">
                      <a:extLst>
                        <a:ext uri="{9D8B030D-6E8A-4147-A177-3AD203B41FA5}">
                          <a16:colId xmlns:a16="http://schemas.microsoft.com/office/drawing/2014/main" val="1700178061"/>
                        </a:ext>
                      </a:extLst>
                    </a:gridCol>
                  </a:tblGrid>
                  <a:tr h="370840">
                    <a:tc>
                      <a:txBody>
                        <a:bodyPr/>
                        <a:lstStyle/>
                        <a:p>
                          <a:pPr algn="ctr"/>
                          <a:r>
                            <a:rPr lang="en-US" b="0" dirty="0"/>
                            <a:t>(in billions)</a:t>
                          </a:r>
                        </a:p>
                      </a:txBody>
                      <a:tcPr anchor="ctr"/>
                    </a:tc>
                    <a:tc>
                      <a:txBody>
                        <a:bodyPr/>
                        <a:lstStyle/>
                        <a:p>
                          <a:pPr algn="ctr"/>
                          <a:r>
                            <a:rPr lang="en-US" b="1" i="1" dirty="0">
                              <a:solidFill>
                                <a:srgbClr val="FF0000"/>
                              </a:solidFill>
                            </a:rPr>
                            <a:t>Coke</a:t>
                          </a:r>
                          <a:r>
                            <a:rPr lang="en-US" b="1" dirty="0">
                              <a:solidFill>
                                <a:srgbClr val="FF0000"/>
                              </a:solidFill>
                            </a:rPr>
                            <a:t>: Advertise</a:t>
                          </a:r>
                        </a:p>
                      </a:txBody>
                      <a:tcPr anchor="ctr"/>
                    </a:tc>
                    <a:tc>
                      <a:txBody>
                        <a:bodyPr/>
                        <a:lstStyle/>
                        <a:p>
                          <a:pPr algn="ctr"/>
                          <a:r>
                            <a:rPr lang="en-US" b="1" i="1" dirty="0">
                              <a:solidFill>
                                <a:srgbClr val="FF0000"/>
                              </a:solidFill>
                            </a:rPr>
                            <a:t>Coke</a:t>
                          </a:r>
                          <a:r>
                            <a:rPr lang="en-US" b="1" dirty="0">
                              <a:solidFill>
                                <a:srgbClr val="FF0000"/>
                              </a:solidFill>
                            </a:rPr>
                            <a:t>: Don’t</a:t>
                          </a:r>
                        </a:p>
                      </a:txBody>
                      <a:tcPr anchor="ctr"/>
                    </a:tc>
                    <a:extLst>
                      <a:ext uri="{0D108BD9-81ED-4DB2-BD59-A6C34878D82A}">
                        <a16:rowId xmlns:a16="http://schemas.microsoft.com/office/drawing/2014/main" val="948510185"/>
                      </a:ext>
                    </a:extLst>
                  </a:tr>
                  <a:tr h="370840">
                    <a:tc>
                      <a:txBody>
                        <a:bodyPr/>
                        <a:lstStyle/>
                        <a:p>
                          <a:pPr algn="ctr"/>
                          <a:r>
                            <a:rPr lang="en-US" b="1" i="1" dirty="0">
                              <a:solidFill>
                                <a:srgbClr val="1306BA"/>
                              </a:solidFill>
                            </a:rPr>
                            <a:t>Pepsi</a:t>
                          </a:r>
                          <a:r>
                            <a:rPr lang="en-US" b="1" dirty="0">
                              <a:solidFill>
                                <a:srgbClr val="1306BA"/>
                              </a:solidFill>
                            </a:rPr>
                            <a:t>: Advertise</a:t>
                          </a:r>
                          <a:endParaRPr lang="en-US" dirty="0">
                            <a:solidFill>
                              <a:srgbClr val="1306BA"/>
                            </a:solidFill>
                          </a:endParaRPr>
                        </a:p>
                      </a:txBody>
                      <a:tcPr anchor="ctr"/>
                    </a:tc>
                    <a:tc>
                      <a:txBody>
                        <a:bodyPr/>
                        <a:lstStyle/>
                        <a:p>
                          <a:endParaRPr lang="en-US"/>
                        </a:p>
                      </a:txBody>
                      <a:tcPr anchor="ctr">
                        <a:blipFill>
                          <a:blip r:embed="rId2"/>
                          <a:stretch>
                            <a:fillRect l="-102899" t="-108197" r="-80797" b="-124590"/>
                          </a:stretch>
                        </a:blipFill>
                      </a:tcPr>
                    </a:tc>
                    <a:tc>
                      <a:txBody>
                        <a:bodyPr/>
                        <a:lstStyle/>
                        <a:p>
                          <a:endParaRPr lang="en-US"/>
                        </a:p>
                      </a:txBody>
                      <a:tcPr anchor="ctr">
                        <a:blipFill>
                          <a:blip r:embed="rId2"/>
                          <a:stretch>
                            <a:fillRect l="-252252" t="-108197" r="-450" b="-124590"/>
                          </a:stretch>
                        </a:blipFill>
                      </a:tcPr>
                    </a:tc>
                    <a:extLst>
                      <a:ext uri="{0D108BD9-81ED-4DB2-BD59-A6C34878D82A}">
                        <a16:rowId xmlns:a16="http://schemas.microsoft.com/office/drawing/2014/main" val="4025276071"/>
                      </a:ext>
                    </a:extLst>
                  </a:tr>
                  <a:tr h="370840">
                    <a:tc>
                      <a:txBody>
                        <a:bodyPr/>
                        <a:lstStyle/>
                        <a:p>
                          <a:pPr algn="ctr"/>
                          <a:r>
                            <a:rPr lang="en-US" b="1" i="1" dirty="0">
                              <a:solidFill>
                                <a:srgbClr val="1306BA"/>
                              </a:solidFill>
                            </a:rPr>
                            <a:t>Pepsi</a:t>
                          </a:r>
                          <a:r>
                            <a:rPr lang="en-US" b="1" dirty="0">
                              <a:solidFill>
                                <a:srgbClr val="1306BA"/>
                              </a:solidFill>
                            </a:rPr>
                            <a:t>: Don’t</a:t>
                          </a:r>
                          <a:endParaRPr lang="en-US" dirty="0">
                            <a:solidFill>
                              <a:srgbClr val="1306BA"/>
                            </a:solidFill>
                          </a:endParaRPr>
                        </a:p>
                      </a:txBody>
                      <a:tcPr anchor="ctr"/>
                    </a:tc>
                    <a:tc>
                      <a:txBody>
                        <a:bodyPr/>
                        <a:lstStyle/>
                        <a:p>
                          <a:endParaRPr lang="en-US"/>
                        </a:p>
                      </a:txBody>
                      <a:tcPr anchor="ctr">
                        <a:blipFill>
                          <a:blip r:embed="rId2"/>
                          <a:stretch>
                            <a:fillRect l="-102899" t="-208197" r="-80797" b="-24590"/>
                          </a:stretch>
                        </a:blipFill>
                      </a:tcPr>
                    </a:tc>
                    <a:tc>
                      <a:txBody>
                        <a:bodyPr/>
                        <a:lstStyle/>
                        <a:p>
                          <a:endParaRPr lang="en-US"/>
                        </a:p>
                      </a:txBody>
                      <a:tcPr anchor="ctr">
                        <a:blipFill>
                          <a:blip r:embed="rId2"/>
                          <a:stretch>
                            <a:fillRect l="-252252" t="-208197" r="-450" b="-24590"/>
                          </a:stretch>
                        </a:blipFill>
                      </a:tcPr>
                    </a:tc>
                    <a:extLst>
                      <a:ext uri="{0D108BD9-81ED-4DB2-BD59-A6C34878D82A}">
                        <a16:rowId xmlns:a16="http://schemas.microsoft.com/office/drawing/2014/main" val="1899822444"/>
                      </a:ext>
                    </a:extLst>
                  </a:tr>
                </a:tbl>
              </a:graphicData>
            </a:graphic>
          </p:graphicFrame>
        </mc:Fallback>
      </mc:AlternateContent>
      <p:pic>
        <p:nvPicPr>
          <p:cNvPr id="3" name="Picture 2">
            <a:extLst>
              <a:ext uri="{FF2B5EF4-FFF2-40B4-BE49-F238E27FC236}">
                <a16:creationId xmlns:a16="http://schemas.microsoft.com/office/drawing/2014/main" id="{B5690191-073E-991D-9388-4FA9F361A2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01" b="16992"/>
          <a:stretch>
            <a:fillRect/>
          </a:stretch>
        </p:blipFill>
        <p:spPr bwMode="auto">
          <a:xfrm>
            <a:off x="10014697" y="105411"/>
            <a:ext cx="2058074" cy="160954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797A18A4-DC57-8320-D201-57BDBF2A376C}"/>
              </a:ext>
            </a:extLst>
          </p:cNvPr>
          <p:cNvSpPr/>
          <p:nvPr/>
        </p:nvSpPr>
        <p:spPr>
          <a:xfrm>
            <a:off x="7063116" y="5483059"/>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2" name="Oval 11">
            <a:extLst>
              <a:ext uri="{FF2B5EF4-FFF2-40B4-BE49-F238E27FC236}">
                <a16:creationId xmlns:a16="http://schemas.microsoft.com/office/drawing/2014/main" id="{EB1C4B6A-5BDE-DF53-4448-12FB12BC3FD8}"/>
              </a:ext>
            </a:extLst>
          </p:cNvPr>
          <p:cNvSpPr/>
          <p:nvPr/>
        </p:nvSpPr>
        <p:spPr>
          <a:xfrm>
            <a:off x="7569069" y="4187652"/>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17" name="Straight Connector 16">
            <a:extLst>
              <a:ext uri="{FF2B5EF4-FFF2-40B4-BE49-F238E27FC236}">
                <a16:creationId xmlns:a16="http://schemas.microsoft.com/office/drawing/2014/main" id="{DB0258AE-0742-DFC1-1204-D809BE48A05A}"/>
              </a:ext>
            </a:extLst>
          </p:cNvPr>
          <p:cNvCxnSpPr>
            <a:cxnSpLocks/>
            <a:stCxn id="12" idx="4"/>
            <a:endCxn id="11" idx="0"/>
          </p:cNvCxnSpPr>
          <p:nvPr/>
        </p:nvCxnSpPr>
        <p:spPr>
          <a:xfrm flipH="1">
            <a:off x="7400675" y="4862770"/>
            <a:ext cx="505953"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70DB1346-9389-A2A4-3ED7-3AFBE65C788C}"/>
              </a:ext>
            </a:extLst>
          </p:cNvPr>
          <p:cNvCxnSpPr>
            <a:cxnSpLocks/>
            <a:stCxn id="2068" idx="3"/>
            <a:endCxn id="12" idx="0"/>
          </p:cNvCxnSpPr>
          <p:nvPr/>
        </p:nvCxnSpPr>
        <p:spPr>
          <a:xfrm flipH="1">
            <a:off x="7906628" y="3518138"/>
            <a:ext cx="643660" cy="669514"/>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2C98EDEA-D6E7-38CB-D8B5-541CB5EF4FA6}"/>
              </a:ext>
            </a:extLst>
          </p:cNvPr>
          <p:cNvCxnSpPr>
            <a:cxnSpLocks/>
            <a:stCxn id="2068" idx="5"/>
          </p:cNvCxnSpPr>
          <p:nvPr/>
        </p:nvCxnSpPr>
        <p:spPr>
          <a:xfrm>
            <a:off x="9008046" y="3518138"/>
            <a:ext cx="545452" cy="666905"/>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EDBB2FE7-7351-B613-6EA7-A67F89D5752C}"/>
              </a:ext>
            </a:extLst>
          </p:cNvPr>
          <p:cNvCxnSpPr>
            <a:cxnSpLocks/>
            <a:stCxn id="12" idx="4"/>
            <a:endCxn id="39" idx="0"/>
          </p:cNvCxnSpPr>
          <p:nvPr/>
        </p:nvCxnSpPr>
        <p:spPr>
          <a:xfrm>
            <a:off x="7906628" y="4862770"/>
            <a:ext cx="471586"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9" name="Oval 38">
            <a:extLst>
              <a:ext uri="{FF2B5EF4-FFF2-40B4-BE49-F238E27FC236}">
                <a16:creationId xmlns:a16="http://schemas.microsoft.com/office/drawing/2014/main" id="{58977AE6-314A-0BFF-4DDF-727314A900EB}"/>
              </a:ext>
            </a:extLst>
          </p:cNvPr>
          <p:cNvSpPr/>
          <p:nvPr/>
        </p:nvSpPr>
        <p:spPr>
          <a:xfrm>
            <a:off x="8040655" y="5483059"/>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41" name="TextBox 40">
            <a:extLst>
              <a:ext uri="{FF2B5EF4-FFF2-40B4-BE49-F238E27FC236}">
                <a16:creationId xmlns:a16="http://schemas.microsoft.com/office/drawing/2014/main" id="{3729F786-16DB-6B6D-944C-203EA5B88E28}"/>
              </a:ext>
            </a:extLst>
          </p:cNvPr>
          <p:cNvSpPr txBox="1"/>
          <p:nvPr/>
        </p:nvSpPr>
        <p:spPr>
          <a:xfrm>
            <a:off x="7045031" y="5619888"/>
            <a:ext cx="766474" cy="369332"/>
          </a:xfrm>
          <a:prstGeom prst="rect">
            <a:avLst/>
          </a:prstGeom>
          <a:noFill/>
          <a:ln>
            <a:noFill/>
          </a:ln>
        </p:spPr>
        <p:txBody>
          <a:bodyPr wrap="square">
            <a:spAutoFit/>
          </a:bodyPr>
          <a:lstStyle/>
          <a:p>
            <a:r>
              <a:rPr lang="en-US" dirty="0">
                <a:solidFill>
                  <a:srgbClr val="1306BA"/>
                </a:solidFill>
              </a:rPr>
              <a:t>Don’t</a:t>
            </a:r>
          </a:p>
        </p:txBody>
      </p:sp>
      <p:sp>
        <p:nvSpPr>
          <p:cNvPr id="42" name="TextBox 41">
            <a:extLst>
              <a:ext uri="{FF2B5EF4-FFF2-40B4-BE49-F238E27FC236}">
                <a16:creationId xmlns:a16="http://schemas.microsoft.com/office/drawing/2014/main" id="{3E7F205F-00DC-993D-7F51-7775E6578848}"/>
              </a:ext>
            </a:extLst>
          </p:cNvPr>
          <p:cNvSpPr txBox="1"/>
          <p:nvPr/>
        </p:nvSpPr>
        <p:spPr>
          <a:xfrm>
            <a:off x="7990160" y="5689813"/>
            <a:ext cx="805278" cy="261610"/>
          </a:xfrm>
          <a:prstGeom prst="rect">
            <a:avLst/>
          </a:prstGeom>
          <a:noFill/>
          <a:ln>
            <a:noFill/>
          </a:ln>
        </p:spPr>
        <p:txBody>
          <a:bodyPr wrap="square">
            <a:spAutoFit/>
          </a:bodyPr>
          <a:lstStyle/>
          <a:p>
            <a:r>
              <a:rPr lang="en-US" sz="1100" dirty="0">
                <a:solidFill>
                  <a:srgbClr val="1306BA"/>
                </a:solidFill>
              </a:rPr>
              <a:t>Advertises</a:t>
            </a:r>
          </a:p>
        </p:txBody>
      </p:sp>
      <p:sp>
        <p:nvSpPr>
          <p:cNvPr id="46" name="TextBox 45">
            <a:extLst>
              <a:ext uri="{FF2B5EF4-FFF2-40B4-BE49-F238E27FC236}">
                <a16:creationId xmlns:a16="http://schemas.microsoft.com/office/drawing/2014/main" id="{ED6E3C4C-156E-5547-FB7B-53CCB85DB362}"/>
              </a:ext>
            </a:extLst>
          </p:cNvPr>
          <p:cNvSpPr txBox="1"/>
          <p:nvPr/>
        </p:nvSpPr>
        <p:spPr>
          <a:xfrm>
            <a:off x="7514934" y="4394406"/>
            <a:ext cx="805278" cy="261610"/>
          </a:xfrm>
          <a:prstGeom prst="rect">
            <a:avLst/>
          </a:prstGeom>
          <a:noFill/>
          <a:ln>
            <a:noFill/>
          </a:ln>
        </p:spPr>
        <p:txBody>
          <a:bodyPr wrap="square">
            <a:spAutoFit/>
          </a:bodyPr>
          <a:lstStyle/>
          <a:p>
            <a:r>
              <a:rPr lang="en-US" sz="1100" dirty="0">
                <a:solidFill>
                  <a:srgbClr val="FF0000"/>
                </a:solidFill>
              </a:rPr>
              <a:t>Advertises</a:t>
            </a:r>
          </a:p>
        </p:txBody>
      </p:sp>
      <p:sp>
        <p:nvSpPr>
          <p:cNvPr id="51" name="Oval 50">
            <a:extLst>
              <a:ext uri="{FF2B5EF4-FFF2-40B4-BE49-F238E27FC236}">
                <a16:creationId xmlns:a16="http://schemas.microsoft.com/office/drawing/2014/main" id="{C8870328-0911-3AE0-C625-30119C1FCB1E}"/>
              </a:ext>
            </a:extLst>
          </p:cNvPr>
          <p:cNvSpPr/>
          <p:nvPr/>
        </p:nvSpPr>
        <p:spPr>
          <a:xfrm>
            <a:off x="9439615" y="4187652"/>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52" name="TextBox 51">
            <a:extLst>
              <a:ext uri="{FF2B5EF4-FFF2-40B4-BE49-F238E27FC236}">
                <a16:creationId xmlns:a16="http://schemas.microsoft.com/office/drawing/2014/main" id="{496302D8-D74F-5A72-4F86-6AD9C4447B9B}"/>
              </a:ext>
            </a:extLst>
          </p:cNvPr>
          <p:cNvSpPr txBox="1"/>
          <p:nvPr/>
        </p:nvSpPr>
        <p:spPr>
          <a:xfrm>
            <a:off x="9429788" y="4340545"/>
            <a:ext cx="780274" cy="369332"/>
          </a:xfrm>
          <a:prstGeom prst="rect">
            <a:avLst/>
          </a:prstGeom>
          <a:noFill/>
          <a:ln>
            <a:noFill/>
          </a:ln>
        </p:spPr>
        <p:txBody>
          <a:bodyPr wrap="square">
            <a:spAutoFit/>
          </a:bodyPr>
          <a:lstStyle/>
          <a:p>
            <a:r>
              <a:rPr lang="en-US" dirty="0">
                <a:solidFill>
                  <a:srgbClr val="FF0000"/>
                </a:solidFill>
              </a:rPr>
              <a:t>Don’t</a:t>
            </a:r>
          </a:p>
        </p:txBody>
      </p:sp>
      <p:sp>
        <p:nvSpPr>
          <p:cNvPr id="62" name="TextBox 61">
            <a:extLst>
              <a:ext uri="{FF2B5EF4-FFF2-40B4-BE49-F238E27FC236}">
                <a16:creationId xmlns:a16="http://schemas.microsoft.com/office/drawing/2014/main" id="{D9E1F5BB-46D3-6483-6649-369E44C07561}"/>
              </a:ext>
            </a:extLst>
          </p:cNvPr>
          <p:cNvSpPr txBox="1"/>
          <p:nvPr/>
        </p:nvSpPr>
        <p:spPr>
          <a:xfrm>
            <a:off x="7252146" y="6195974"/>
            <a:ext cx="297058" cy="369332"/>
          </a:xfrm>
          <a:prstGeom prst="rect">
            <a:avLst/>
          </a:prstGeom>
          <a:noFill/>
          <a:ln>
            <a:noFill/>
          </a:ln>
        </p:spPr>
        <p:txBody>
          <a:bodyPr wrap="square">
            <a:spAutoFit/>
          </a:bodyPr>
          <a:lstStyle/>
          <a:p>
            <a:r>
              <a:rPr lang="en-US" b="1" i="1" dirty="0">
                <a:solidFill>
                  <a:srgbClr val="1306BA"/>
                </a:solidFill>
              </a:rPr>
              <a:t>2</a:t>
            </a:r>
            <a:endParaRPr lang="en-US" dirty="0"/>
          </a:p>
        </p:txBody>
      </p:sp>
      <p:sp>
        <p:nvSpPr>
          <p:cNvPr id="63" name="TextBox 62">
            <a:extLst>
              <a:ext uri="{FF2B5EF4-FFF2-40B4-BE49-F238E27FC236}">
                <a16:creationId xmlns:a16="http://schemas.microsoft.com/office/drawing/2014/main" id="{574999DB-C3FA-55D1-15AD-17905AD8261E}"/>
              </a:ext>
            </a:extLst>
          </p:cNvPr>
          <p:cNvSpPr txBox="1"/>
          <p:nvPr/>
        </p:nvSpPr>
        <p:spPr>
          <a:xfrm>
            <a:off x="8269319" y="6195974"/>
            <a:ext cx="297058" cy="369332"/>
          </a:xfrm>
          <a:prstGeom prst="rect">
            <a:avLst/>
          </a:prstGeom>
          <a:noFill/>
          <a:ln>
            <a:noFill/>
          </a:ln>
        </p:spPr>
        <p:txBody>
          <a:bodyPr wrap="square">
            <a:spAutoFit/>
          </a:bodyPr>
          <a:lstStyle/>
          <a:p>
            <a:r>
              <a:rPr lang="en-US" b="1" i="1" dirty="0">
                <a:solidFill>
                  <a:srgbClr val="1306BA"/>
                </a:solidFill>
              </a:rPr>
              <a:t>1</a:t>
            </a:r>
            <a:endParaRPr lang="en-US" dirty="0"/>
          </a:p>
        </p:txBody>
      </p:sp>
      <p:sp>
        <p:nvSpPr>
          <p:cNvPr id="2048" name="Oval 2047">
            <a:extLst>
              <a:ext uri="{FF2B5EF4-FFF2-40B4-BE49-F238E27FC236}">
                <a16:creationId xmlns:a16="http://schemas.microsoft.com/office/drawing/2014/main" id="{BD6D66AA-4E2D-C2EB-2739-8D86B8587369}"/>
              </a:ext>
            </a:extLst>
          </p:cNvPr>
          <p:cNvSpPr/>
          <p:nvPr/>
        </p:nvSpPr>
        <p:spPr>
          <a:xfrm>
            <a:off x="8946648" y="5483059"/>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2049" name="Straight Connector 2048">
            <a:extLst>
              <a:ext uri="{FF2B5EF4-FFF2-40B4-BE49-F238E27FC236}">
                <a16:creationId xmlns:a16="http://schemas.microsoft.com/office/drawing/2014/main" id="{08E223A3-371B-D2BA-C72C-5B5C96C7A62F}"/>
              </a:ext>
            </a:extLst>
          </p:cNvPr>
          <p:cNvCxnSpPr>
            <a:cxnSpLocks/>
            <a:endCxn id="2048" idx="0"/>
          </p:cNvCxnSpPr>
          <p:nvPr/>
        </p:nvCxnSpPr>
        <p:spPr>
          <a:xfrm flipH="1">
            <a:off x="9284207" y="4862770"/>
            <a:ext cx="505953"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51" name="Straight Connector 2050">
            <a:extLst>
              <a:ext uri="{FF2B5EF4-FFF2-40B4-BE49-F238E27FC236}">
                <a16:creationId xmlns:a16="http://schemas.microsoft.com/office/drawing/2014/main" id="{1C7DFBAD-70D9-BCEF-3324-63FE8085D929}"/>
              </a:ext>
            </a:extLst>
          </p:cNvPr>
          <p:cNvCxnSpPr>
            <a:cxnSpLocks/>
            <a:endCxn id="2052" idx="0"/>
          </p:cNvCxnSpPr>
          <p:nvPr/>
        </p:nvCxnSpPr>
        <p:spPr>
          <a:xfrm>
            <a:off x="9790160" y="4862770"/>
            <a:ext cx="471586"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052" name="Oval 2051">
            <a:extLst>
              <a:ext uri="{FF2B5EF4-FFF2-40B4-BE49-F238E27FC236}">
                <a16:creationId xmlns:a16="http://schemas.microsoft.com/office/drawing/2014/main" id="{3265D299-C8CF-4107-D93F-861EC7B26938}"/>
              </a:ext>
            </a:extLst>
          </p:cNvPr>
          <p:cNvSpPr/>
          <p:nvPr/>
        </p:nvSpPr>
        <p:spPr>
          <a:xfrm>
            <a:off x="9924187" y="5483059"/>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053" name="TextBox 2052">
            <a:extLst>
              <a:ext uri="{FF2B5EF4-FFF2-40B4-BE49-F238E27FC236}">
                <a16:creationId xmlns:a16="http://schemas.microsoft.com/office/drawing/2014/main" id="{4313B21B-B913-49F5-B49A-C03794AB5369}"/>
              </a:ext>
            </a:extLst>
          </p:cNvPr>
          <p:cNvSpPr txBox="1"/>
          <p:nvPr/>
        </p:nvSpPr>
        <p:spPr>
          <a:xfrm>
            <a:off x="8928563" y="5619888"/>
            <a:ext cx="766474" cy="369332"/>
          </a:xfrm>
          <a:prstGeom prst="rect">
            <a:avLst/>
          </a:prstGeom>
          <a:noFill/>
          <a:ln>
            <a:noFill/>
          </a:ln>
        </p:spPr>
        <p:txBody>
          <a:bodyPr wrap="square">
            <a:spAutoFit/>
          </a:bodyPr>
          <a:lstStyle/>
          <a:p>
            <a:r>
              <a:rPr lang="en-US" dirty="0">
                <a:solidFill>
                  <a:srgbClr val="1306BA"/>
                </a:solidFill>
              </a:rPr>
              <a:t>Don’t</a:t>
            </a:r>
          </a:p>
        </p:txBody>
      </p:sp>
      <p:sp>
        <p:nvSpPr>
          <p:cNvPr id="2054" name="TextBox 2053">
            <a:extLst>
              <a:ext uri="{FF2B5EF4-FFF2-40B4-BE49-F238E27FC236}">
                <a16:creationId xmlns:a16="http://schemas.microsoft.com/office/drawing/2014/main" id="{862D2F12-58C8-559B-D877-A09362CC7A90}"/>
              </a:ext>
            </a:extLst>
          </p:cNvPr>
          <p:cNvSpPr txBox="1"/>
          <p:nvPr/>
        </p:nvSpPr>
        <p:spPr>
          <a:xfrm>
            <a:off x="9889150" y="5689813"/>
            <a:ext cx="805278" cy="261610"/>
          </a:xfrm>
          <a:prstGeom prst="rect">
            <a:avLst/>
          </a:prstGeom>
          <a:noFill/>
          <a:ln>
            <a:noFill/>
          </a:ln>
        </p:spPr>
        <p:txBody>
          <a:bodyPr wrap="square">
            <a:spAutoFit/>
          </a:bodyPr>
          <a:lstStyle/>
          <a:p>
            <a:r>
              <a:rPr lang="en-US" sz="1100" dirty="0">
                <a:solidFill>
                  <a:srgbClr val="1306BA"/>
                </a:solidFill>
              </a:rPr>
              <a:t>Advertises</a:t>
            </a:r>
          </a:p>
        </p:txBody>
      </p:sp>
      <p:sp>
        <p:nvSpPr>
          <p:cNvPr id="2055" name="TextBox 2054">
            <a:extLst>
              <a:ext uri="{FF2B5EF4-FFF2-40B4-BE49-F238E27FC236}">
                <a16:creationId xmlns:a16="http://schemas.microsoft.com/office/drawing/2014/main" id="{434CC87B-B9AF-FB7C-EC90-DEA6F2631886}"/>
              </a:ext>
            </a:extLst>
          </p:cNvPr>
          <p:cNvSpPr txBox="1"/>
          <p:nvPr/>
        </p:nvSpPr>
        <p:spPr>
          <a:xfrm>
            <a:off x="9135678" y="6195974"/>
            <a:ext cx="297058" cy="369332"/>
          </a:xfrm>
          <a:prstGeom prst="rect">
            <a:avLst/>
          </a:prstGeom>
          <a:noFill/>
          <a:ln>
            <a:noFill/>
          </a:ln>
        </p:spPr>
        <p:txBody>
          <a:bodyPr wrap="square">
            <a:spAutoFit/>
          </a:bodyPr>
          <a:lstStyle/>
          <a:p>
            <a:r>
              <a:rPr lang="en-US" b="1" i="1" dirty="0">
                <a:solidFill>
                  <a:srgbClr val="1306BA"/>
                </a:solidFill>
              </a:rPr>
              <a:t>6</a:t>
            </a:r>
            <a:endParaRPr lang="en-US" dirty="0"/>
          </a:p>
        </p:txBody>
      </p:sp>
      <p:sp>
        <p:nvSpPr>
          <p:cNvPr id="2056" name="TextBox 2055">
            <a:extLst>
              <a:ext uri="{FF2B5EF4-FFF2-40B4-BE49-F238E27FC236}">
                <a16:creationId xmlns:a16="http://schemas.microsoft.com/office/drawing/2014/main" id="{3A5DEF94-9A1D-9013-0791-26111B0D2BDA}"/>
              </a:ext>
            </a:extLst>
          </p:cNvPr>
          <p:cNvSpPr txBox="1"/>
          <p:nvPr/>
        </p:nvSpPr>
        <p:spPr>
          <a:xfrm>
            <a:off x="10152851" y="6195974"/>
            <a:ext cx="297058" cy="369332"/>
          </a:xfrm>
          <a:prstGeom prst="rect">
            <a:avLst/>
          </a:prstGeom>
          <a:noFill/>
          <a:ln>
            <a:noFill/>
          </a:ln>
        </p:spPr>
        <p:txBody>
          <a:bodyPr wrap="square">
            <a:spAutoFit/>
          </a:bodyPr>
          <a:lstStyle/>
          <a:p>
            <a:r>
              <a:rPr lang="en-US" b="1" i="1" dirty="0">
                <a:solidFill>
                  <a:srgbClr val="1306BA"/>
                </a:solidFill>
              </a:rPr>
              <a:t>8</a:t>
            </a:r>
            <a:endParaRPr lang="en-US" dirty="0"/>
          </a:p>
        </p:txBody>
      </p:sp>
      <p:sp>
        <p:nvSpPr>
          <p:cNvPr id="2058" name="Rectangle 2057">
            <a:extLst>
              <a:ext uri="{FF2B5EF4-FFF2-40B4-BE49-F238E27FC236}">
                <a16:creationId xmlns:a16="http://schemas.microsoft.com/office/drawing/2014/main" id="{4ECE20CA-9B7E-7CB2-7AE2-3C9C0259C668}"/>
              </a:ext>
            </a:extLst>
          </p:cNvPr>
          <p:cNvSpPr/>
          <p:nvPr/>
        </p:nvSpPr>
        <p:spPr>
          <a:xfrm>
            <a:off x="7010894" y="5414963"/>
            <a:ext cx="766475" cy="107548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5D1FCE03-5C17-C269-9050-1313591490A2}"/>
              </a:ext>
            </a:extLst>
          </p:cNvPr>
          <p:cNvSpPr/>
          <p:nvPr/>
        </p:nvSpPr>
        <p:spPr>
          <a:xfrm>
            <a:off x="9889150" y="5414963"/>
            <a:ext cx="766475" cy="107548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060" name="Rectangle 2059">
            <a:extLst>
              <a:ext uri="{FF2B5EF4-FFF2-40B4-BE49-F238E27FC236}">
                <a16:creationId xmlns:a16="http://schemas.microsoft.com/office/drawing/2014/main" id="{37B4A5B1-9AE6-6265-03B1-8F1317CD0C41}"/>
              </a:ext>
            </a:extLst>
          </p:cNvPr>
          <p:cNvSpPr/>
          <p:nvPr/>
        </p:nvSpPr>
        <p:spPr>
          <a:xfrm>
            <a:off x="10907219" y="5588902"/>
            <a:ext cx="1092493" cy="80063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No dominant strategy</a:t>
            </a:r>
          </a:p>
        </p:txBody>
      </p:sp>
      <p:pic>
        <p:nvPicPr>
          <p:cNvPr id="2068" name="Picture 2067">
            <a:extLst>
              <a:ext uri="{FF2B5EF4-FFF2-40B4-BE49-F238E27FC236}">
                <a16:creationId xmlns:a16="http://schemas.microsoft.com/office/drawing/2014/main" id="{158886BD-1B1C-8B44-88D4-D7D99F0BFDC6}"/>
              </a:ext>
            </a:extLst>
          </p:cNvPr>
          <p:cNvPicPr>
            <a:picLocks noChangeAspect="1"/>
          </p:cNvPicPr>
          <p:nvPr/>
        </p:nvPicPr>
        <p:blipFill>
          <a:blip r:embed="rId4"/>
          <a:stretch>
            <a:fillRect/>
          </a:stretch>
        </p:blipFill>
        <p:spPr>
          <a:xfrm>
            <a:off x="8455483" y="2964613"/>
            <a:ext cx="647368" cy="648495"/>
          </a:xfrm>
          <a:prstGeom prst="ellipse">
            <a:avLst/>
          </a:prstGeom>
          <a:ln w="50800">
            <a:solidFill>
              <a:srgbClr val="1306BA"/>
            </a:solidFill>
          </a:ln>
        </p:spPr>
      </p:pic>
      <p:pic>
        <p:nvPicPr>
          <p:cNvPr id="6151" name="Picture 7" descr="Coca-Cola Logo History: Brand Evolution Over Time - Art ...">
            <a:extLst>
              <a:ext uri="{FF2B5EF4-FFF2-40B4-BE49-F238E27FC236}">
                <a16:creationId xmlns:a16="http://schemas.microsoft.com/office/drawing/2014/main" id="{8C4433BB-8948-1959-6C86-4D847C1E46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859" t="1643" r="13213" b="1988"/>
          <a:stretch>
            <a:fillRect/>
          </a:stretch>
        </p:blipFill>
        <p:spPr bwMode="auto">
          <a:xfrm>
            <a:off x="3359798" y="2951301"/>
            <a:ext cx="683601" cy="675118"/>
          </a:xfrm>
          <a:prstGeom prst="ellipse">
            <a:avLst/>
          </a:prstGeom>
          <a:noFill/>
          <a:ln w="50800">
            <a:solidFill>
              <a:srgbClr val="FF0000"/>
            </a:solidFill>
          </a:ln>
          <a:extLst>
            <a:ext uri="{909E8E84-426E-40DD-AFC4-6F175D3DCCD1}">
              <a14:hiddenFill xmlns:a14="http://schemas.microsoft.com/office/drawing/2010/main">
                <a:solidFill>
                  <a:srgbClr val="FFFFFF"/>
                </a:solidFill>
              </a14:hiddenFill>
            </a:ext>
          </a:extLst>
        </p:spPr>
      </p:pic>
      <p:sp>
        <p:nvSpPr>
          <p:cNvPr id="2071" name="Oval 2070">
            <a:extLst>
              <a:ext uri="{FF2B5EF4-FFF2-40B4-BE49-F238E27FC236}">
                <a16:creationId xmlns:a16="http://schemas.microsoft.com/office/drawing/2014/main" id="{53C173AD-1BA3-6DCF-38E1-DD8BCC64FEA1}"/>
              </a:ext>
            </a:extLst>
          </p:cNvPr>
          <p:cNvSpPr/>
          <p:nvPr/>
        </p:nvSpPr>
        <p:spPr>
          <a:xfrm>
            <a:off x="2025893" y="5483059"/>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072" name="Oval 2071">
            <a:extLst>
              <a:ext uri="{FF2B5EF4-FFF2-40B4-BE49-F238E27FC236}">
                <a16:creationId xmlns:a16="http://schemas.microsoft.com/office/drawing/2014/main" id="{0DB3D0CA-B2AF-FABA-0AD2-722A676EEEC9}"/>
              </a:ext>
            </a:extLst>
          </p:cNvPr>
          <p:cNvSpPr/>
          <p:nvPr/>
        </p:nvSpPr>
        <p:spPr>
          <a:xfrm>
            <a:off x="2531846" y="4187652"/>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2073" name="Straight Connector 2072">
            <a:extLst>
              <a:ext uri="{FF2B5EF4-FFF2-40B4-BE49-F238E27FC236}">
                <a16:creationId xmlns:a16="http://schemas.microsoft.com/office/drawing/2014/main" id="{533D11B7-F0D2-12A5-E7AE-0046ED3A4D53}"/>
              </a:ext>
            </a:extLst>
          </p:cNvPr>
          <p:cNvCxnSpPr>
            <a:cxnSpLocks/>
            <a:stCxn id="2072" idx="4"/>
            <a:endCxn id="2071" idx="0"/>
          </p:cNvCxnSpPr>
          <p:nvPr/>
        </p:nvCxnSpPr>
        <p:spPr>
          <a:xfrm flipH="1">
            <a:off x="2363452" y="4862770"/>
            <a:ext cx="505953"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74" name="Straight Connector 2073">
            <a:extLst>
              <a:ext uri="{FF2B5EF4-FFF2-40B4-BE49-F238E27FC236}">
                <a16:creationId xmlns:a16="http://schemas.microsoft.com/office/drawing/2014/main" id="{9492262D-BB3E-491E-5DA9-130C95CE9CF7}"/>
              </a:ext>
            </a:extLst>
          </p:cNvPr>
          <p:cNvCxnSpPr>
            <a:cxnSpLocks/>
            <a:stCxn id="6151" idx="3"/>
            <a:endCxn id="2072" idx="0"/>
          </p:cNvCxnSpPr>
          <p:nvPr/>
        </p:nvCxnSpPr>
        <p:spPr>
          <a:xfrm flipH="1">
            <a:off x="2869405" y="3527550"/>
            <a:ext cx="590504" cy="660102"/>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75" name="Straight Connector 2074">
            <a:extLst>
              <a:ext uri="{FF2B5EF4-FFF2-40B4-BE49-F238E27FC236}">
                <a16:creationId xmlns:a16="http://schemas.microsoft.com/office/drawing/2014/main" id="{BCDC962F-153B-0603-5777-94DFD223A870}"/>
              </a:ext>
            </a:extLst>
          </p:cNvPr>
          <p:cNvCxnSpPr>
            <a:cxnSpLocks/>
            <a:stCxn id="6151" idx="5"/>
          </p:cNvCxnSpPr>
          <p:nvPr/>
        </p:nvCxnSpPr>
        <p:spPr>
          <a:xfrm>
            <a:off x="3943288" y="3527550"/>
            <a:ext cx="572987" cy="657493"/>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76" name="Straight Connector 2075">
            <a:extLst>
              <a:ext uri="{FF2B5EF4-FFF2-40B4-BE49-F238E27FC236}">
                <a16:creationId xmlns:a16="http://schemas.microsoft.com/office/drawing/2014/main" id="{8FAD340D-78EC-9911-09B2-396E44C344A1}"/>
              </a:ext>
            </a:extLst>
          </p:cNvPr>
          <p:cNvCxnSpPr>
            <a:cxnSpLocks/>
            <a:stCxn id="2072" idx="4"/>
            <a:endCxn id="2077" idx="0"/>
          </p:cNvCxnSpPr>
          <p:nvPr/>
        </p:nvCxnSpPr>
        <p:spPr>
          <a:xfrm>
            <a:off x="2869405" y="4862770"/>
            <a:ext cx="471586"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077" name="Oval 2076">
            <a:extLst>
              <a:ext uri="{FF2B5EF4-FFF2-40B4-BE49-F238E27FC236}">
                <a16:creationId xmlns:a16="http://schemas.microsoft.com/office/drawing/2014/main" id="{9F5A4486-47F9-042E-5526-61BB73E62ADC}"/>
              </a:ext>
            </a:extLst>
          </p:cNvPr>
          <p:cNvSpPr/>
          <p:nvPr/>
        </p:nvSpPr>
        <p:spPr>
          <a:xfrm>
            <a:off x="3003432" y="5483059"/>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078" name="TextBox 2077">
            <a:extLst>
              <a:ext uri="{FF2B5EF4-FFF2-40B4-BE49-F238E27FC236}">
                <a16:creationId xmlns:a16="http://schemas.microsoft.com/office/drawing/2014/main" id="{09EC61BD-B697-F5F4-29E6-23655EAF6019}"/>
              </a:ext>
            </a:extLst>
          </p:cNvPr>
          <p:cNvSpPr txBox="1"/>
          <p:nvPr/>
        </p:nvSpPr>
        <p:spPr>
          <a:xfrm>
            <a:off x="2007808" y="5619888"/>
            <a:ext cx="766474" cy="369332"/>
          </a:xfrm>
          <a:prstGeom prst="rect">
            <a:avLst/>
          </a:prstGeom>
          <a:noFill/>
          <a:ln>
            <a:noFill/>
          </a:ln>
        </p:spPr>
        <p:txBody>
          <a:bodyPr wrap="square">
            <a:spAutoFit/>
          </a:bodyPr>
          <a:lstStyle/>
          <a:p>
            <a:r>
              <a:rPr lang="en-US" dirty="0">
                <a:solidFill>
                  <a:srgbClr val="FF0000"/>
                </a:solidFill>
              </a:rPr>
              <a:t>Don’t</a:t>
            </a:r>
          </a:p>
        </p:txBody>
      </p:sp>
      <p:sp>
        <p:nvSpPr>
          <p:cNvPr id="2079" name="TextBox 2078">
            <a:extLst>
              <a:ext uri="{FF2B5EF4-FFF2-40B4-BE49-F238E27FC236}">
                <a16:creationId xmlns:a16="http://schemas.microsoft.com/office/drawing/2014/main" id="{0D15688A-40A1-B127-F9D0-1545C835F02E}"/>
              </a:ext>
            </a:extLst>
          </p:cNvPr>
          <p:cNvSpPr txBox="1"/>
          <p:nvPr/>
        </p:nvSpPr>
        <p:spPr>
          <a:xfrm>
            <a:off x="2952937" y="5689813"/>
            <a:ext cx="805278" cy="261610"/>
          </a:xfrm>
          <a:prstGeom prst="rect">
            <a:avLst/>
          </a:prstGeom>
          <a:noFill/>
          <a:ln>
            <a:noFill/>
          </a:ln>
        </p:spPr>
        <p:txBody>
          <a:bodyPr wrap="square">
            <a:spAutoFit/>
          </a:bodyPr>
          <a:lstStyle/>
          <a:p>
            <a:r>
              <a:rPr lang="en-US" sz="1100" dirty="0">
                <a:solidFill>
                  <a:srgbClr val="FF0000"/>
                </a:solidFill>
              </a:rPr>
              <a:t>Advertises</a:t>
            </a:r>
          </a:p>
        </p:txBody>
      </p:sp>
      <p:sp>
        <p:nvSpPr>
          <p:cNvPr id="2080" name="TextBox 2079">
            <a:extLst>
              <a:ext uri="{FF2B5EF4-FFF2-40B4-BE49-F238E27FC236}">
                <a16:creationId xmlns:a16="http://schemas.microsoft.com/office/drawing/2014/main" id="{00E87505-9BBD-5BFA-D25F-6D4A9A6B6196}"/>
              </a:ext>
            </a:extLst>
          </p:cNvPr>
          <p:cNvSpPr txBox="1"/>
          <p:nvPr/>
        </p:nvSpPr>
        <p:spPr>
          <a:xfrm>
            <a:off x="2477711" y="4394406"/>
            <a:ext cx="805278" cy="261610"/>
          </a:xfrm>
          <a:prstGeom prst="rect">
            <a:avLst/>
          </a:prstGeom>
          <a:noFill/>
          <a:ln>
            <a:noFill/>
          </a:ln>
        </p:spPr>
        <p:txBody>
          <a:bodyPr wrap="square">
            <a:spAutoFit/>
          </a:bodyPr>
          <a:lstStyle/>
          <a:p>
            <a:r>
              <a:rPr lang="en-US" sz="1100" dirty="0">
                <a:solidFill>
                  <a:srgbClr val="1306BA"/>
                </a:solidFill>
              </a:rPr>
              <a:t>Advertises</a:t>
            </a:r>
          </a:p>
        </p:txBody>
      </p:sp>
      <p:sp>
        <p:nvSpPr>
          <p:cNvPr id="2081" name="Oval 2080">
            <a:extLst>
              <a:ext uri="{FF2B5EF4-FFF2-40B4-BE49-F238E27FC236}">
                <a16:creationId xmlns:a16="http://schemas.microsoft.com/office/drawing/2014/main" id="{CCB81AC3-2AD1-4CF6-10FE-3972D30BBA17}"/>
              </a:ext>
            </a:extLst>
          </p:cNvPr>
          <p:cNvSpPr/>
          <p:nvPr/>
        </p:nvSpPr>
        <p:spPr>
          <a:xfrm>
            <a:off x="4402392" y="4187652"/>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082" name="TextBox 2081">
            <a:extLst>
              <a:ext uri="{FF2B5EF4-FFF2-40B4-BE49-F238E27FC236}">
                <a16:creationId xmlns:a16="http://schemas.microsoft.com/office/drawing/2014/main" id="{1BCF122F-F5CD-0670-C221-0F0C583CE06A}"/>
              </a:ext>
            </a:extLst>
          </p:cNvPr>
          <p:cNvSpPr txBox="1"/>
          <p:nvPr/>
        </p:nvSpPr>
        <p:spPr>
          <a:xfrm>
            <a:off x="4392565" y="4340545"/>
            <a:ext cx="780274" cy="369332"/>
          </a:xfrm>
          <a:prstGeom prst="rect">
            <a:avLst/>
          </a:prstGeom>
          <a:noFill/>
          <a:ln>
            <a:noFill/>
          </a:ln>
        </p:spPr>
        <p:txBody>
          <a:bodyPr wrap="square">
            <a:spAutoFit/>
          </a:bodyPr>
          <a:lstStyle/>
          <a:p>
            <a:r>
              <a:rPr lang="en-US" dirty="0">
                <a:solidFill>
                  <a:srgbClr val="1306BA"/>
                </a:solidFill>
              </a:rPr>
              <a:t>Don’t</a:t>
            </a:r>
          </a:p>
        </p:txBody>
      </p:sp>
      <p:sp>
        <p:nvSpPr>
          <p:cNvPr id="2083" name="TextBox 2082">
            <a:extLst>
              <a:ext uri="{FF2B5EF4-FFF2-40B4-BE49-F238E27FC236}">
                <a16:creationId xmlns:a16="http://schemas.microsoft.com/office/drawing/2014/main" id="{F6EA9ED3-2007-E5EB-5D0E-EC5D47E8702E}"/>
              </a:ext>
            </a:extLst>
          </p:cNvPr>
          <p:cNvSpPr txBox="1"/>
          <p:nvPr/>
        </p:nvSpPr>
        <p:spPr>
          <a:xfrm>
            <a:off x="2214923" y="6195974"/>
            <a:ext cx="297058" cy="369332"/>
          </a:xfrm>
          <a:prstGeom prst="rect">
            <a:avLst/>
          </a:prstGeom>
          <a:noFill/>
          <a:ln>
            <a:noFill/>
          </a:ln>
        </p:spPr>
        <p:txBody>
          <a:bodyPr wrap="square">
            <a:spAutoFit/>
          </a:bodyPr>
          <a:lstStyle/>
          <a:p>
            <a:r>
              <a:rPr lang="en-US" b="1" i="1" dirty="0">
                <a:solidFill>
                  <a:srgbClr val="FF0000"/>
                </a:solidFill>
              </a:rPr>
              <a:t>2</a:t>
            </a:r>
            <a:endParaRPr lang="en-US" dirty="0">
              <a:solidFill>
                <a:srgbClr val="FF0000"/>
              </a:solidFill>
            </a:endParaRPr>
          </a:p>
        </p:txBody>
      </p:sp>
      <p:sp>
        <p:nvSpPr>
          <p:cNvPr id="2084" name="TextBox 2083">
            <a:extLst>
              <a:ext uri="{FF2B5EF4-FFF2-40B4-BE49-F238E27FC236}">
                <a16:creationId xmlns:a16="http://schemas.microsoft.com/office/drawing/2014/main" id="{EBE88305-98FC-89A9-FA8C-61A21426B10D}"/>
              </a:ext>
            </a:extLst>
          </p:cNvPr>
          <p:cNvSpPr txBox="1"/>
          <p:nvPr/>
        </p:nvSpPr>
        <p:spPr>
          <a:xfrm>
            <a:off x="3232096" y="6195974"/>
            <a:ext cx="297058" cy="369332"/>
          </a:xfrm>
          <a:prstGeom prst="rect">
            <a:avLst/>
          </a:prstGeom>
          <a:noFill/>
          <a:ln>
            <a:noFill/>
          </a:ln>
        </p:spPr>
        <p:txBody>
          <a:bodyPr wrap="square">
            <a:spAutoFit/>
          </a:bodyPr>
          <a:lstStyle/>
          <a:p>
            <a:r>
              <a:rPr lang="en-US" b="1" i="1" dirty="0">
                <a:solidFill>
                  <a:srgbClr val="FF0000"/>
                </a:solidFill>
              </a:rPr>
              <a:t>1</a:t>
            </a:r>
            <a:endParaRPr lang="en-US" dirty="0">
              <a:solidFill>
                <a:srgbClr val="FF0000"/>
              </a:solidFill>
            </a:endParaRPr>
          </a:p>
        </p:txBody>
      </p:sp>
      <p:sp>
        <p:nvSpPr>
          <p:cNvPr id="2085" name="Oval 2084">
            <a:extLst>
              <a:ext uri="{FF2B5EF4-FFF2-40B4-BE49-F238E27FC236}">
                <a16:creationId xmlns:a16="http://schemas.microsoft.com/office/drawing/2014/main" id="{EAA5A0D8-C769-4D50-A2ED-0C8A1B9B5ACE}"/>
              </a:ext>
            </a:extLst>
          </p:cNvPr>
          <p:cNvSpPr/>
          <p:nvPr/>
        </p:nvSpPr>
        <p:spPr>
          <a:xfrm>
            <a:off x="3909425" y="5483059"/>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cxnSp>
        <p:nvCxnSpPr>
          <p:cNvPr id="2086" name="Straight Connector 2085">
            <a:extLst>
              <a:ext uri="{FF2B5EF4-FFF2-40B4-BE49-F238E27FC236}">
                <a16:creationId xmlns:a16="http://schemas.microsoft.com/office/drawing/2014/main" id="{0D3B7381-8DEE-0305-4D81-5408E3017780}"/>
              </a:ext>
            </a:extLst>
          </p:cNvPr>
          <p:cNvCxnSpPr>
            <a:cxnSpLocks/>
            <a:endCxn id="2085" idx="0"/>
          </p:cNvCxnSpPr>
          <p:nvPr/>
        </p:nvCxnSpPr>
        <p:spPr>
          <a:xfrm flipH="1">
            <a:off x="4246984" y="4862770"/>
            <a:ext cx="505953"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87" name="Straight Connector 2086">
            <a:extLst>
              <a:ext uri="{FF2B5EF4-FFF2-40B4-BE49-F238E27FC236}">
                <a16:creationId xmlns:a16="http://schemas.microsoft.com/office/drawing/2014/main" id="{5D6C5D65-445B-83B1-AF43-900271A0268F}"/>
              </a:ext>
            </a:extLst>
          </p:cNvPr>
          <p:cNvCxnSpPr>
            <a:cxnSpLocks/>
            <a:endCxn id="2088" idx="0"/>
          </p:cNvCxnSpPr>
          <p:nvPr/>
        </p:nvCxnSpPr>
        <p:spPr>
          <a:xfrm>
            <a:off x="4752937" y="4862770"/>
            <a:ext cx="471586"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088" name="Oval 2087">
            <a:extLst>
              <a:ext uri="{FF2B5EF4-FFF2-40B4-BE49-F238E27FC236}">
                <a16:creationId xmlns:a16="http://schemas.microsoft.com/office/drawing/2014/main" id="{FABBE803-AAF9-53F5-FEC8-7274A4B1674D}"/>
              </a:ext>
            </a:extLst>
          </p:cNvPr>
          <p:cNvSpPr/>
          <p:nvPr/>
        </p:nvSpPr>
        <p:spPr>
          <a:xfrm>
            <a:off x="4886964" y="5483059"/>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089" name="TextBox 2088">
            <a:extLst>
              <a:ext uri="{FF2B5EF4-FFF2-40B4-BE49-F238E27FC236}">
                <a16:creationId xmlns:a16="http://schemas.microsoft.com/office/drawing/2014/main" id="{0E593C3C-1731-A3D1-46AF-CF3D6C331FD2}"/>
              </a:ext>
            </a:extLst>
          </p:cNvPr>
          <p:cNvSpPr txBox="1"/>
          <p:nvPr/>
        </p:nvSpPr>
        <p:spPr>
          <a:xfrm>
            <a:off x="3891340" y="5619888"/>
            <a:ext cx="766474" cy="369332"/>
          </a:xfrm>
          <a:prstGeom prst="rect">
            <a:avLst/>
          </a:prstGeom>
          <a:noFill/>
          <a:ln>
            <a:noFill/>
          </a:ln>
        </p:spPr>
        <p:txBody>
          <a:bodyPr wrap="square">
            <a:spAutoFit/>
          </a:bodyPr>
          <a:lstStyle/>
          <a:p>
            <a:r>
              <a:rPr lang="en-US" dirty="0">
                <a:solidFill>
                  <a:srgbClr val="FF0000"/>
                </a:solidFill>
              </a:rPr>
              <a:t>Don’t</a:t>
            </a:r>
          </a:p>
        </p:txBody>
      </p:sp>
      <p:sp>
        <p:nvSpPr>
          <p:cNvPr id="2090" name="TextBox 2089">
            <a:extLst>
              <a:ext uri="{FF2B5EF4-FFF2-40B4-BE49-F238E27FC236}">
                <a16:creationId xmlns:a16="http://schemas.microsoft.com/office/drawing/2014/main" id="{64DB766A-9DAD-E706-E781-14DDED559FB9}"/>
              </a:ext>
            </a:extLst>
          </p:cNvPr>
          <p:cNvSpPr txBox="1"/>
          <p:nvPr/>
        </p:nvSpPr>
        <p:spPr>
          <a:xfrm>
            <a:off x="4851927" y="5689813"/>
            <a:ext cx="805278" cy="261610"/>
          </a:xfrm>
          <a:prstGeom prst="rect">
            <a:avLst/>
          </a:prstGeom>
          <a:noFill/>
          <a:ln>
            <a:noFill/>
          </a:ln>
        </p:spPr>
        <p:txBody>
          <a:bodyPr wrap="square">
            <a:spAutoFit/>
          </a:bodyPr>
          <a:lstStyle/>
          <a:p>
            <a:r>
              <a:rPr lang="en-US" sz="1100" dirty="0">
                <a:solidFill>
                  <a:srgbClr val="FF0000"/>
                </a:solidFill>
              </a:rPr>
              <a:t>Advertises</a:t>
            </a:r>
          </a:p>
        </p:txBody>
      </p:sp>
      <p:sp>
        <p:nvSpPr>
          <p:cNvPr id="2091" name="TextBox 2090">
            <a:extLst>
              <a:ext uri="{FF2B5EF4-FFF2-40B4-BE49-F238E27FC236}">
                <a16:creationId xmlns:a16="http://schemas.microsoft.com/office/drawing/2014/main" id="{533A15B4-9538-1488-BF3B-9D0120F27968}"/>
              </a:ext>
            </a:extLst>
          </p:cNvPr>
          <p:cNvSpPr txBox="1"/>
          <p:nvPr/>
        </p:nvSpPr>
        <p:spPr>
          <a:xfrm>
            <a:off x="4098455" y="6195974"/>
            <a:ext cx="297058" cy="369332"/>
          </a:xfrm>
          <a:prstGeom prst="rect">
            <a:avLst/>
          </a:prstGeom>
          <a:noFill/>
          <a:ln>
            <a:noFill/>
          </a:ln>
        </p:spPr>
        <p:txBody>
          <a:bodyPr wrap="square">
            <a:spAutoFit/>
          </a:bodyPr>
          <a:lstStyle/>
          <a:p>
            <a:r>
              <a:rPr lang="en-US" b="1" i="1" dirty="0">
                <a:solidFill>
                  <a:srgbClr val="FF0000"/>
                </a:solidFill>
              </a:rPr>
              <a:t>6</a:t>
            </a:r>
            <a:endParaRPr lang="en-US" dirty="0">
              <a:solidFill>
                <a:srgbClr val="FF0000"/>
              </a:solidFill>
            </a:endParaRPr>
          </a:p>
        </p:txBody>
      </p:sp>
      <p:sp>
        <p:nvSpPr>
          <p:cNvPr id="2092" name="TextBox 2091">
            <a:extLst>
              <a:ext uri="{FF2B5EF4-FFF2-40B4-BE49-F238E27FC236}">
                <a16:creationId xmlns:a16="http://schemas.microsoft.com/office/drawing/2014/main" id="{3119D1D1-81F3-F9B8-3D0A-6A38FB1B36D0}"/>
              </a:ext>
            </a:extLst>
          </p:cNvPr>
          <p:cNvSpPr txBox="1"/>
          <p:nvPr/>
        </p:nvSpPr>
        <p:spPr>
          <a:xfrm>
            <a:off x="5115628" y="6195974"/>
            <a:ext cx="297058" cy="369332"/>
          </a:xfrm>
          <a:prstGeom prst="rect">
            <a:avLst/>
          </a:prstGeom>
          <a:noFill/>
          <a:ln>
            <a:noFill/>
          </a:ln>
        </p:spPr>
        <p:txBody>
          <a:bodyPr wrap="square">
            <a:spAutoFit/>
          </a:bodyPr>
          <a:lstStyle/>
          <a:p>
            <a:r>
              <a:rPr lang="en-US" b="1" i="1" dirty="0">
                <a:solidFill>
                  <a:srgbClr val="FF0000"/>
                </a:solidFill>
              </a:rPr>
              <a:t>8</a:t>
            </a:r>
            <a:endParaRPr lang="en-US" dirty="0">
              <a:solidFill>
                <a:srgbClr val="FF0000"/>
              </a:solidFill>
            </a:endParaRPr>
          </a:p>
        </p:txBody>
      </p:sp>
      <p:sp>
        <p:nvSpPr>
          <p:cNvPr id="2093" name="Rectangle 2092">
            <a:extLst>
              <a:ext uri="{FF2B5EF4-FFF2-40B4-BE49-F238E27FC236}">
                <a16:creationId xmlns:a16="http://schemas.microsoft.com/office/drawing/2014/main" id="{D9605537-FBA1-9508-08DA-E2146E75D9C5}"/>
              </a:ext>
            </a:extLst>
          </p:cNvPr>
          <p:cNvSpPr/>
          <p:nvPr/>
        </p:nvSpPr>
        <p:spPr>
          <a:xfrm>
            <a:off x="1973671" y="5414963"/>
            <a:ext cx="766475" cy="107548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FF0000"/>
              </a:solidFill>
            </a:endParaRPr>
          </a:p>
        </p:txBody>
      </p:sp>
      <p:sp>
        <p:nvSpPr>
          <p:cNvPr id="2094" name="Rectangle 2093">
            <a:extLst>
              <a:ext uri="{FF2B5EF4-FFF2-40B4-BE49-F238E27FC236}">
                <a16:creationId xmlns:a16="http://schemas.microsoft.com/office/drawing/2014/main" id="{C2D13224-F74D-A4AC-891E-25BD7E6283BF}"/>
              </a:ext>
            </a:extLst>
          </p:cNvPr>
          <p:cNvSpPr/>
          <p:nvPr/>
        </p:nvSpPr>
        <p:spPr>
          <a:xfrm>
            <a:off x="4851927" y="5414963"/>
            <a:ext cx="766475" cy="107548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FF0000"/>
              </a:solidFill>
            </a:endParaRPr>
          </a:p>
        </p:txBody>
      </p:sp>
      <p:sp>
        <p:nvSpPr>
          <p:cNvPr id="2098" name="Rectangle 2097">
            <a:extLst>
              <a:ext uri="{FF2B5EF4-FFF2-40B4-BE49-F238E27FC236}">
                <a16:creationId xmlns:a16="http://schemas.microsoft.com/office/drawing/2014/main" id="{A60EFF33-A714-59E1-7C4C-C6D081F74274}"/>
              </a:ext>
            </a:extLst>
          </p:cNvPr>
          <p:cNvSpPr/>
          <p:nvPr/>
        </p:nvSpPr>
        <p:spPr>
          <a:xfrm>
            <a:off x="619982" y="5588902"/>
            <a:ext cx="1092493" cy="80063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No dominant strategy</a:t>
            </a:r>
          </a:p>
        </p:txBody>
      </p:sp>
    </p:spTree>
    <p:extLst>
      <p:ext uri="{BB962C8B-B14F-4D97-AF65-F5344CB8AC3E}">
        <p14:creationId xmlns:p14="http://schemas.microsoft.com/office/powerpoint/2010/main" val="269744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B2027-4345-B160-7D10-7A47D940615E}"/>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9BD650C9-2ED1-297A-D41B-EB315891672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Iterated Elimination of Dominated Strategies</a:t>
            </a:r>
          </a:p>
        </p:txBody>
      </p:sp>
      <p:sp>
        <p:nvSpPr>
          <p:cNvPr id="14" name="Rectangle 3">
            <a:extLst>
              <a:ext uri="{FF2B5EF4-FFF2-40B4-BE49-F238E27FC236}">
                <a16:creationId xmlns:a16="http://schemas.microsoft.com/office/drawing/2014/main" id="{D5E85CB6-BFEE-FF43-0AB0-7CF08B1CC5B9}"/>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7" name="TextBox 6">
            <a:extLst>
              <a:ext uri="{FF2B5EF4-FFF2-40B4-BE49-F238E27FC236}">
                <a16:creationId xmlns:a16="http://schemas.microsoft.com/office/drawing/2014/main" id="{696871E0-A310-6B80-25F7-D1ED04257B20}"/>
              </a:ext>
            </a:extLst>
          </p:cNvPr>
          <p:cNvSpPr txBox="1"/>
          <p:nvPr/>
        </p:nvSpPr>
        <p:spPr>
          <a:xfrm>
            <a:off x="471489" y="918410"/>
            <a:ext cx="7485061" cy="5478423"/>
          </a:xfrm>
          <a:prstGeom prst="rect">
            <a:avLst/>
          </a:prstGeom>
          <a:noFill/>
          <a:ln>
            <a:noFill/>
          </a:ln>
        </p:spPr>
        <p:txBody>
          <a:bodyPr wrap="square">
            <a:spAutoFit/>
          </a:bodyPr>
          <a:lstStyle/>
          <a:p>
            <a:pPr>
              <a:spcBef>
                <a:spcPts val="600"/>
              </a:spcBef>
              <a:spcAft>
                <a:spcPts val="600"/>
              </a:spcAft>
              <a:buNone/>
            </a:pPr>
            <a:r>
              <a:rPr lang="en-US" sz="2000" dirty="0"/>
              <a:t>When analyzing games, we can eliminate strategies that are dominated by others, since rational players would never choose them.</a:t>
            </a:r>
          </a:p>
          <a:p>
            <a:pPr>
              <a:spcBef>
                <a:spcPts val="600"/>
              </a:spcBef>
              <a:spcAft>
                <a:spcPts val="600"/>
              </a:spcAft>
              <a:buNone/>
            </a:pPr>
            <a:r>
              <a:rPr lang="en-US" sz="2000" dirty="0"/>
              <a:t>This process can be done iteratively:</a:t>
            </a:r>
          </a:p>
          <a:p>
            <a:pPr marL="914400" lvl="1" indent="-457200">
              <a:spcBef>
                <a:spcPts val="600"/>
              </a:spcBef>
              <a:spcAft>
                <a:spcPts val="600"/>
              </a:spcAft>
              <a:buFont typeface="+mj-lt"/>
              <a:buAutoNum type="arabicPeriod"/>
            </a:pPr>
            <a:r>
              <a:rPr lang="en-US" sz="2000" b="1" dirty="0"/>
              <a:t>Identify and eliminate strictly dominated strategies. </a:t>
            </a:r>
            <a:r>
              <a:rPr lang="en-US" sz="2000" dirty="0"/>
              <a:t>Compare ALL pairwise combinations of strategies for each player. </a:t>
            </a:r>
            <a:r>
              <a:rPr lang="en-US" sz="2000" i="1" dirty="0"/>
              <a:t>A strategy is strictly dominated if there exists another strategy that always yields higher payoffs regardless of opponents' choices.</a:t>
            </a:r>
          </a:p>
          <a:p>
            <a:pPr marL="914400" lvl="1" indent="-457200">
              <a:spcBef>
                <a:spcPts val="600"/>
              </a:spcBef>
              <a:spcAft>
                <a:spcPts val="600"/>
              </a:spcAft>
              <a:buFont typeface="+mj-lt"/>
              <a:buAutoNum type="arabicPeriod"/>
            </a:pPr>
            <a:r>
              <a:rPr lang="en-US" sz="2000" b="1" dirty="0"/>
              <a:t>Recalculate the reduced game</a:t>
            </a:r>
            <a:r>
              <a:rPr lang="en-US" sz="2000" dirty="0"/>
              <a:t>. Remove all dominated strategies from the payoff matrix.</a:t>
            </a:r>
          </a:p>
          <a:p>
            <a:pPr marL="914400" lvl="1" indent="-457200">
              <a:spcBef>
                <a:spcPts val="600"/>
              </a:spcBef>
              <a:spcAft>
                <a:spcPts val="600"/>
              </a:spcAft>
              <a:buFont typeface="+mj-lt"/>
              <a:buAutoNum type="arabicPeriod"/>
            </a:pPr>
            <a:r>
              <a:rPr lang="en-US" sz="2000" b="1" dirty="0"/>
              <a:t>Repeat until no more eliminations are possible. </a:t>
            </a:r>
            <a:r>
              <a:rPr lang="en-US" sz="2000" dirty="0"/>
              <a:t>Continue identifying and eliminating dominated strategies in each successive reduced game.</a:t>
            </a:r>
          </a:p>
          <a:p>
            <a:pPr>
              <a:spcBef>
                <a:spcPts val="600"/>
              </a:spcBef>
              <a:spcAft>
                <a:spcPts val="600"/>
              </a:spcAft>
              <a:buNone/>
            </a:pPr>
            <a:r>
              <a:rPr lang="en-US" sz="2000" dirty="0"/>
              <a:t>This process helps narrow down the set of reasonable strategy combinations.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92EE46-5151-7EAA-F5B9-C64D80228F03}"/>
                  </a:ext>
                </a:extLst>
              </p:cNvPr>
              <p:cNvSpPr txBox="1"/>
              <p:nvPr/>
            </p:nvSpPr>
            <p:spPr>
              <a:xfrm>
                <a:off x="8413750" y="3805125"/>
                <a:ext cx="3497261" cy="646331"/>
              </a:xfrm>
              <a:prstGeom prst="rect">
                <a:avLst/>
              </a:prstGeom>
              <a:noFill/>
              <a:ln>
                <a:solidFill>
                  <a:schemeClr val="tx1"/>
                </a:solidFill>
              </a:ln>
              <a:effectLst/>
            </p:spPr>
            <p:txBody>
              <a:bodyPr wrap="square">
                <a:spAutoFit/>
              </a:bodyPr>
              <a:lstStyle/>
              <a:p>
                <a:pPr algn="r"/>
                <a:r>
                  <a:rPr lang="en-US" sz="1800" dirty="0"/>
                  <a:t>For a player with </a:t>
                </a:r>
                <a14:m>
                  <m:oMath xmlns:m="http://schemas.openxmlformats.org/officeDocument/2006/math">
                    <m:r>
                      <a:rPr lang="en-US" sz="1800" i="1" dirty="0" smtClean="0">
                        <a:latin typeface="Cambria Math" panose="02040503050406030204" pitchFamily="18" charset="0"/>
                      </a:rPr>
                      <m:t>𝑛</m:t>
                    </m:r>
                  </m:oMath>
                </a14:m>
                <a:r>
                  <a:rPr lang="en-US" sz="1800" dirty="0"/>
                  <a:t> strategies, how many comparisons are required?</a:t>
                </a:r>
                <a:endParaRPr lang="en-US" dirty="0"/>
              </a:p>
            </p:txBody>
          </p:sp>
        </mc:Choice>
        <mc:Fallback xmlns="">
          <p:sp>
            <p:nvSpPr>
              <p:cNvPr id="13" name="TextBox 12">
                <a:extLst>
                  <a:ext uri="{FF2B5EF4-FFF2-40B4-BE49-F238E27FC236}">
                    <a16:creationId xmlns:a16="http://schemas.microsoft.com/office/drawing/2014/main" id="{4392EE46-5151-7EAA-F5B9-C64D80228F03}"/>
                  </a:ext>
                </a:extLst>
              </p:cNvPr>
              <p:cNvSpPr txBox="1">
                <a:spLocks noRot="1" noChangeAspect="1" noMove="1" noResize="1" noEditPoints="1" noAdjustHandles="1" noChangeArrowheads="1" noChangeShapeType="1" noTextEdit="1"/>
              </p:cNvSpPr>
              <p:nvPr/>
            </p:nvSpPr>
            <p:spPr>
              <a:xfrm>
                <a:off x="8413750" y="3805125"/>
                <a:ext cx="3497261" cy="646331"/>
              </a:xfrm>
              <a:prstGeom prst="rect">
                <a:avLst/>
              </a:prstGeom>
              <a:blipFill>
                <a:blip r:embed="rId2"/>
                <a:stretch>
                  <a:fillRect t="-3704" r="-2604" b="-12963"/>
                </a:stretch>
              </a:blipFill>
              <a:ln>
                <a:solidFill>
                  <a:schemeClr val="tx1"/>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F31985B-7209-4100-C73A-4B36F22D0542}"/>
                  </a:ext>
                </a:extLst>
              </p:cNvPr>
              <p:cNvSpPr txBox="1"/>
              <p:nvPr/>
            </p:nvSpPr>
            <p:spPr>
              <a:xfrm>
                <a:off x="8775700" y="4651785"/>
                <a:ext cx="3135311" cy="503471"/>
              </a:xfrm>
              <a:prstGeom prst="rect">
                <a:avLst/>
              </a:prstGeom>
              <a:noFill/>
              <a:ln>
                <a:noFill/>
              </a:ln>
              <a:effectLst/>
            </p:spPr>
            <p:txBody>
              <a:bodyPr wrap="square">
                <a:spAutoFit/>
              </a:bodyPr>
              <a:lstStyle/>
              <a:p>
                <a:pPr algn="r"/>
                <a14:m>
                  <m:oMath xmlns:m="http://schemas.openxmlformats.org/officeDocument/2006/math">
                    <m:f>
                      <m:fPr>
                        <m:ctrlPr>
                          <a:rPr lang="en-US" sz="1800" i="1" dirty="0" smtClean="0">
                            <a:latin typeface="Cambria Math" panose="02040503050406030204" pitchFamily="18" charset="0"/>
                          </a:rPr>
                        </m:ctrlPr>
                      </m:fPr>
                      <m:num>
                        <m:r>
                          <a:rPr lang="en-US" sz="1800" i="1" dirty="0" smtClean="0">
                            <a:latin typeface="Cambria Math" panose="02040503050406030204" pitchFamily="18" charset="0"/>
                          </a:rPr>
                          <m:t>𝑛</m:t>
                        </m:r>
                        <m:d>
                          <m:dPr>
                            <m:ctrlPr>
                              <a:rPr lang="en-US" sz="1800" i="1" dirty="0" smtClean="0">
                                <a:latin typeface="Cambria Math" panose="02040503050406030204" pitchFamily="18" charset="0"/>
                              </a:rPr>
                            </m:ctrlPr>
                          </m:dPr>
                          <m:e>
                            <m:r>
                              <a:rPr lang="en-US" sz="1800" i="1" dirty="0">
                                <a:latin typeface="Cambria Math" panose="02040503050406030204" pitchFamily="18" charset="0"/>
                              </a:rPr>
                              <m:t>𝑛</m:t>
                            </m:r>
                            <m:r>
                              <a:rPr lang="en-US" sz="1800" i="1" dirty="0">
                                <a:latin typeface="Cambria Math" panose="02040503050406030204" pitchFamily="18" charset="0"/>
                              </a:rPr>
                              <m:t>−1</m:t>
                            </m:r>
                          </m:e>
                        </m:d>
                      </m:num>
                      <m:den>
                        <m:r>
                          <a:rPr lang="en-US" sz="1800" b="0" i="1" dirty="0" smtClean="0">
                            <a:latin typeface="Cambria Math" panose="02040503050406030204" pitchFamily="18" charset="0"/>
                          </a:rPr>
                          <m:t>2</m:t>
                        </m:r>
                      </m:den>
                    </m:f>
                  </m:oMath>
                </a14:m>
                <a:r>
                  <a:rPr lang="en-US" sz="1800" dirty="0"/>
                  <a:t> comparisons for all pairs.</a:t>
                </a:r>
                <a:endParaRPr lang="en-US" dirty="0"/>
              </a:p>
            </p:txBody>
          </p:sp>
        </mc:Choice>
        <mc:Fallback xmlns="">
          <p:sp>
            <p:nvSpPr>
              <p:cNvPr id="15" name="TextBox 14">
                <a:extLst>
                  <a:ext uri="{FF2B5EF4-FFF2-40B4-BE49-F238E27FC236}">
                    <a16:creationId xmlns:a16="http://schemas.microsoft.com/office/drawing/2014/main" id="{6F31985B-7209-4100-C73A-4B36F22D0542}"/>
                  </a:ext>
                </a:extLst>
              </p:cNvPr>
              <p:cNvSpPr txBox="1">
                <a:spLocks noRot="1" noChangeAspect="1" noMove="1" noResize="1" noEditPoints="1" noAdjustHandles="1" noChangeArrowheads="1" noChangeShapeType="1" noTextEdit="1"/>
              </p:cNvSpPr>
              <p:nvPr/>
            </p:nvSpPr>
            <p:spPr>
              <a:xfrm>
                <a:off x="8775700" y="4651785"/>
                <a:ext cx="3135311" cy="503471"/>
              </a:xfrm>
              <a:prstGeom prst="rect">
                <a:avLst/>
              </a:prstGeom>
              <a:blipFill>
                <a:blip r:embed="rId3"/>
                <a:stretch>
                  <a:fillRect r="-1556" b="-7229"/>
                </a:stretch>
              </a:blipFill>
              <a:ln>
                <a:noFill/>
              </a:ln>
              <a:effectLst/>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E65E924A-459F-68DF-C0FA-C0B3E61130A1}"/>
              </a:ext>
            </a:extLst>
          </p:cNvPr>
          <p:cNvCxnSpPr>
            <a:cxnSpLocks/>
            <a:stCxn id="13" idx="1"/>
          </p:cNvCxnSpPr>
          <p:nvPr/>
        </p:nvCxnSpPr>
        <p:spPr>
          <a:xfrm rot="10800000">
            <a:off x="8091488" y="2972711"/>
            <a:ext cx="322262" cy="1155581"/>
          </a:xfrm>
          <a:prstGeom prst="bentConnector2">
            <a:avLst/>
          </a:prstGeom>
          <a:ln>
            <a:tailEnd type="non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554A5B8-3690-55FC-77CE-49741D2DA65F}"/>
              </a:ext>
            </a:extLst>
          </p:cNvPr>
          <p:cNvSpPr txBox="1"/>
          <p:nvPr/>
        </p:nvSpPr>
        <p:spPr>
          <a:xfrm>
            <a:off x="8413750" y="2511045"/>
            <a:ext cx="3497262" cy="923330"/>
          </a:xfrm>
          <a:prstGeom prst="rect">
            <a:avLst/>
          </a:prstGeom>
          <a:noFill/>
          <a:ln>
            <a:solidFill>
              <a:schemeClr val="tx1"/>
            </a:solidFill>
          </a:ln>
          <a:effectLst/>
        </p:spPr>
        <p:txBody>
          <a:bodyPr wrap="square">
            <a:spAutoFit/>
          </a:bodyPr>
          <a:lstStyle/>
          <a:p>
            <a:pPr algn="r"/>
            <a:r>
              <a:rPr lang="en-US" dirty="0"/>
              <a:t>Expand the tree in its entirety but only consider combinations of strategies.</a:t>
            </a:r>
          </a:p>
        </p:txBody>
      </p:sp>
      <p:cxnSp>
        <p:nvCxnSpPr>
          <p:cNvPr id="19" name="Straight Arrow Connector 18">
            <a:extLst>
              <a:ext uri="{FF2B5EF4-FFF2-40B4-BE49-F238E27FC236}">
                <a16:creationId xmlns:a16="http://schemas.microsoft.com/office/drawing/2014/main" id="{7A2ACF32-5549-1CA7-9394-D6734A654158}"/>
              </a:ext>
            </a:extLst>
          </p:cNvPr>
          <p:cNvCxnSpPr>
            <a:cxnSpLocks/>
            <a:stCxn id="18" idx="1"/>
          </p:cNvCxnSpPr>
          <p:nvPr/>
        </p:nvCxnSpPr>
        <p:spPr>
          <a:xfrm flipH="1">
            <a:off x="7721600" y="2972710"/>
            <a:ext cx="6921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304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F9D1B-AC1E-E04E-0FC3-FE6BB2F759AB}"/>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5EBB4AF-6242-DEF8-7FAB-C3360D3203F8}"/>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r>
              <a:rPr lang="en-US" sz="3600" b="0" i="0" dirty="0">
                <a:latin typeface="+mj-lt"/>
              </a:rPr>
              <a:t>Example: Identifying a Dominated Strategy I</a:t>
            </a:r>
            <a:endParaRPr lang="en-US" sz="3600" dirty="0"/>
          </a:p>
        </p:txBody>
      </p:sp>
      <p:sp>
        <p:nvSpPr>
          <p:cNvPr id="14" name="Rectangle 3">
            <a:extLst>
              <a:ext uri="{FF2B5EF4-FFF2-40B4-BE49-F238E27FC236}">
                <a16:creationId xmlns:a16="http://schemas.microsoft.com/office/drawing/2014/main" id="{0360E72F-AA48-12FF-F359-1EF64DA598A1}"/>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29B31FC2-28DE-D1A0-CD4F-C4E46F608C84}"/>
                  </a:ext>
                </a:extLst>
              </p:cNvPr>
              <p:cNvGraphicFramePr>
                <a:graphicFrameLocks noGrp="1"/>
              </p:cNvGraphicFramePr>
              <p:nvPr/>
            </p:nvGraphicFramePr>
            <p:xfrm>
              <a:off x="865182" y="1972300"/>
              <a:ext cx="4347520" cy="1483360"/>
            </p:xfrm>
            <a:graphic>
              <a:graphicData uri="http://schemas.openxmlformats.org/drawingml/2006/table">
                <a:tbl>
                  <a:tblPr firstRow="1" bandRow="1">
                    <a:tableStyleId>{9D7B26C5-4107-4FEC-AEDC-1716B250A1EF}</a:tableStyleId>
                  </a:tblPr>
                  <a:tblGrid>
                    <a:gridCol w="1255977">
                      <a:extLst>
                        <a:ext uri="{9D8B030D-6E8A-4147-A177-3AD203B41FA5}">
                          <a16:colId xmlns:a16="http://schemas.microsoft.com/office/drawing/2014/main" val="1414598233"/>
                        </a:ext>
                      </a:extLst>
                    </a:gridCol>
                    <a:gridCol w="1107233">
                      <a:extLst>
                        <a:ext uri="{9D8B030D-6E8A-4147-A177-3AD203B41FA5}">
                          <a16:colId xmlns:a16="http://schemas.microsoft.com/office/drawing/2014/main" val="786572707"/>
                        </a:ext>
                      </a:extLst>
                    </a:gridCol>
                    <a:gridCol w="789991">
                      <a:extLst>
                        <a:ext uri="{9D8B030D-6E8A-4147-A177-3AD203B41FA5}">
                          <a16:colId xmlns:a16="http://schemas.microsoft.com/office/drawing/2014/main" val="1700178061"/>
                        </a:ext>
                      </a:extLst>
                    </a:gridCol>
                    <a:gridCol w="1194319">
                      <a:extLst>
                        <a:ext uri="{9D8B030D-6E8A-4147-A177-3AD203B41FA5}">
                          <a16:colId xmlns:a16="http://schemas.microsoft.com/office/drawing/2014/main" val="142646002"/>
                        </a:ext>
                      </a:extLst>
                    </a:gridCol>
                  </a:tblGrid>
                  <a:tr h="370840">
                    <a:tc>
                      <a:txBody>
                        <a:bodyPr/>
                        <a:lstStyle/>
                        <a:p>
                          <a:pPr algn="ctr"/>
                          <a:r>
                            <a:rPr lang="en-US" sz="1800" b="0" dirty="0"/>
                            <a:t>(in billions)</a:t>
                          </a:r>
                        </a:p>
                      </a:txBody>
                      <a:tcPr anchor="ctr"/>
                    </a:tc>
                    <a:tc>
                      <a:txBody>
                        <a:bodyPr/>
                        <a:lstStyle/>
                        <a:p>
                          <a:pPr algn="ctr"/>
                          <a:r>
                            <a:rPr lang="en-US" sz="1800" b="1" dirty="0">
                              <a:solidFill>
                                <a:srgbClr val="FF0000"/>
                              </a:solidFill>
                            </a:rPr>
                            <a:t>Advertise</a:t>
                          </a:r>
                        </a:p>
                      </a:txBody>
                      <a:tcPr anchor="ctr"/>
                    </a:tc>
                    <a:tc>
                      <a:txBody>
                        <a:bodyPr/>
                        <a:lstStyle/>
                        <a:p>
                          <a:pPr algn="ctr"/>
                          <a:r>
                            <a:rPr lang="en-US" sz="1800" b="1" dirty="0">
                              <a:solidFill>
                                <a:srgbClr val="FF0000"/>
                              </a:solidFill>
                            </a:rPr>
                            <a:t>Don’t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Moderate</a:t>
                          </a:r>
                        </a:p>
                      </a:txBody>
                      <a:tcPr anchor="ctr"/>
                    </a:tc>
                    <a:extLst>
                      <a:ext uri="{0D108BD9-81ED-4DB2-BD59-A6C34878D82A}">
                        <a16:rowId xmlns:a16="http://schemas.microsoft.com/office/drawing/2014/main" val="948510185"/>
                      </a:ext>
                    </a:extLst>
                  </a:tr>
                  <a:tr h="370840">
                    <a:tc>
                      <a:txBody>
                        <a:bodyPr/>
                        <a:lstStyle/>
                        <a:p>
                          <a:pPr algn="ctr"/>
                          <a:r>
                            <a:rPr lang="en-US" sz="1800" b="1" dirty="0">
                              <a:solidFill>
                                <a:srgbClr val="1306BA"/>
                              </a:solidFill>
                            </a:rPr>
                            <a:t>Advertise</a:t>
                          </a:r>
                          <a:endParaRPr lang="en-US" sz="1800"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dirty="0" smtClean="0">
                                        <a:solidFill>
                                          <a:srgbClr val="1306BA"/>
                                        </a:solidFill>
                                        <a:latin typeface="Cambria Math" panose="02040503050406030204" pitchFamily="18" charset="0"/>
                                      </a:rPr>
                                      <m:t>1</m:t>
                                    </m:r>
                                    <m:r>
                                      <a:rPr lang="en-US" sz="1600" b="0" dirty="0" smtClean="0">
                                        <a:latin typeface="Cambria Math" panose="02040503050406030204" pitchFamily="18" charset="0"/>
                                      </a:rPr>
                                      <m:t>,</m:t>
                                    </m:r>
                                    <m:r>
                                      <a:rPr lang="en-US" sz="1600" dirty="0" smtClean="0">
                                        <a:solidFill>
                                          <a:srgbClr val="FF0000"/>
                                        </a:solidFill>
                                        <a:latin typeface="Cambria Math" panose="02040503050406030204" pitchFamily="18" charset="0"/>
                                      </a:rPr>
                                      <m:t>1</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dirty="0" smtClean="0">
                                        <a:solidFill>
                                          <a:srgbClr val="1306BA"/>
                                        </a:solidFill>
                                        <a:latin typeface="Cambria Math" panose="02040503050406030204" pitchFamily="18" charset="0"/>
                                      </a:rPr>
                                      <m:t>8</m:t>
                                    </m:r>
                                    <m:r>
                                      <a:rPr lang="en-US" sz="1600" dirty="0">
                                        <a:latin typeface="Cambria Math" panose="02040503050406030204" pitchFamily="18" charset="0"/>
                                      </a:rPr>
                                      <m:t>, </m:t>
                                    </m:r>
                                    <m:r>
                                      <a:rPr lang="en-US" sz="1600" b="0" dirty="0" smtClean="0">
                                        <a:solidFill>
                                          <a:srgbClr val="FF0000"/>
                                        </a:solidFill>
                                        <a:latin typeface="Cambria Math" panose="02040503050406030204" pitchFamily="18" charset="0"/>
                                      </a:rPr>
                                      <m:t>2</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4</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3</m:t>
                                    </m:r>
                                  </m:e>
                                </m:d>
                              </m:oMath>
                            </m:oMathPara>
                          </a14:m>
                          <a:endParaRPr lang="en-US" sz="1600" dirty="0"/>
                        </a:p>
                      </a:txBody>
                      <a:tcPr anchor="ctr"/>
                    </a:tc>
                    <a:extLst>
                      <a:ext uri="{0D108BD9-81ED-4DB2-BD59-A6C34878D82A}">
                        <a16:rowId xmlns:a16="http://schemas.microsoft.com/office/drawing/2014/main" val="4025276071"/>
                      </a:ext>
                    </a:extLst>
                  </a:tr>
                  <a:tr h="370840">
                    <a:tc>
                      <a:txBody>
                        <a:bodyPr/>
                        <a:lstStyle/>
                        <a:p>
                          <a:pPr algn="ctr"/>
                          <a:r>
                            <a:rPr lang="en-US" sz="1800" b="1" dirty="0">
                              <a:solidFill>
                                <a:srgbClr val="1306BA"/>
                              </a:solidFill>
                            </a:rPr>
                            <a:t>Don’t</a:t>
                          </a:r>
                          <a:endParaRPr lang="en-US" sz="1800"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dirty="0" smtClean="0">
                                        <a:solidFill>
                                          <a:srgbClr val="1306BA"/>
                                        </a:solidFill>
                                        <a:latin typeface="Cambria Math" panose="02040503050406030204" pitchFamily="18" charset="0"/>
                                      </a:rPr>
                                      <m:t>2</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dirty="0" smtClean="0">
                                        <a:solidFill>
                                          <a:srgbClr val="FF0000"/>
                                        </a:solidFill>
                                        <a:latin typeface="Cambria Math" panose="02040503050406030204" pitchFamily="18" charset="0"/>
                                      </a:rPr>
                                      <m:t>8</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dirty="0" smtClean="0">
                                        <a:solidFill>
                                          <a:srgbClr val="1306BA"/>
                                        </a:solidFill>
                                        <a:latin typeface="Cambria Math" panose="02040503050406030204" pitchFamily="18" charset="0"/>
                                      </a:rPr>
                                      <m:t>6</m:t>
                                    </m:r>
                                    <m:r>
                                      <a:rPr lang="en-US" sz="1600" dirty="0">
                                        <a:latin typeface="Cambria Math" panose="02040503050406030204" pitchFamily="18" charset="0"/>
                                      </a:rPr>
                                      <m:t>, </m:t>
                                    </m:r>
                                    <m:r>
                                      <a:rPr lang="en-US" sz="1600" b="0" dirty="0" smtClean="0">
                                        <a:solidFill>
                                          <a:srgbClr val="FF0000"/>
                                        </a:solidFill>
                                        <a:latin typeface="Cambria Math" panose="02040503050406030204" pitchFamily="18" charset="0"/>
                                      </a:rPr>
                                      <m:t>6</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5</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7</m:t>
                                    </m:r>
                                  </m:e>
                                </m:d>
                              </m:oMath>
                            </m:oMathPara>
                          </a14:m>
                          <a:endParaRPr lang="en-US" sz="1600" dirty="0"/>
                        </a:p>
                      </a:txBody>
                      <a:tcPr anchor="ctr"/>
                    </a:tc>
                    <a:extLst>
                      <a:ext uri="{0D108BD9-81ED-4DB2-BD59-A6C34878D82A}">
                        <a16:rowId xmlns:a16="http://schemas.microsoft.com/office/drawing/2014/main" val="18998224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1306BA"/>
                              </a:solidFill>
                            </a:rPr>
                            <a:t>Moderate</a:t>
                          </a:r>
                          <a:endParaRPr lang="en-US" sz="1800"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3</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4</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7</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5</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6</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4</m:t>
                                    </m:r>
                                  </m:e>
                                </m:d>
                              </m:oMath>
                            </m:oMathPara>
                          </a14:m>
                          <a:endParaRPr lang="en-US" sz="1600" dirty="0"/>
                        </a:p>
                      </a:txBody>
                      <a:tcPr anchor="ctr"/>
                    </a:tc>
                    <a:extLst>
                      <a:ext uri="{0D108BD9-81ED-4DB2-BD59-A6C34878D82A}">
                        <a16:rowId xmlns:a16="http://schemas.microsoft.com/office/drawing/2014/main" val="2248967364"/>
                      </a:ext>
                    </a:extLst>
                  </a:tr>
                </a:tbl>
              </a:graphicData>
            </a:graphic>
          </p:graphicFrame>
        </mc:Choice>
        <mc:Fallback xmlns="">
          <p:graphicFrame>
            <p:nvGraphicFramePr>
              <p:cNvPr id="6" name="Table 5">
                <a:extLst>
                  <a:ext uri="{FF2B5EF4-FFF2-40B4-BE49-F238E27FC236}">
                    <a16:creationId xmlns:a16="http://schemas.microsoft.com/office/drawing/2014/main" id="{29B31FC2-28DE-D1A0-CD4F-C4E46F608C84}"/>
                  </a:ext>
                </a:extLst>
              </p:cNvPr>
              <p:cNvGraphicFramePr>
                <a:graphicFrameLocks noGrp="1"/>
              </p:cNvGraphicFramePr>
              <p:nvPr/>
            </p:nvGraphicFramePr>
            <p:xfrm>
              <a:off x="865182" y="1972300"/>
              <a:ext cx="4347520" cy="1483360"/>
            </p:xfrm>
            <a:graphic>
              <a:graphicData uri="http://schemas.openxmlformats.org/drawingml/2006/table">
                <a:tbl>
                  <a:tblPr firstRow="1" bandRow="1">
                    <a:tableStyleId>{9D7B26C5-4107-4FEC-AEDC-1716B250A1EF}</a:tableStyleId>
                  </a:tblPr>
                  <a:tblGrid>
                    <a:gridCol w="1255977">
                      <a:extLst>
                        <a:ext uri="{9D8B030D-6E8A-4147-A177-3AD203B41FA5}">
                          <a16:colId xmlns:a16="http://schemas.microsoft.com/office/drawing/2014/main" val="1414598233"/>
                        </a:ext>
                      </a:extLst>
                    </a:gridCol>
                    <a:gridCol w="1107233">
                      <a:extLst>
                        <a:ext uri="{9D8B030D-6E8A-4147-A177-3AD203B41FA5}">
                          <a16:colId xmlns:a16="http://schemas.microsoft.com/office/drawing/2014/main" val="786572707"/>
                        </a:ext>
                      </a:extLst>
                    </a:gridCol>
                    <a:gridCol w="789991">
                      <a:extLst>
                        <a:ext uri="{9D8B030D-6E8A-4147-A177-3AD203B41FA5}">
                          <a16:colId xmlns:a16="http://schemas.microsoft.com/office/drawing/2014/main" val="1700178061"/>
                        </a:ext>
                      </a:extLst>
                    </a:gridCol>
                    <a:gridCol w="1194319">
                      <a:extLst>
                        <a:ext uri="{9D8B030D-6E8A-4147-A177-3AD203B41FA5}">
                          <a16:colId xmlns:a16="http://schemas.microsoft.com/office/drawing/2014/main" val="142646002"/>
                        </a:ext>
                      </a:extLst>
                    </a:gridCol>
                  </a:tblGrid>
                  <a:tr h="370840">
                    <a:tc>
                      <a:txBody>
                        <a:bodyPr/>
                        <a:lstStyle/>
                        <a:p>
                          <a:pPr algn="ctr"/>
                          <a:r>
                            <a:rPr lang="en-US" sz="1800" b="0" dirty="0"/>
                            <a:t>(in billions)</a:t>
                          </a:r>
                        </a:p>
                      </a:txBody>
                      <a:tcPr anchor="ctr"/>
                    </a:tc>
                    <a:tc>
                      <a:txBody>
                        <a:bodyPr/>
                        <a:lstStyle/>
                        <a:p>
                          <a:pPr algn="ctr"/>
                          <a:r>
                            <a:rPr lang="en-US" sz="1800" b="1" dirty="0">
                              <a:solidFill>
                                <a:srgbClr val="FF0000"/>
                              </a:solidFill>
                            </a:rPr>
                            <a:t>Advertise</a:t>
                          </a:r>
                        </a:p>
                      </a:txBody>
                      <a:tcPr anchor="ctr"/>
                    </a:tc>
                    <a:tc>
                      <a:txBody>
                        <a:bodyPr/>
                        <a:lstStyle/>
                        <a:p>
                          <a:pPr algn="ctr"/>
                          <a:r>
                            <a:rPr lang="en-US" sz="1800" b="1" dirty="0">
                              <a:solidFill>
                                <a:srgbClr val="FF0000"/>
                              </a:solidFill>
                            </a:rPr>
                            <a:t>Don’t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Moderate</a:t>
                          </a:r>
                        </a:p>
                      </a:txBody>
                      <a:tcPr anchor="ctr"/>
                    </a:tc>
                    <a:extLst>
                      <a:ext uri="{0D108BD9-81ED-4DB2-BD59-A6C34878D82A}">
                        <a16:rowId xmlns:a16="http://schemas.microsoft.com/office/drawing/2014/main" val="948510185"/>
                      </a:ext>
                    </a:extLst>
                  </a:tr>
                  <a:tr h="370840">
                    <a:tc>
                      <a:txBody>
                        <a:bodyPr/>
                        <a:lstStyle/>
                        <a:p>
                          <a:pPr algn="ctr"/>
                          <a:r>
                            <a:rPr lang="en-US" sz="1800" b="1" dirty="0">
                              <a:solidFill>
                                <a:srgbClr val="1306BA"/>
                              </a:solidFill>
                            </a:rPr>
                            <a:t>Advertise</a:t>
                          </a:r>
                          <a:endParaRPr lang="en-US" sz="1800" dirty="0">
                            <a:solidFill>
                              <a:srgbClr val="1306BA"/>
                            </a:solidFill>
                          </a:endParaRPr>
                        </a:p>
                      </a:txBody>
                      <a:tcPr anchor="ctr"/>
                    </a:tc>
                    <a:tc>
                      <a:txBody>
                        <a:bodyPr/>
                        <a:lstStyle/>
                        <a:p>
                          <a:endParaRPr lang="en-US"/>
                        </a:p>
                      </a:txBody>
                      <a:tcPr anchor="ctr">
                        <a:blipFill>
                          <a:blip r:embed="rId2"/>
                          <a:stretch>
                            <a:fillRect l="-113736" t="-108197" r="-179670" b="-224590"/>
                          </a:stretch>
                        </a:blipFill>
                      </a:tcPr>
                    </a:tc>
                    <a:tc>
                      <a:txBody>
                        <a:bodyPr/>
                        <a:lstStyle/>
                        <a:p>
                          <a:endParaRPr lang="en-US"/>
                        </a:p>
                      </a:txBody>
                      <a:tcPr anchor="ctr">
                        <a:blipFill>
                          <a:blip r:embed="rId2"/>
                          <a:stretch>
                            <a:fillRect l="-299231" t="-108197" r="-151538" b="-224590"/>
                          </a:stretch>
                        </a:blipFill>
                      </a:tcPr>
                    </a:tc>
                    <a:tc>
                      <a:txBody>
                        <a:bodyPr/>
                        <a:lstStyle/>
                        <a:p>
                          <a:endParaRPr lang="en-US"/>
                        </a:p>
                      </a:txBody>
                      <a:tcPr anchor="ctr">
                        <a:blipFill>
                          <a:blip r:embed="rId2"/>
                          <a:stretch>
                            <a:fillRect l="-264796" t="-108197" r="-510" b="-224590"/>
                          </a:stretch>
                        </a:blipFill>
                      </a:tcPr>
                    </a:tc>
                    <a:extLst>
                      <a:ext uri="{0D108BD9-81ED-4DB2-BD59-A6C34878D82A}">
                        <a16:rowId xmlns:a16="http://schemas.microsoft.com/office/drawing/2014/main" val="4025276071"/>
                      </a:ext>
                    </a:extLst>
                  </a:tr>
                  <a:tr h="370840">
                    <a:tc>
                      <a:txBody>
                        <a:bodyPr/>
                        <a:lstStyle/>
                        <a:p>
                          <a:pPr algn="ctr"/>
                          <a:r>
                            <a:rPr lang="en-US" sz="1800" b="1" dirty="0">
                              <a:solidFill>
                                <a:srgbClr val="1306BA"/>
                              </a:solidFill>
                            </a:rPr>
                            <a:t>Don’t</a:t>
                          </a:r>
                          <a:endParaRPr lang="en-US" sz="1800" dirty="0">
                            <a:solidFill>
                              <a:srgbClr val="1306BA"/>
                            </a:solidFill>
                          </a:endParaRPr>
                        </a:p>
                      </a:txBody>
                      <a:tcPr anchor="ctr"/>
                    </a:tc>
                    <a:tc>
                      <a:txBody>
                        <a:bodyPr/>
                        <a:lstStyle/>
                        <a:p>
                          <a:endParaRPr lang="en-US"/>
                        </a:p>
                      </a:txBody>
                      <a:tcPr anchor="ctr">
                        <a:blipFill>
                          <a:blip r:embed="rId2"/>
                          <a:stretch>
                            <a:fillRect l="-113736" t="-208197" r="-179670" b="-124590"/>
                          </a:stretch>
                        </a:blipFill>
                      </a:tcPr>
                    </a:tc>
                    <a:tc>
                      <a:txBody>
                        <a:bodyPr/>
                        <a:lstStyle/>
                        <a:p>
                          <a:endParaRPr lang="en-US"/>
                        </a:p>
                      </a:txBody>
                      <a:tcPr anchor="ctr">
                        <a:blipFill>
                          <a:blip r:embed="rId2"/>
                          <a:stretch>
                            <a:fillRect l="-299231" t="-208197" r="-151538" b="-124590"/>
                          </a:stretch>
                        </a:blipFill>
                      </a:tcPr>
                    </a:tc>
                    <a:tc>
                      <a:txBody>
                        <a:bodyPr/>
                        <a:lstStyle/>
                        <a:p>
                          <a:endParaRPr lang="en-US"/>
                        </a:p>
                      </a:txBody>
                      <a:tcPr anchor="ctr">
                        <a:blipFill>
                          <a:blip r:embed="rId2"/>
                          <a:stretch>
                            <a:fillRect l="-264796" t="-208197" r="-510" b="-124590"/>
                          </a:stretch>
                        </a:blipFill>
                      </a:tcPr>
                    </a:tc>
                    <a:extLst>
                      <a:ext uri="{0D108BD9-81ED-4DB2-BD59-A6C34878D82A}">
                        <a16:rowId xmlns:a16="http://schemas.microsoft.com/office/drawing/2014/main" val="18998224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1306BA"/>
                              </a:solidFill>
                            </a:rPr>
                            <a:t>Moderate</a:t>
                          </a:r>
                          <a:endParaRPr lang="en-US" sz="1800" dirty="0">
                            <a:solidFill>
                              <a:srgbClr val="1306BA"/>
                            </a:solidFill>
                          </a:endParaRPr>
                        </a:p>
                      </a:txBody>
                      <a:tcPr anchor="ctr"/>
                    </a:tc>
                    <a:tc>
                      <a:txBody>
                        <a:bodyPr/>
                        <a:lstStyle/>
                        <a:p>
                          <a:endParaRPr lang="en-US"/>
                        </a:p>
                      </a:txBody>
                      <a:tcPr anchor="ctr">
                        <a:blipFill>
                          <a:blip r:embed="rId2"/>
                          <a:stretch>
                            <a:fillRect l="-113736" t="-308197" r="-179670" b="-24590"/>
                          </a:stretch>
                        </a:blipFill>
                      </a:tcPr>
                    </a:tc>
                    <a:tc>
                      <a:txBody>
                        <a:bodyPr/>
                        <a:lstStyle/>
                        <a:p>
                          <a:endParaRPr lang="en-US"/>
                        </a:p>
                      </a:txBody>
                      <a:tcPr anchor="ctr">
                        <a:blipFill>
                          <a:blip r:embed="rId2"/>
                          <a:stretch>
                            <a:fillRect l="-299231" t="-308197" r="-151538" b="-24590"/>
                          </a:stretch>
                        </a:blipFill>
                      </a:tcPr>
                    </a:tc>
                    <a:tc>
                      <a:txBody>
                        <a:bodyPr/>
                        <a:lstStyle/>
                        <a:p>
                          <a:endParaRPr lang="en-US"/>
                        </a:p>
                      </a:txBody>
                      <a:tcPr anchor="ctr">
                        <a:blipFill>
                          <a:blip r:embed="rId2"/>
                          <a:stretch>
                            <a:fillRect l="-264796" t="-308197" r="-510" b="-24590"/>
                          </a:stretch>
                        </a:blipFill>
                      </a:tcPr>
                    </a:tc>
                    <a:extLst>
                      <a:ext uri="{0D108BD9-81ED-4DB2-BD59-A6C34878D82A}">
                        <a16:rowId xmlns:a16="http://schemas.microsoft.com/office/drawing/2014/main" val="2248967364"/>
                      </a:ext>
                    </a:extLst>
                  </a:tr>
                </a:tbl>
              </a:graphicData>
            </a:graphic>
          </p:graphicFrame>
        </mc:Fallback>
      </mc:AlternateContent>
      <p:sp>
        <p:nvSpPr>
          <p:cNvPr id="2071" name="Oval 2070">
            <a:extLst>
              <a:ext uri="{FF2B5EF4-FFF2-40B4-BE49-F238E27FC236}">
                <a16:creationId xmlns:a16="http://schemas.microsoft.com/office/drawing/2014/main" id="{BDDC8DFD-C600-090E-3C97-BFAEAEBBB218}"/>
              </a:ext>
            </a:extLst>
          </p:cNvPr>
          <p:cNvSpPr/>
          <p:nvPr/>
        </p:nvSpPr>
        <p:spPr>
          <a:xfrm>
            <a:off x="6546380" y="5440242"/>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072" name="Oval 2071">
            <a:extLst>
              <a:ext uri="{FF2B5EF4-FFF2-40B4-BE49-F238E27FC236}">
                <a16:creationId xmlns:a16="http://schemas.microsoft.com/office/drawing/2014/main" id="{706B43E5-C1AF-F4CC-CD83-FAE327660744}"/>
              </a:ext>
            </a:extLst>
          </p:cNvPr>
          <p:cNvSpPr/>
          <p:nvPr/>
        </p:nvSpPr>
        <p:spPr>
          <a:xfrm>
            <a:off x="4711034" y="4144835"/>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2073" name="Straight Connector 2072">
            <a:extLst>
              <a:ext uri="{FF2B5EF4-FFF2-40B4-BE49-F238E27FC236}">
                <a16:creationId xmlns:a16="http://schemas.microsoft.com/office/drawing/2014/main" id="{481C1F96-5B30-360F-8F1B-E36A6CDE6492}"/>
              </a:ext>
            </a:extLst>
          </p:cNvPr>
          <p:cNvCxnSpPr>
            <a:cxnSpLocks/>
            <a:stCxn id="2072" idx="5"/>
            <a:endCxn id="45" idx="0"/>
          </p:cNvCxnSpPr>
          <p:nvPr/>
        </p:nvCxnSpPr>
        <p:spPr>
          <a:xfrm>
            <a:off x="5287283" y="4721084"/>
            <a:ext cx="667303"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74" name="Straight Connector 2073">
            <a:extLst>
              <a:ext uri="{FF2B5EF4-FFF2-40B4-BE49-F238E27FC236}">
                <a16:creationId xmlns:a16="http://schemas.microsoft.com/office/drawing/2014/main" id="{A7BA963A-B709-A9FC-0F8F-46DFA31C6B2B}"/>
              </a:ext>
            </a:extLst>
          </p:cNvPr>
          <p:cNvCxnSpPr>
            <a:cxnSpLocks/>
            <a:stCxn id="2" idx="3"/>
            <a:endCxn id="2072" idx="0"/>
          </p:cNvCxnSpPr>
          <p:nvPr/>
        </p:nvCxnSpPr>
        <p:spPr>
          <a:xfrm flipH="1">
            <a:off x="5048593" y="3475320"/>
            <a:ext cx="2537664" cy="669515"/>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75" name="Straight Connector 2074">
            <a:extLst>
              <a:ext uri="{FF2B5EF4-FFF2-40B4-BE49-F238E27FC236}">
                <a16:creationId xmlns:a16="http://schemas.microsoft.com/office/drawing/2014/main" id="{537066A5-744E-50CB-15A1-ADA1539D0C06}"/>
              </a:ext>
            </a:extLst>
          </p:cNvPr>
          <p:cNvCxnSpPr>
            <a:cxnSpLocks/>
            <a:stCxn id="2" idx="5"/>
            <a:endCxn id="15" idx="0"/>
          </p:cNvCxnSpPr>
          <p:nvPr/>
        </p:nvCxnSpPr>
        <p:spPr>
          <a:xfrm>
            <a:off x="8044015" y="3475320"/>
            <a:ext cx="2623753" cy="669515"/>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76" name="Straight Connector 2075">
            <a:extLst>
              <a:ext uri="{FF2B5EF4-FFF2-40B4-BE49-F238E27FC236}">
                <a16:creationId xmlns:a16="http://schemas.microsoft.com/office/drawing/2014/main" id="{A4310E17-5416-52B9-A207-844C06E7AB06}"/>
              </a:ext>
            </a:extLst>
          </p:cNvPr>
          <p:cNvCxnSpPr>
            <a:cxnSpLocks/>
            <a:stCxn id="2081" idx="4"/>
            <a:endCxn id="2077" idx="0"/>
          </p:cNvCxnSpPr>
          <p:nvPr/>
        </p:nvCxnSpPr>
        <p:spPr>
          <a:xfrm>
            <a:off x="7834391" y="4819953"/>
            <a:ext cx="27087"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077" name="Oval 2076">
            <a:extLst>
              <a:ext uri="{FF2B5EF4-FFF2-40B4-BE49-F238E27FC236}">
                <a16:creationId xmlns:a16="http://schemas.microsoft.com/office/drawing/2014/main" id="{3704678F-4F5D-E8F9-5B2E-0A9FA130BE9A}"/>
              </a:ext>
            </a:extLst>
          </p:cNvPr>
          <p:cNvSpPr/>
          <p:nvPr/>
        </p:nvSpPr>
        <p:spPr>
          <a:xfrm>
            <a:off x="7523919" y="5440242"/>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080" name="TextBox 2079">
            <a:extLst>
              <a:ext uri="{FF2B5EF4-FFF2-40B4-BE49-F238E27FC236}">
                <a16:creationId xmlns:a16="http://schemas.microsoft.com/office/drawing/2014/main" id="{0A0AFECD-0E3F-E7C2-1C87-5244CD288798}"/>
              </a:ext>
            </a:extLst>
          </p:cNvPr>
          <p:cNvSpPr txBox="1"/>
          <p:nvPr/>
        </p:nvSpPr>
        <p:spPr>
          <a:xfrm>
            <a:off x="4693425" y="4351589"/>
            <a:ext cx="805278" cy="261610"/>
          </a:xfrm>
          <a:prstGeom prst="rect">
            <a:avLst/>
          </a:prstGeom>
          <a:noFill/>
          <a:ln>
            <a:noFill/>
          </a:ln>
        </p:spPr>
        <p:txBody>
          <a:bodyPr wrap="square">
            <a:spAutoFit/>
          </a:bodyPr>
          <a:lstStyle/>
          <a:p>
            <a:r>
              <a:rPr lang="en-US" sz="1100" dirty="0">
                <a:solidFill>
                  <a:srgbClr val="FF0000"/>
                </a:solidFill>
              </a:rPr>
              <a:t>Advertise</a:t>
            </a:r>
          </a:p>
        </p:txBody>
      </p:sp>
      <p:sp>
        <p:nvSpPr>
          <p:cNvPr id="2081" name="Oval 2080">
            <a:extLst>
              <a:ext uri="{FF2B5EF4-FFF2-40B4-BE49-F238E27FC236}">
                <a16:creationId xmlns:a16="http://schemas.microsoft.com/office/drawing/2014/main" id="{CD37ADC7-5EA4-93CD-DC9B-BD9239DECED8}"/>
              </a:ext>
            </a:extLst>
          </p:cNvPr>
          <p:cNvSpPr/>
          <p:nvPr/>
        </p:nvSpPr>
        <p:spPr>
          <a:xfrm>
            <a:off x="7496832" y="4144835"/>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082" name="TextBox 2081">
            <a:extLst>
              <a:ext uri="{FF2B5EF4-FFF2-40B4-BE49-F238E27FC236}">
                <a16:creationId xmlns:a16="http://schemas.microsoft.com/office/drawing/2014/main" id="{8836F39E-5A3E-8E34-44C7-D0E77913EC7B}"/>
              </a:ext>
            </a:extLst>
          </p:cNvPr>
          <p:cNvSpPr txBox="1"/>
          <p:nvPr/>
        </p:nvSpPr>
        <p:spPr>
          <a:xfrm>
            <a:off x="7474066" y="4297728"/>
            <a:ext cx="780274" cy="369332"/>
          </a:xfrm>
          <a:prstGeom prst="rect">
            <a:avLst/>
          </a:prstGeom>
          <a:noFill/>
          <a:ln>
            <a:noFill/>
          </a:ln>
        </p:spPr>
        <p:txBody>
          <a:bodyPr wrap="square">
            <a:spAutoFit/>
          </a:bodyPr>
          <a:lstStyle/>
          <a:p>
            <a:r>
              <a:rPr lang="en-US" dirty="0">
                <a:solidFill>
                  <a:srgbClr val="FF0000"/>
                </a:solidFill>
              </a:rPr>
              <a:t>Don’t</a:t>
            </a:r>
          </a:p>
        </p:txBody>
      </p:sp>
      <p:sp>
        <p:nvSpPr>
          <p:cNvPr id="2083" name="TextBox 2082">
            <a:extLst>
              <a:ext uri="{FF2B5EF4-FFF2-40B4-BE49-F238E27FC236}">
                <a16:creationId xmlns:a16="http://schemas.microsoft.com/office/drawing/2014/main" id="{0EF2FB0F-4381-35EB-F0B8-2DA9F1D3F9E0}"/>
              </a:ext>
            </a:extLst>
          </p:cNvPr>
          <p:cNvSpPr txBox="1"/>
          <p:nvPr/>
        </p:nvSpPr>
        <p:spPr>
          <a:xfrm>
            <a:off x="6724128" y="6153157"/>
            <a:ext cx="297058" cy="369332"/>
          </a:xfrm>
          <a:prstGeom prst="rect">
            <a:avLst/>
          </a:prstGeom>
          <a:noFill/>
          <a:ln>
            <a:noFill/>
          </a:ln>
        </p:spPr>
        <p:txBody>
          <a:bodyPr wrap="square">
            <a:spAutoFit/>
          </a:bodyPr>
          <a:lstStyle/>
          <a:p>
            <a:r>
              <a:rPr lang="en-US" b="1" i="1" dirty="0">
                <a:solidFill>
                  <a:srgbClr val="1306BA"/>
                </a:solidFill>
              </a:rPr>
              <a:t>8</a:t>
            </a:r>
            <a:endParaRPr lang="en-US" dirty="0">
              <a:solidFill>
                <a:srgbClr val="1306BA"/>
              </a:solidFill>
            </a:endParaRPr>
          </a:p>
        </p:txBody>
      </p:sp>
      <p:sp>
        <p:nvSpPr>
          <p:cNvPr id="2084" name="TextBox 2083">
            <a:extLst>
              <a:ext uri="{FF2B5EF4-FFF2-40B4-BE49-F238E27FC236}">
                <a16:creationId xmlns:a16="http://schemas.microsoft.com/office/drawing/2014/main" id="{AB7615BE-D512-16B7-5F3F-6D81222C7FC4}"/>
              </a:ext>
            </a:extLst>
          </p:cNvPr>
          <p:cNvSpPr txBox="1"/>
          <p:nvPr/>
        </p:nvSpPr>
        <p:spPr>
          <a:xfrm>
            <a:off x="7712949" y="6153157"/>
            <a:ext cx="297058" cy="369332"/>
          </a:xfrm>
          <a:prstGeom prst="rect">
            <a:avLst/>
          </a:prstGeom>
          <a:noFill/>
          <a:ln>
            <a:noFill/>
          </a:ln>
        </p:spPr>
        <p:txBody>
          <a:bodyPr wrap="square">
            <a:spAutoFit/>
          </a:bodyPr>
          <a:lstStyle/>
          <a:p>
            <a:r>
              <a:rPr lang="en-US" b="1" i="1" dirty="0">
                <a:solidFill>
                  <a:srgbClr val="1306BA"/>
                </a:solidFill>
              </a:rPr>
              <a:t>6</a:t>
            </a:r>
            <a:endParaRPr lang="en-US" dirty="0">
              <a:solidFill>
                <a:srgbClr val="1306BA"/>
              </a:solidFill>
            </a:endParaRPr>
          </a:p>
        </p:txBody>
      </p:sp>
      <p:sp>
        <p:nvSpPr>
          <p:cNvPr id="2085" name="Oval 2084">
            <a:extLst>
              <a:ext uri="{FF2B5EF4-FFF2-40B4-BE49-F238E27FC236}">
                <a16:creationId xmlns:a16="http://schemas.microsoft.com/office/drawing/2014/main" id="{BD84F3E1-23C0-2F9E-E761-A5BD7F3024AD}"/>
              </a:ext>
            </a:extLst>
          </p:cNvPr>
          <p:cNvSpPr/>
          <p:nvPr/>
        </p:nvSpPr>
        <p:spPr>
          <a:xfrm>
            <a:off x="8429912" y="5440242"/>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cxnSp>
        <p:nvCxnSpPr>
          <p:cNvPr id="2086" name="Straight Connector 2085">
            <a:extLst>
              <a:ext uri="{FF2B5EF4-FFF2-40B4-BE49-F238E27FC236}">
                <a16:creationId xmlns:a16="http://schemas.microsoft.com/office/drawing/2014/main" id="{AF443EB6-6CAD-B94A-7734-5695359B76AB}"/>
              </a:ext>
            </a:extLst>
          </p:cNvPr>
          <p:cNvCxnSpPr>
            <a:cxnSpLocks/>
            <a:stCxn id="15" idx="4"/>
            <a:endCxn id="19" idx="0"/>
          </p:cNvCxnSpPr>
          <p:nvPr/>
        </p:nvCxnSpPr>
        <p:spPr>
          <a:xfrm>
            <a:off x="10667768" y="4819953"/>
            <a:ext cx="385"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87" name="Straight Connector 2086">
            <a:extLst>
              <a:ext uri="{FF2B5EF4-FFF2-40B4-BE49-F238E27FC236}">
                <a16:creationId xmlns:a16="http://schemas.microsoft.com/office/drawing/2014/main" id="{977B8502-AFDA-0289-4933-A0F50477E6AB}"/>
              </a:ext>
            </a:extLst>
          </p:cNvPr>
          <p:cNvCxnSpPr>
            <a:cxnSpLocks/>
            <a:stCxn id="15" idx="3"/>
            <a:endCxn id="2088" idx="0"/>
          </p:cNvCxnSpPr>
          <p:nvPr/>
        </p:nvCxnSpPr>
        <p:spPr>
          <a:xfrm flipH="1">
            <a:off x="9693298" y="4721084"/>
            <a:ext cx="735780"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088" name="Oval 2087">
            <a:extLst>
              <a:ext uri="{FF2B5EF4-FFF2-40B4-BE49-F238E27FC236}">
                <a16:creationId xmlns:a16="http://schemas.microsoft.com/office/drawing/2014/main" id="{4981730C-4F69-BA71-9A9A-F67718C27F16}"/>
              </a:ext>
            </a:extLst>
          </p:cNvPr>
          <p:cNvSpPr/>
          <p:nvPr/>
        </p:nvSpPr>
        <p:spPr>
          <a:xfrm>
            <a:off x="9355739" y="5440242"/>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091" name="TextBox 2090">
            <a:extLst>
              <a:ext uri="{FF2B5EF4-FFF2-40B4-BE49-F238E27FC236}">
                <a16:creationId xmlns:a16="http://schemas.microsoft.com/office/drawing/2014/main" id="{53628040-4DC6-9E33-4E50-619ECF3F0CB2}"/>
              </a:ext>
            </a:extLst>
          </p:cNvPr>
          <p:cNvSpPr txBox="1"/>
          <p:nvPr/>
        </p:nvSpPr>
        <p:spPr>
          <a:xfrm>
            <a:off x="8618942" y="6153157"/>
            <a:ext cx="297058" cy="369332"/>
          </a:xfrm>
          <a:prstGeom prst="rect">
            <a:avLst/>
          </a:prstGeom>
          <a:noFill/>
          <a:ln>
            <a:noFill/>
          </a:ln>
        </p:spPr>
        <p:txBody>
          <a:bodyPr wrap="square">
            <a:spAutoFit/>
          </a:bodyPr>
          <a:lstStyle/>
          <a:p>
            <a:r>
              <a:rPr lang="en-US" b="1" i="1" dirty="0">
                <a:solidFill>
                  <a:srgbClr val="1306BA"/>
                </a:solidFill>
              </a:rPr>
              <a:t>7</a:t>
            </a:r>
            <a:endParaRPr lang="en-US" dirty="0">
              <a:solidFill>
                <a:srgbClr val="1306BA"/>
              </a:solidFill>
            </a:endParaRPr>
          </a:p>
        </p:txBody>
      </p:sp>
      <p:sp>
        <p:nvSpPr>
          <p:cNvPr id="2092" name="TextBox 2091">
            <a:extLst>
              <a:ext uri="{FF2B5EF4-FFF2-40B4-BE49-F238E27FC236}">
                <a16:creationId xmlns:a16="http://schemas.microsoft.com/office/drawing/2014/main" id="{9FE4FCC9-1087-0C0D-D059-AED5C34B21A7}"/>
              </a:ext>
            </a:extLst>
          </p:cNvPr>
          <p:cNvSpPr txBox="1"/>
          <p:nvPr/>
        </p:nvSpPr>
        <p:spPr>
          <a:xfrm>
            <a:off x="9542085" y="6153157"/>
            <a:ext cx="297058" cy="369332"/>
          </a:xfrm>
          <a:prstGeom prst="rect">
            <a:avLst/>
          </a:prstGeom>
          <a:noFill/>
          <a:ln>
            <a:noFill/>
          </a:ln>
        </p:spPr>
        <p:txBody>
          <a:bodyPr wrap="square">
            <a:spAutoFit/>
          </a:bodyPr>
          <a:lstStyle/>
          <a:p>
            <a:r>
              <a:rPr lang="en-US" b="1" i="1" dirty="0">
                <a:solidFill>
                  <a:srgbClr val="1306BA"/>
                </a:solidFill>
              </a:rPr>
              <a:t>4</a:t>
            </a:r>
            <a:endParaRPr lang="en-US" dirty="0">
              <a:solidFill>
                <a:srgbClr val="1306BA"/>
              </a:solidFill>
            </a:endParaRPr>
          </a:p>
        </p:txBody>
      </p:sp>
      <p:sp>
        <p:nvSpPr>
          <p:cNvPr id="7" name="TextBox 6">
            <a:extLst>
              <a:ext uri="{FF2B5EF4-FFF2-40B4-BE49-F238E27FC236}">
                <a16:creationId xmlns:a16="http://schemas.microsoft.com/office/drawing/2014/main" id="{91E313E4-96C8-7BDF-2441-077961495DA0}"/>
              </a:ext>
            </a:extLst>
          </p:cNvPr>
          <p:cNvSpPr txBox="1"/>
          <p:nvPr/>
        </p:nvSpPr>
        <p:spPr>
          <a:xfrm>
            <a:off x="364262" y="864295"/>
            <a:ext cx="8056605" cy="646331"/>
          </a:xfrm>
          <a:prstGeom prst="rect">
            <a:avLst/>
          </a:prstGeom>
          <a:noFill/>
          <a:ln>
            <a:noFill/>
          </a:ln>
        </p:spPr>
        <p:txBody>
          <a:bodyPr wrap="square">
            <a:spAutoFit/>
          </a:bodyPr>
          <a:lstStyle/>
          <a:p>
            <a:pPr>
              <a:buNone/>
            </a:pPr>
            <a:r>
              <a:rPr lang="en-US" dirty="0"/>
              <a:t>Consider an expanded advertising game with </a:t>
            </a:r>
            <a:r>
              <a:rPr lang="en-US" b="1" i="1" dirty="0">
                <a:solidFill>
                  <a:srgbClr val="1306BA"/>
                </a:solidFill>
              </a:rPr>
              <a:t>Pepsi</a:t>
            </a:r>
            <a:r>
              <a:rPr lang="en-US" dirty="0"/>
              <a:t> and </a:t>
            </a:r>
            <a:r>
              <a:rPr lang="en-US" b="1" i="1" dirty="0">
                <a:solidFill>
                  <a:srgbClr val="FF0000"/>
                </a:solidFill>
              </a:rPr>
              <a:t>Coca-Cola</a:t>
            </a:r>
            <a:r>
              <a:rPr lang="en-US" dirty="0"/>
              <a:t> by introducing a selective amount of advertising: ‘moderate’.</a:t>
            </a:r>
          </a:p>
        </p:txBody>
      </p:sp>
      <p:pic>
        <p:nvPicPr>
          <p:cNvPr id="7170" name="Picture 2">
            <a:extLst>
              <a:ext uri="{FF2B5EF4-FFF2-40B4-BE49-F238E27FC236}">
                <a16:creationId xmlns:a16="http://schemas.microsoft.com/office/drawing/2014/main" id="{223FC7C1-B585-DE94-02C0-955E918063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1" b="14306"/>
          <a:stretch>
            <a:fillRect/>
          </a:stretch>
        </p:blipFill>
        <p:spPr bwMode="auto">
          <a:xfrm>
            <a:off x="10356980" y="86729"/>
            <a:ext cx="1679032" cy="13931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60F636-B4DF-3FEE-2564-4DEB8C18B845}"/>
              </a:ext>
            </a:extLst>
          </p:cNvPr>
          <p:cNvSpPr txBox="1"/>
          <p:nvPr/>
        </p:nvSpPr>
        <p:spPr>
          <a:xfrm>
            <a:off x="3287384" y="1583308"/>
            <a:ext cx="749663" cy="369332"/>
          </a:xfrm>
          <a:prstGeom prst="rect">
            <a:avLst/>
          </a:prstGeom>
          <a:noFill/>
          <a:ln>
            <a:noFill/>
          </a:ln>
        </p:spPr>
        <p:txBody>
          <a:bodyPr wrap="square">
            <a:spAutoFit/>
          </a:bodyPr>
          <a:lstStyle/>
          <a:p>
            <a:r>
              <a:rPr lang="en-US" sz="1800" b="1" i="1" dirty="0">
                <a:solidFill>
                  <a:srgbClr val="FF0000"/>
                </a:solidFill>
              </a:rPr>
              <a:t>Coke</a:t>
            </a:r>
            <a:r>
              <a:rPr lang="en-US" sz="1800" b="1" dirty="0">
                <a:solidFill>
                  <a:srgbClr val="FF0000"/>
                </a:solidFill>
              </a:rPr>
              <a:t> </a:t>
            </a:r>
            <a:endParaRPr lang="en-US" dirty="0"/>
          </a:p>
        </p:txBody>
      </p:sp>
      <p:sp>
        <p:nvSpPr>
          <p:cNvPr id="13" name="TextBox 12">
            <a:extLst>
              <a:ext uri="{FF2B5EF4-FFF2-40B4-BE49-F238E27FC236}">
                <a16:creationId xmlns:a16="http://schemas.microsoft.com/office/drawing/2014/main" id="{FB866E7B-7D14-C6AC-1B6E-DF4EBA484F76}"/>
              </a:ext>
            </a:extLst>
          </p:cNvPr>
          <p:cNvSpPr txBox="1"/>
          <p:nvPr/>
        </p:nvSpPr>
        <p:spPr>
          <a:xfrm rot="16200000">
            <a:off x="307984" y="2688991"/>
            <a:ext cx="696342" cy="369332"/>
          </a:xfrm>
          <a:prstGeom prst="rect">
            <a:avLst/>
          </a:prstGeom>
          <a:noFill/>
          <a:ln>
            <a:noFill/>
          </a:ln>
        </p:spPr>
        <p:txBody>
          <a:bodyPr wrap="square">
            <a:spAutoFit/>
          </a:bodyPr>
          <a:lstStyle/>
          <a:p>
            <a:r>
              <a:rPr lang="en-US" sz="1800" b="1" i="1" dirty="0">
                <a:solidFill>
                  <a:srgbClr val="1306BA"/>
                </a:solidFill>
              </a:rPr>
              <a:t>Pepsi</a:t>
            </a:r>
            <a:endParaRPr lang="en-US" dirty="0"/>
          </a:p>
        </p:txBody>
      </p:sp>
      <p:sp>
        <p:nvSpPr>
          <p:cNvPr id="15" name="Oval 14">
            <a:extLst>
              <a:ext uri="{FF2B5EF4-FFF2-40B4-BE49-F238E27FC236}">
                <a16:creationId xmlns:a16="http://schemas.microsoft.com/office/drawing/2014/main" id="{06CAC87F-DAC8-C886-A820-35054F1D8263}"/>
              </a:ext>
            </a:extLst>
          </p:cNvPr>
          <p:cNvSpPr/>
          <p:nvPr/>
        </p:nvSpPr>
        <p:spPr>
          <a:xfrm>
            <a:off x="10330209" y="4144835"/>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9" name="Oval 18">
            <a:extLst>
              <a:ext uri="{FF2B5EF4-FFF2-40B4-BE49-F238E27FC236}">
                <a16:creationId xmlns:a16="http://schemas.microsoft.com/office/drawing/2014/main" id="{6FC189E4-7E62-26C7-9A1A-CEFB44C67CFF}"/>
              </a:ext>
            </a:extLst>
          </p:cNvPr>
          <p:cNvSpPr/>
          <p:nvPr/>
        </p:nvSpPr>
        <p:spPr>
          <a:xfrm>
            <a:off x="10330594" y="5440242"/>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cxnSp>
        <p:nvCxnSpPr>
          <p:cNvPr id="21" name="Straight Connector 20">
            <a:extLst>
              <a:ext uri="{FF2B5EF4-FFF2-40B4-BE49-F238E27FC236}">
                <a16:creationId xmlns:a16="http://schemas.microsoft.com/office/drawing/2014/main" id="{C82BC6A7-F507-C44A-A7BC-CAE373142997}"/>
              </a:ext>
            </a:extLst>
          </p:cNvPr>
          <p:cNvCxnSpPr>
            <a:cxnSpLocks/>
            <a:stCxn id="15" idx="5"/>
            <a:endCxn id="22" idx="0"/>
          </p:cNvCxnSpPr>
          <p:nvPr/>
        </p:nvCxnSpPr>
        <p:spPr>
          <a:xfrm>
            <a:off x="10906458" y="4721084"/>
            <a:ext cx="739234"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2" name="Oval 21">
            <a:extLst>
              <a:ext uri="{FF2B5EF4-FFF2-40B4-BE49-F238E27FC236}">
                <a16:creationId xmlns:a16="http://schemas.microsoft.com/office/drawing/2014/main" id="{5D70246F-FA35-2913-0720-6E34A4758D07}"/>
              </a:ext>
            </a:extLst>
          </p:cNvPr>
          <p:cNvSpPr/>
          <p:nvPr/>
        </p:nvSpPr>
        <p:spPr>
          <a:xfrm>
            <a:off x="11308133" y="5440242"/>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6" name="TextBox 25">
            <a:extLst>
              <a:ext uri="{FF2B5EF4-FFF2-40B4-BE49-F238E27FC236}">
                <a16:creationId xmlns:a16="http://schemas.microsoft.com/office/drawing/2014/main" id="{A6FD1227-4B14-01A8-0D72-11FA8ADE7FF9}"/>
              </a:ext>
            </a:extLst>
          </p:cNvPr>
          <p:cNvSpPr txBox="1"/>
          <p:nvPr/>
        </p:nvSpPr>
        <p:spPr>
          <a:xfrm>
            <a:off x="10519624" y="6153157"/>
            <a:ext cx="297058" cy="369332"/>
          </a:xfrm>
          <a:prstGeom prst="rect">
            <a:avLst/>
          </a:prstGeom>
          <a:noFill/>
          <a:ln>
            <a:noFill/>
          </a:ln>
        </p:spPr>
        <p:txBody>
          <a:bodyPr wrap="square">
            <a:spAutoFit/>
          </a:bodyPr>
          <a:lstStyle/>
          <a:p>
            <a:r>
              <a:rPr lang="en-US" b="1" i="1" dirty="0">
                <a:solidFill>
                  <a:srgbClr val="1306BA"/>
                </a:solidFill>
              </a:rPr>
              <a:t>5</a:t>
            </a:r>
            <a:endParaRPr lang="en-US" dirty="0">
              <a:solidFill>
                <a:srgbClr val="1306BA"/>
              </a:solidFill>
            </a:endParaRPr>
          </a:p>
        </p:txBody>
      </p:sp>
      <p:sp>
        <p:nvSpPr>
          <p:cNvPr id="27" name="TextBox 26">
            <a:extLst>
              <a:ext uri="{FF2B5EF4-FFF2-40B4-BE49-F238E27FC236}">
                <a16:creationId xmlns:a16="http://schemas.microsoft.com/office/drawing/2014/main" id="{E8035480-EE71-7EBE-21FF-6C2CD1D4AC90}"/>
              </a:ext>
            </a:extLst>
          </p:cNvPr>
          <p:cNvSpPr txBox="1"/>
          <p:nvPr/>
        </p:nvSpPr>
        <p:spPr>
          <a:xfrm>
            <a:off x="11497163" y="6153157"/>
            <a:ext cx="297058" cy="369332"/>
          </a:xfrm>
          <a:prstGeom prst="rect">
            <a:avLst/>
          </a:prstGeom>
          <a:noFill/>
          <a:ln>
            <a:noFill/>
          </a:ln>
        </p:spPr>
        <p:txBody>
          <a:bodyPr wrap="square">
            <a:spAutoFit/>
          </a:bodyPr>
          <a:lstStyle/>
          <a:p>
            <a:r>
              <a:rPr lang="en-US" b="1" i="1" dirty="0">
                <a:solidFill>
                  <a:srgbClr val="1306BA"/>
                </a:solidFill>
              </a:rPr>
              <a:t>6</a:t>
            </a:r>
            <a:endParaRPr lang="en-US" dirty="0">
              <a:solidFill>
                <a:srgbClr val="1306BA"/>
              </a:solidFill>
            </a:endParaRPr>
          </a:p>
        </p:txBody>
      </p:sp>
      <p:cxnSp>
        <p:nvCxnSpPr>
          <p:cNvPr id="31" name="Straight Connector 30">
            <a:extLst>
              <a:ext uri="{FF2B5EF4-FFF2-40B4-BE49-F238E27FC236}">
                <a16:creationId xmlns:a16="http://schemas.microsoft.com/office/drawing/2014/main" id="{F68EF305-BC9B-C415-E2C7-8CC80796CC8D}"/>
              </a:ext>
            </a:extLst>
          </p:cNvPr>
          <p:cNvCxnSpPr>
            <a:cxnSpLocks/>
            <a:stCxn id="2" idx="4"/>
            <a:endCxn id="2081" idx="0"/>
          </p:cNvCxnSpPr>
          <p:nvPr/>
        </p:nvCxnSpPr>
        <p:spPr>
          <a:xfrm>
            <a:off x="7815136" y="3570290"/>
            <a:ext cx="19255" cy="574545"/>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5B68A35D-96BA-29DB-A75A-30593EEB1362}"/>
              </a:ext>
            </a:extLst>
          </p:cNvPr>
          <p:cNvSpPr txBox="1"/>
          <p:nvPr/>
        </p:nvSpPr>
        <p:spPr>
          <a:xfrm>
            <a:off x="10290739" y="4351589"/>
            <a:ext cx="805278" cy="261610"/>
          </a:xfrm>
          <a:prstGeom prst="rect">
            <a:avLst/>
          </a:prstGeom>
          <a:noFill/>
          <a:ln>
            <a:noFill/>
          </a:ln>
        </p:spPr>
        <p:txBody>
          <a:bodyPr wrap="square">
            <a:spAutoFit/>
          </a:bodyPr>
          <a:lstStyle/>
          <a:p>
            <a:r>
              <a:rPr lang="en-US" sz="1100" dirty="0">
                <a:solidFill>
                  <a:srgbClr val="FF0000"/>
                </a:solidFill>
              </a:rPr>
              <a:t>Moderate</a:t>
            </a:r>
          </a:p>
        </p:txBody>
      </p:sp>
      <p:sp>
        <p:nvSpPr>
          <p:cNvPr id="36" name="Oval 35">
            <a:extLst>
              <a:ext uri="{FF2B5EF4-FFF2-40B4-BE49-F238E27FC236}">
                <a16:creationId xmlns:a16="http://schemas.microsoft.com/office/drawing/2014/main" id="{D4DFAFD0-78C7-0317-0026-762B9604C0DC}"/>
              </a:ext>
            </a:extLst>
          </p:cNvPr>
          <p:cNvSpPr/>
          <p:nvPr/>
        </p:nvSpPr>
        <p:spPr>
          <a:xfrm>
            <a:off x="3733495" y="5440242"/>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cxnSp>
        <p:nvCxnSpPr>
          <p:cNvPr id="37" name="Straight Connector 36">
            <a:extLst>
              <a:ext uri="{FF2B5EF4-FFF2-40B4-BE49-F238E27FC236}">
                <a16:creationId xmlns:a16="http://schemas.microsoft.com/office/drawing/2014/main" id="{2E868D70-381B-E182-B102-E2ED27586CC3}"/>
              </a:ext>
            </a:extLst>
          </p:cNvPr>
          <p:cNvCxnSpPr>
            <a:cxnSpLocks/>
            <a:stCxn id="2072" idx="3"/>
            <a:endCxn id="36" idx="0"/>
          </p:cNvCxnSpPr>
          <p:nvPr/>
        </p:nvCxnSpPr>
        <p:spPr>
          <a:xfrm flipH="1">
            <a:off x="4071054" y="4721084"/>
            <a:ext cx="738849"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7A58313B-6365-9C20-5503-16FAD4CFEF83}"/>
              </a:ext>
            </a:extLst>
          </p:cNvPr>
          <p:cNvCxnSpPr>
            <a:cxnSpLocks/>
            <a:stCxn id="2072" idx="4"/>
            <a:endCxn id="40" idx="0"/>
          </p:cNvCxnSpPr>
          <p:nvPr/>
        </p:nvCxnSpPr>
        <p:spPr>
          <a:xfrm>
            <a:off x="5048593" y="4819953"/>
            <a:ext cx="0"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0" name="Oval 39">
            <a:extLst>
              <a:ext uri="{FF2B5EF4-FFF2-40B4-BE49-F238E27FC236}">
                <a16:creationId xmlns:a16="http://schemas.microsoft.com/office/drawing/2014/main" id="{70FD49B8-8F8B-449E-C5A2-2208833A78E8}"/>
              </a:ext>
            </a:extLst>
          </p:cNvPr>
          <p:cNvSpPr/>
          <p:nvPr/>
        </p:nvSpPr>
        <p:spPr>
          <a:xfrm>
            <a:off x="4711034" y="5440242"/>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43" name="TextBox 42">
            <a:extLst>
              <a:ext uri="{FF2B5EF4-FFF2-40B4-BE49-F238E27FC236}">
                <a16:creationId xmlns:a16="http://schemas.microsoft.com/office/drawing/2014/main" id="{8CD4D8FD-EE31-66CE-B8E6-D652CB98B7DC}"/>
              </a:ext>
            </a:extLst>
          </p:cNvPr>
          <p:cNvSpPr txBox="1"/>
          <p:nvPr/>
        </p:nvSpPr>
        <p:spPr>
          <a:xfrm>
            <a:off x="3888518" y="6153157"/>
            <a:ext cx="297058" cy="369332"/>
          </a:xfrm>
          <a:prstGeom prst="rect">
            <a:avLst/>
          </a:prstGeom>
          <a:noFill/>
          <a:ln>
            <a:noFill/>
          </a:ln>
        </p:spPr>
        <p:txBody>
          <a:bodyPr wrap="square">
            <a:spAutoFit/>
          </a:bodyPr>
          <a:lstStyle/>
          <a:p>
            <a:r>
              <a:rPr lang="en-US" b="1" i="1" dirty="0">
                <a:solidFill>
                  <a:srgbClr val="1306BA"/>
                </a:solidFill>
              </a:rPr>
              <a:t>1</a:t>
            </a:r>
            <a:endParaRPr lang="en-US" dirty="0">
              <a:solidFill>
                <a:srgbClr val="1306BA"/>
              </a:solidFill>
            </a:endParaRPr>
          </a:p>
        </p:txBody>
      </p:sp>
      <p:sp>
        <p:nvSpPr>
          <p:cNvPr id="44" name="TextBox 43">
            <a:extLst>
              <a:ext uri="{FF2B5EF4-FFF2-40B4-BE49-F238E27FC236}">
                <a16:creationId xmlns:a16="http://schemas.microsoft.com/office/drawing/2014/main" id="{D8D767D5-8BD5-4D97-B531-7930195C2382}"/>
              </a:ext>
            </a:extLst>
          </p:cNvPr>
          <p:cNvSpPr txBox="1"/>
          <p:nvPr/>
        </p:nvSpPr>
        <p:spPr>
          <a:xfrm>
            <a:off x="4897380" y="6153157"/>
            <a:ext cx="297058" cy="369332"/>
          </a:xfrm>
          <a:prstGeom prst="rect">
            <a:avLst/>
          </a:prstGeom>
          <a:noFill/>
          <a:ln>
            <a:noFill/>
          </a:ln>
        </p:spPr>
        <p:txBody>
          <a:bodyPr wrap="square">
            <a:spAutoFit/>
          </a:bodyPr>
          <a:lstStyle/>
          <a:p>
            <a:r>
              <a:rPr lang="en-US" b="1" i="1" dirty="0">
                <a:solidFill>
                  <a:srgbClr val="1306BA"/>
                </a:solidFill>
              </a:rPr>
              <a:t>2</a:t>
            </a:r>
            <a:endParaRPr lang="en-US" dirty="0">
              <a:solidFill>
                <a:srgbClr val="1306BA"/>
              </a:solidFill>
            </a:endParaRPr>
          </a:p>
        </p:txBody>
      </p:sp>
      <p:sp>
        <p:nvSpPr>
          <p:cNvPr id="45" name="Oval 44">
            <a:extLst>
              <a:ext uri="{FF2B5EF4-FFF2-40B4-BE49-F238E27FC236}">
                <a16:creationId xmlns:a16="http://schemas.microsoft.com/office/drawing/2014/main" id="{A7AC492E-4864-52BB-A959-926833A9EA05}"/>
              </a:ext>
            </a:extLst>
          </p:cNvPr>
          <p:cNvSpPr/>
          <p:nvPr/>
        </p:nvSpPr>
        <p:spPr>
          <a:xfrm>
            <a:off x="5617027" y="5440242"/>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48" name="TextBox 47">
            <a:extLst>
              <a:ext uri="{FF2B5EF4-FFF2-40B4-BE49-F238E27FC236}">
                <a16:creationId xmlns:a16="http://schemas.microsoft.com/office/drawing/2014/main" id="{8405D232-9B36-3B29-2B12-6386F3EFCA0F}"/>
              </a:ext>
            </a:extLst>
          </p:cNvPr>
          <p:cNvSpPr txBox="1"/>
          <p:nvPr/>
        </p:nvSpPr>
        <p:spPr>
          <a:xfrm>
            <a:off x="5806057" y="6153157"/>
            <a:ext cx="297058" cy="369332"/>
          </a:xfrm>
          <a:prstGeom prst="rect">
            <a:avLst/>
          </a:prstGeom>
          <a:noFill/>
          <a:ln>
            <a:noFill/>
          </a:ln>
        </p:spPr>
        <p:txBody>
          <a:bodyPr wrap="square">
            <a:spAutoFit/>
          </a:bodyPr>
          <a:lstStyle/>
          <a:p>
            <a:r>
              <a:rPr lang="en-US" b="1" i="1" dirty="0">
                <a:solidFill>
                  <a:srgbClr val="1306BA"/>
                </a:solidFill>
              </a:rPr>
              <a:t>3</a:t>
            </a:r>
            <a:endParaRPr lang="en-US" dirty="0">
              <a:solidFill>
                <a:srgbClr val="1306BA"/>
              </a:solidFill>
            </a:endParaRPr>
          </a:p>
        </p:txBody>
      </p:sp>
      <p:sp>
        <p:nvSpPr>
          <p:cNvPr id="50" name="TextBox 49">
            <a:extLst>
              <a:ext uri="{FF2B5EF4-FFF2-40B4-BE49-F238E27FC236}">
                <a16:creationId xmlns:a16="http://schemas.microsoft.com/office/drawing/2014/main" id="{F419572B-0640-00F8-36F0-641940E44DE5}"/>
              </a:ext>
            </a:extLst>
          </p:cNvPr>
          <p:cNvSpPr txBox="1"/>
          <p:nvPr/>
        </p:nvSpPr>
        <p:spPr>
          <a:xfrm>
            <a:off x="4703875" y="5577071"/>
            <a:ext cx="766474" cy="369332"/>
          </a:xfrm>
          <a:prstGeom prst="rect">
            <a:avLst/>
          </a:prstGeom>
          <a:noFill/>
          <a:ln>
            <a:noFill/>
          </a:ln>
        </p:spPr>
        <p:txBody>
          <a:bodyPr wrap="square">
            <a:spAutoFit/>
          </a:bodyPr>
          <a:lstStyle/>
          <a:p>
            <a:r>
              <a:rPr lang="en-US" dirty="0">
                <a:solidFill>
                  <a:srgbClr val="1306BA"/>
                </a:solidFill>
              </a:rPr>
              <a:t>Don’t</a:t>
            </a:r>
          </a:p>
        </p:txBody>
      </p:sp>
      <p:sp>
        <p:nvSpPr>
          <p:cNvPr id="53" name="TextBox 52">
            <a:extLst>
              <a:ext uri="{FF2B5EF4-FFF2-40B4-BE49-F238E27FC236}">
                <a16:creationId xmlns:a16="http://schemas.microsoft.com/office/drawing/2014/main" id="{55FE825F-2DFD-0463-CFFF-705D2DEE2C5E}"/>
              </a:ext>
            </a:extLst>
          </p:cNvPr>
          <p:cNvSpPr txBox="1"/>
          <p:nvPr/>
        </p:nvSpPr>
        <p:spPr>
          <a:xfrm>
            <a:off x="3707567" y="5646996"/>
            <a:ext cx="805278" cy="261610"/>
          </a:xfrm>
          <a:prstGeom prst="rect">
            <a:avLst/>
          </a:prstGeom>
          <a:noFill/>
          <a:ln>
            <a:noFill/>
          </a:ln>
        </p:spPr>
        <p:txBody>
          <a:bodyPr wrap="square">
            <a:spAutoFit/>
          </a:bodyPr>
          <a:lstStyle/>
          <a:p>
            <a:r>
              <a:rPr lang="en-US" sz="1100" dirty="0">
                <a:solidFill>
                  <a:srgbClr val="1306BA"/>
                </a:solidFill>
              </a:rPr>
              <a:t>Advertise</a:t>
            </a:r>
          </a:p>
        </p:txBody>
      </p:sp>
      <p:sp>
        <p:nvSpPr>
          <p:cNvPr id="54" name="TextBox 53">
            <a:extLst>
              <a:ext uri="{FF2B5EF4-FFF2-40B4-BE49-F238E27FC236}">
                <a16:creationId xmlns:a16="http://schemas.microsoft.com/office/drawing/2014/main" id="{BB178E11-F890-4707-2689-57C0C6C8428B}"/>
              </a:ext>
            </a:extLst>
          </p:cNvPr>
          <p:cNvSpPr txBox="1"/>
          <p:nvPr/>
        </p:nvSpPr>
        <p:spPr>
          <a:xfrm>
            <a:off x="5587673" y="5646996"/>
            <a:ext cx="805278" cy="261610"/>
          </a:xfrm>
          <a:prstGeom prst="rect">
            <a:avLst/>
          </a:prstGeom>
          <a:noFill/>
          <a:ln>
            <a:noFill/>
          </a:ln>
        </p:spPr>
        <p:txBody>
          <a:bodyPr wrap="square">
            <a:spAutoFit/>
          </a:bodyPr>
          <a:lstStyle/>
          <a:p>
            <a:r>
              <a:rPr lang="en-US" sz="1100" dirty="0">
                <a:solidFill>
                  <a:srgbClr val="1306BA"/>
                </a:solidFill>
              </a:rPr>
              <a:t>Moderate</a:t>
            </a:r>
          </a:p>
        </p:txBody>
      </p:sp>
      <p:sp>
        <p:nvSpPr>
          <p:cNvPr id="55" name="TextBox 54">
            <a:extLst>
              <a:ext uri="{FF2B5EF4-FFF2-40B4-BE49-F238E27FC236}">
                <a16:creationId xmlns:a16="http://schemas.microsoft.com/office/drawing/2014/main" id="{CEBC6654-D3BF-8B63-190A-AAE7EA2EE220}"/>
              </a:ext>
            </a:extLst>
          </p:cNvPr>
          <p:cNvSpPr txBox="1"/>
          <p:nvPr/>
        </p:nvSpPr>
        <p:spPr>
          <a:xfrm>
            <a:off x="7517234" y="5577071"/>
            <a:ext cx="766474" cy="369332"/>
          </a:xfrm>
          <a:prstGeom prst="rect">
            <a:avLst/>
          </a:prstGeom>
          <a:noFill/>
          <a:ln>
            <a:noFill/>
          </a:ln>
        </p:spPr>
        <p:txBody>
          <a:bodyPr wrap="square">
            <a:spAutoFit/>
          </a:bodyPr>
          <a:lstStyle/>
          <a:p>
            <a:r>
              <a:rPr lang="en-US" dirty="0">
                <a:solidFill>
                  <a:srgbClr val="1306BA"/>
                </a:solidFill>
              </a:rPr>
              <a:t>Don’t</a:t>
            </a:r>
          </a:p>
        </p:txBody>
      </p:sp>
      <p:sp>
        <p:nvSpPr>
          <p:cNvPr id="56" name="TextBox 55">
            <a:extLst>
              <a:ext uri="{FF2B5EF4-FFF2-40B4-BE49-F238E27FC236}">
                <a16:creationId xmlns:a16="http://schemas.microsoft.com/office/drawing/2014/main" id="{2AD451EE-DEAD-F391-3418-5F628EF21819}"/>
              </a:ext>
            </a:extLst>
          </p:cNvPr>
          <p:cNvSpPr txBox="1"/>
          <p:nvPr/>
        </p:nvSpPr>
        <p:spPr>
          <a:xfrm>
            <a:off x="6520926" y="5646996"/>
            <a:ext cx="805278" cy="261610"/>
          </a:xfrm>
          <a:prstGeom prst="rect">
            <a:avLst/>
          </a:prstGeom>
          <a:noFill/>
          <a:ln>
            <a:noFill/>
          </a:ln>
        </p:spPr>
        <p:txBody>
          <a:bodyPr wrap="square">
            <a:spAutoFit/>
          </a:bodyPr>
          <a:lstStyle/>
          <a:p>
            <a:r>
              <a:rPr lang="en-US" sz="1100" dirty="0">
                <a:solidFill>
                  <a:srgbClr val="1306BA"/>
                </a:solidFill>
              </a:rPr>
              <a:t>Advertise</a:t>
            </a:r>
          </a:p>
        </p:txBody>
      </p:sp>
      <p:sp>
        <p:nvSpPr>
          <p:cNvPr id="57" name="TextBox 56">
            <a:extLst>
              <a:ext uri="{FF2B5EF4-FFF2-40B4-BE49-F238E27FC236}">
                <a16:creationId xmlns:a16="http://schemas.microsoft.com/office/drawing/2014/main" id="{EDB9A288-D68D-8CDE-FF77-C72355E1A92B}"/>
              </a:ext>
            </a:extLst>
          </p:cNvPr>
          <p:cNvSpPr txBox="1"/>
          <p:nvPr/>
        </p:nvSpPr>
        <p:spPr>
          <a:xfrm>
            <a:off x="8401032" y="5646996"/>
            <a:ext cx="805278" cy="261610"/>
          </a:xfrm>
          <a:prstGeom prst="rect">
            <a:avLst/>
          </a:prstGeom>
          <a:noFill/>
          <a:ln>
            <a:noFill/>
          </a:ln>
        </p:spPr>
        <p:txBody>
          <a:bodyPr wrap="square">
            <a:spAutoFit/>
          </a:bodyPr>
          <a:lstStyle/>
          <a:p>
            <a:r>
              <a:rPr lang="en-US" sz="1100" dirty="0">
                <a:solidFill>
                  <a:srgbClr val="1306BA"/>
                </a:solidFill>
              </a:rPr>
              <a:t>Moderate</a:t>
            </a:r>
          </a:p>
        </p:txBody>
      </p:sp>
      <p:sp>
        <p:nvSpPr>
          <p:cNvPr id="58" name="TextBox 57">
            <a:extLst>
              <a:ext uri="{FF2B5EF4-FFF2-40B4-BE49-F238E27FC236}">
                <a16:creationId xmlns:a16="http://schemas.microsoft.com/office/drawing/2014/main" id="{B48D1F8B-6504-7FC2-45FE-64E197604561}"/>
              </a:ext>
            </a:extLst>
          </p:cNvPr>
          <p:cNvSpPr txBox="1"/>
          <p:nvPr/>
        </p:nvSpPr>
        <p:spPr>
          <a:xfrm>
            <a:off x="10330594" y="5577071"/>
            <a:ext cx="766474" cy="369332"/>
          </a:xfrm>
          <a:prstGeom prst="rect">
            <a:avLst/>
          </a:prstGeom>
          <a:noFill/>
          <a:ln>
            <a:noFill/>
          </a:ln>
        </p:spPr>
        <p:txBody>
          <a:bodyPr wrap="square">
            <a:spAutoFit/>
          </a:bodyPr>
          <a:lstStyle/>
          <a:p>
            <a:r>
              <a:rPr lang="en-US" dirty="0">
                <a:solidFill>
                  <a:srgbClr val="1306BA"/>
                </a:solidFill>
              </a:rPr>
              <a:t>Don’t</a:t>
            </a:r>
          </a:p>
        </p:txBody>
      </p:sp>
      <p:sp>
        <p:nvSpPr>
          <p:cNvPr id="59" name="TextBox 58">
            <a:extLst>
              <a:ext uri="{FF2B5EF4-FFF2-40B4-BE49-F238E27FC236}">
                <a16:creationId xmlns:a16="http://schemas.microsoft.com/office/drawing/2014/main" id="{18970E69-3636-DF04-951B-0B807564F0C5}"/>
              </a:ext>
            </a:extLst>
          </p:cNvPr>
          <p:cNvSpPr txBox="1"/>
          <p:nvPr/>
        </p:nvSpPr>
        <p:spPr>
          <a:xfrm>
            <a:off x="9334286" y="5646996"/>
            <a:ext cx="805278" cy="261610"/>
          </a:xfrm>
          <a:prstGeom prst="rect">
            <a:avLst/>
          </a:prstGeom>
          <a:noFill/>
          <a:ln>
            <a:noFill/>
          </a:ln>
        </p:spPr>
        <p:txBody>
          <a:bodyPr wrap="square">
            <a:spAutoFit/>
          </a:bodyPr>
          <a:lstStyle/>
          <a:p>
            <a:r>
              <a:rPr lang="en-US" sz="1100" dirty="0">
                <a:solidFill>
                  <a:srgbClr val="1306BA"/>
                </a:solidFill>
              </a:rPr>
              <a:t>Advertise</a:t>
            </a:r>
          </a:p>
        </p:txBody>
      </p:sp>
      <p:sp>
        <p:nvSpPr>
          <p:cNvPr id="60" name="TextBox 59">
            <a:extLst>
              <a:ext uri="{FF2B5EF4-FFF2-40B4-BE49-F238E27FC236}">
                <a16:creationId xmlns:a16="http://schemas.microsoft.com/office/drawing/2014/main" id="{D177F797-6F44-07E0-15C6-29ACDF97C5D2}"/>
              </a:ext>
            </a:extLst>
          </p:cNvPr>
          <p:cNvSpPr txBox="1"/>
          <p:nvPr/>
        </p:nvSpPr>
        <p:spPr>
          <a:xfrm>
            <a:off x="11270139" y="5646996"/>
            <a:ext cx="805278" cy="261610"/>
          </a:xfrm>
          <a:prstGeom prst="rect">
            <a:avLst/>
          </a:prstGeom>
          <a:noFill/>
          <a:ln>
            <a:noFill/>
          </a:ln>
        </p:spPr>
        <p:txBody>
          <a:bodyPr wrap="square">
            <a:spAutoFit/>
          </a:bodyPr>
          <a:lstStyle/>
          <a:p>
            <a:r>
              <a:rPr lang="en-US" sz="1100" dirty="0">
                <a:solidFill>
                  <a:srgbClr val="1306BA"/>
                </a:solidFill>
              </a:rPr>
              <a:t>Moderate</a:t>
            </a:r>
          </a:p>
        </p:txBody>
      </p:sp>
      <p:cxnSp>
        <p:nvCxnSpPr>
          <p:cNvPr id="7174" name="Straight Connector 7173">
            <a:extLst>
              <a:ext uri="{FF2B5EF4-FFF2-40B4-BE49-F238E27FC236}">
                <a16:creationId xmlns:a16="http://schemas.microsoft.com/office/drawing/2014/main" id="{503A85A8-315E-2769-8542-4771B6F0FA2D}"/>
              </a:ext>
            </a:extLst>
          </p:cNvPr>
          <p:cNvCxnSpPr>
            <a:cxnSpLocks/>
            <a:stCxn id="2081" idx="5"/>
            <a:endCxn id="2085" idx="0"/>
          </p:cNvCxnSpPr>
          <p:nvPr/>
        </p:nvCxnSpPr>
        <p:spPr>
          <a:xfrm>
            <a:off x="8073081" y="4721084"/>
            <a:ext cx="694390"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182" name="Straight Connector 7181">
            <a:extLst>
              <a:ext uri="{FF2B5EF4-FFF2-40B4-BE49-F238E27FC236}">
                <a16:creationId xmlns:a16="http://schemas.microsoft.com/office/drawing/2014/main" id="{C871EFEB-3E4D-BE56-FC13-811CB819BF3B}"/>
              </a:ext>
            </a:extLst>
          </p:cNvPr>
          <p:cNvCxnSpPr>
            <a:cxnSpLocks/>
            <a:stCxn id="2081" idx="3"/>
            <a:endCxn id="2071" idx="0"/>
          </p:cNvCxnSpPr>
          <p:nvPr/>
        </p:nvCxnSpPr>
        <p:spPr>
          <a:xfrm flipH="1">
            <a:off x="6883939" y="4721084"/>
            <a:ext cx="711762"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7193" name="Rectangle 7192">
            <a:extLst>
              <a:ext uri="{FF2B5EF4-FFF2-40B4-BE49-F238E27FC236}">
                <a16:creationId xmlns:a16="http://schemas.microsoft.com/office/drawing/2014/main" id="{C6723853-DA25-880B-410C-B64F81D6E770}"/>
              </a:ext>
            </a:extLst>
          </p:cNvPr>
          <p:cNvSpPr/>
          <p:nvPr/>
        </p:nvSpPr>
        <p:spPr>
          <a:xfrm>
            <a:off x="5564491" y="5408660"/>
            <a:ext cx="766475" cy="107548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FF0000"/>
              </a:solidFill>
            </a:endParaRPr>
          </a:p>
        </p:txBody>
      </p:sp>
      <p:sp>
        <p:nvSpPr>
          <p:cNvPr id="7194" name="Rectangle 7193">
            <a:extLst>
              <a:ext uri="{FF2B5EF4-FFF2-40B4-BE49-F238E27FC236}">
                <a16:creationId xmlns:a16="http://schemas.microsoft.com/office/drawing/2014/main" id="{27600C18-6BEB-275C-017B-F89209A8B46C}"/>
              </a:ext>
            </a:extLst>
          </p:cNvPr>
          <p:cNvSpPr/>
          <p:nvPr/>
        </p:nvSpPr>
        <p:spPr>
          <a:xfrm>
            <a:off x="8377850" y="5408660"/>
            <a:ext cx="766475" cy="107548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FF0000"/>
              </a:solidFill>
            </a:endParaRPr>
          </a:p>
        </p:txBody>
      </p:sp>
      <p:sp>
        <p:nvSpPr>
          <p:cNvPr id="7195" name="Rectangle 7194">
            <a:extLst>
              <a:ext uri="{FF2B5EF4-FFF2-40B4-BE49-F238E27FC236}">
                <a16:creationId xmlns:a16="http://schemas.microsoft.com/office/drawing/2014/main" id="{5A88512C-3A6D-5693-15C0-926D8DB6D5A9}"/>
              </a:ext>
            </a:extLst>
          </p:cNvPr>
          <p:cNvSpPr/>
          <p:nvPr/>
        </p:nvSpPr>
        <p:spPr>
          <a:xfrm>
            <a:off x="11259775" y="5408660"/>
            <a:ext cx="766475" cy="107548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FF0000"/>
              </a:solidFill>
            </a:endParaRPr>
          </a:p>
        </p:txBody>
      </p:sp>
      <p:pic>
        <p:nvPicPr>
          <p:cNvPr id="2" name="Picture 1">
            <a:extLst>
              <a:ext uri="{FF2B5EF4-FFF2-40B4-BE49-F238E27FC236}">
                <a16:creationId xmlns:a16="http://schemas.microsoft.com/office/drawing/2014/main" id="{26B78E87-00B7-7DD1-65E4-A53B71ADF188}"/>
              </a:ext>
            </a:extLst>
          </p:cNvPr>
          <p:cNvPicPr>
            <a:picLocks noChangeAspect="1"/>
          </p:cNvPicPr>
          <p:nvPr/>
        </p:nvPicPr>
        <p:blipFill>
          <a:blip r:embed="rId4"/>
          <a:stretch>
            <a:fillRect/>
          </a:stretch>
        </p:blipFill>
        <p:spPr>
          <a:xfrm>
            <a:off x="7491452" y="2921795"/>
            <a:ext cx="647368" cy="648495"/>
          </a:xfrm>
          <a:prstGeom prst="ellipse">
            <a:avLst/>
          </a:prstGeom>
          <a:ln w="50800">
            <a:solidFill>
              <a:srgbClr val="1306BA"/>
            </a:solidFill>
          </a:ln>
        </p:spPr>
      </p:pic>
      <p:sp>
        <p:nvSpPr>
          <p:cNvPr id="12" name="TextBox 11">
            <a:extLst>
              <a:ext uri="{FF2B5EF4-FFF2-40B4-BE49-F238E27FC236}">
                <a16:creationId xmlns:a16="http://schemas.microsoft.com/office/drawing/2014/main" id="{B3401259-03DA-AFBD-8A85-D64828796D01}"/>
              </a:ext>
            </a:extLst>
          </p:cNvPr>
          <p:cNvSpPr txBox="1"/>
          <p:nvPr/>
        </p:nvSpPr>
        <p:spPr>
          <a:xfrm>
            <a:off x="939282" y="4351589"/>
            <a:ext cx="2707689" cy="830997"/>
          </a:xfrm>
          <a:prstGeom prst="rect">
            <a:avLst/>
          </a:prstGeom>
          <a:noFill/>
          <a:ln>
            <a:noFill/>
          </a:ln>
        </p:spPr>
        <p:txBody>
          <a:bodyPr wrap="square">
            <a:spAutoFit/>
          </a:bodyPr>
          <a:lstStyle/>
          <a:p>
            <a:pPr algn="ctr">
              <a:buNone/>
            </a:pPr>
            <a:r>
              <a:rPr lang="en-US" sz="2400" b="1" i="1" dirty="0">
                <a:solidFill>
                  <a:srgbClr val="1306BA"/>
                </a:solidFill>
              </a:rPr>
              <a:t>Pepsi</a:t>
            </a:r>
            <a:endParaRPr lang="en-US" sz="2400" dirty="0"/>
          </a:p>
          <a:p>
            <a:pPr>
              <a:buNone/>
            </a:pPr>
            <a:r>
              <a:rPr lang="en-US" sz="2400" dirty="0"/>
              <a:t>Don’t vs. Moderate</a:t>
            </a:r>
          </a:p>
        </p:txBody>
      </p:sp>
      <p:sp>
        <p:nvSpPr>
          <p:cNvPr id="16" name="TextBox 15">
            <a:extLst>
              <a:ext uri="{FF2B5EF4-FFF2-40B4-BE49-F238E27FC236}">
                <a16:creationId xmlns:a16="http://schemas.microsoft.com/office/drawing/2014/main" id="{8716A113-1721-7575-B56F-5729C320C6E7}"/>
              </a:ext>
            </a:extLst>
          </p:cNvPr>
          <p:cNvSpPr txBox="1"/>
          <p:nvPr/>
        </p:nvSpPr>
        <p:spPr>
          <a:xfrm>
            <a:off x="232785" y="5946402"/>
            <a:ext cx="3102760" cy="769441"/>
          </a:xfrm>
          <a:prstGeom prst="rect">
            <a:avLst/>
          </a:prstGeom>
          <a:noFill/>
          <a:ln>
            <a:noFill/>
          </a:ln>
        </p:spPr>
        <p:txBody>
          <a:bodyPr wrap="square">
            <a:spAutoFit/>
          </a:bodyPr>
          <a:lstStyle/>
          <a:p>
            <a:pPr>
              <a:buNone/>
            </a:pPr>
            <a:r>
              <a:rPr lang="en-US" sz="2200" b="1" i="1" dirty="0">
                <a:solidFill>
                  <a:srgbClr val="1306BA"/>
                </a:solidFill>
              </a:rPr>
              <a:t>Moderate</a:t>
            </a:r>
            <a:r>
              <a:rPr lang="en-US" sz="2200" i="1" dirty="0"/>
              <a:t> dominates; eliminate </a:t>
            </a:r>
            <a:r>
              <a:rPr lang="en-US" sz="2200" b="1" i="1" dirty="0">
                <a:solidFill>
                  <a:srgbClr val="1306BA"/>
                </a:solidFill>
              </a:rPr>
              <a:t>Don’t</a:t>
            </a:r>
            <a:r>
              <a:rPr lang="en-US" sz="2200" i="1" dirty="0"/>
              <a:t> for </a:t>
            </a:r>
            <a:r>
              <a:rPr lang="en-US" sz="2200" b="1" i="1" dirty="0">
                <a:solidFill>
                  <a:srgbClr val="1306BA"/>
                </a:solidFill>
              </a:rPr>
              <a:t>Pepsi</a:t>
            </a:r>
          </a:p>
        </p:txBody>
      </p:sp>
    </p:spTree>
    <p:extLst>
      <p:ext uri="{BB962C8B-B14F-4D97-AF65-F5344CB8AC3E}">
        <p14:creationId xmlns:p14="http://schemas.microsoft.com/office/powerpoint/2010/main" val="407760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7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8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18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08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092"/>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08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9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1" grpId="0" animBg="1"/>
      <p:bldP spid="2083" grpId="0"/>
      <p:bldP spid="2088" grpId="0" animBg="1"/>
      <p:bldP spid="2092" grpId="0"/>
      <p:bldP spid="36" grpId="0" animBg="1"/>
      <p:bldP spid="43" grpId="0"/>
      <p:bldP spid="53" grpId="0"/>
      <p:bldP spid="56" grpId="0"/>
      <p:bldP spid="59" grpId="0"/>
      <p:bldP spid="7193" grpId="0" animBg="1"/>
      <p:bldP spid="7194" grpId="0" animBg="1"/>
      <p:bldP spid="719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914D5-E774-2E44-A22A-31C6A383353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4C077EC2-A691-D3C7-381C-28E7A51906F1}"/>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r>
              <a:rPr lang="en-US" sz="3600" b="0" i="0" dirty="0">
                <a:latin typeface="+mj-lt"/>
              </a:rPr>
              <a:t>Example: Identifying a Dominated Strategy II</a:t>
            </a:r>
            <a:endParaRPr lang="en-US" sz="3600" dirty="0"/>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AB4A4D2-ECA3-4777-94CD-D73B4C2360C0}"/>
                  </a:ext>
                </a:extLst>
              </p:cNvPr>
              <p:cNvGraphicFramePr>
                <a:graphicFrameLocks noGrp="1"/>
              </p:cNvGraphicFramePr>
              <p:nvPr>
                <p:extLst>
                  <p:ext uri="{D42A27DB-BD31-4B8C-83A1-F6EECF244321}">
                    <p14:modId xmlns:p14="http://schemas.microsoft.com/office/powerpoint/2010/main" val="3130048716"/>
                  </p:ext>
                </p:extLst>
              </p:nvPr>
            </p:nvGraphicFramePr>
            <p:xfrm>
              <a:off x="1505453" y="1861296"/>
              <a:ext cx="4347520" cy="1112520"/>
            </p:xfrm>
            <a:graphic>
              <a:graphicData uri="http://schemas.openxmlformats.org/drawingml/2006/table">
                <a:tbl>
                  <a:tblPr firstRow="1" bandRow="1">
                    <a:tableStyleId>{9D7B26C5-4107-4FEC-AEDC-1716B250A1EF}</a:tableStyleId>
                  </a:tblPr>
                  <a:tblGrid>
                    <a:gridCol w="1255977">
                      <a:extLst>
                        <a:ext uri="{9D8B030D-6E8A-4147-A177-3AD203B41FA5}">
                          <a16:colId xmlns:a16="http://schemas.microsoft.com/office/drawing/2014/main" val="1414598233"/>
                        </a:ext>
                      </a:extLst>
                    </a:gridCol>
                    <a:gridCol w="1107233">
                      <a:extLst>
                        <a:ext uri="{9D8B030D-6E8A-4147-A177-3AD203B41FA5}">
                          <a16:colId xmlns:a16="http://schemas.microsoft.com/office/drawing/2014/main" val="786572707"/>
                        </a:ext>
                      </a:extLst>
                    </a:gridCol>
                    <a:gridCol w="789991">
                      <a:extLst>
                        <a:ext uri="{9D8B030D-6E8A-4147-A177-3AD203B41FA5}">
                          <a16:colId xmlns:a16="http://schemas.microsoft.com/office/drawing/2014/main" val="1700178061"/>
                        </a:ext>
                      </a:extLst>
                    </a:gridCol>
                    <a:gridCol w="1194319">
                      <a:extLst>
                        <a:ext uri="{9D8B030D-6E8A-4147-A177-3AD203B41FA5}">
                          <a16:colId xmlns:a16="http://schemas.microsoft.com/office/drawing/2014/main" val="142646002"/>
                        </a:ext>
                      </a:extLst>
                    </a:gridCol>
                  </a:tblGrid>
                  <a:tr h="370840">
                    <a:tc>
                      <a:txBody>
                        <a:bodyPr/>
                        <a:lstStyle/>
                        <a:p>
                          <a:pPr algn="ctr"/>
                          <a:r>
                            <a:rPr lang="en-US" sz="1800" b="0" dirty="0"/>
                            <a:t>(in billions)</a:t>
                          </a:r>
                        </a:p>
                      </a:txBody>
                      <a:tcPr anchor="ctr"/>
                    </a:tc>
                    <a:tc>
                      <a:txBody>
                        <a:bodyPr/>
                        <a:lstStyle/>
                        <a:p>
                          <a:pPr algn="ctr"/>
                          <a:r>
                            <a:rPr lang="en-US" sz="1800" b="1" dirty="0">
                              <a:solidFill>
                                <a:srgbClr val="FF0000"/>
                              </a:solidFill>
                            </a:rPr>
                            <a:t>Advertise</a:t>
                          </a:r>
                        </a:p>
                      </a:txBody>
                      <a:tcPr anchor="ctr"/>
                    </a:tc>
                    <a:tc>
                      <a:txBody>
                        <a:bodyPr/>
                        <a:lstStyle/>
                        <a:p>
                          <a:pPr algn="ctr"/>
                          <a:r>
                            <a:rPr lang="en-US" sz="1800" b="1" dirty="0">
                              <a:solidFill>
                                <a:srgbClr val="FF0000"/>
                              </a:solidFill>
                            </a:rPr>
                            <a:t>Don’t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Moderate</a:t>
                          </a:r>
                        </a:p>
                      </a:txBody>
                      <a:tcPr anchor="ctr"/>
                    </a:tc>
                    <a:extLst>
                      <a:ext uri="{0D108BD9-81ED-4DB2-BD59-A6C34878D82A}">
                        <a16:rowId xmlns:a16="http://schemas.microsoft.com/office/drawing/2014/main" val="948510185"/>
                      </a:ext>
                    </a:extLst>
                  </a:tr>
                  <a:tr h="370840">
                    <a:tc>
                      <a:txBody>
                        <a:bodyPr/>
                        <a:lstStyle/>
                        <a:p>
                          <a:pPr algn="ctr"/>
                          <a:r>
                            <a:rPr lang="en-US" sz="1800" b="1" dirty="0">
                              <a:solidFill>
                                <a:srgbClr val="1306BA"/>
                              </a:solidFill>
                            </a:rPr>
                            <a:t>Advertise</a:t>
                          </a:r>
                          <a:endParaRPr lang="en-US" sz="1800"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2</m:t>
                                    </m:r>
                                    <m:r>
                                      <a:rPr lang="en-US" sz="1600" b="0" dirty="0" smtClean="0">
                                        <a:latin typeface="Cambria Math" panose="02040503050406030204" pitchFamily="18" charset="0"/>
                                      </a:rPr>
                                      <m:t>,</m:t>
                                    </m:r>
                                    <m:r>
                                      <a:rPr lang="en-US" sz="1600" b="0" i="0" dirty="0" smtClean="0">
                                        <a:solidFill>
                                          <a:srgbClr val="FF0000"/>
                                        </a:solidFill>
                                        <a:latin typeface="Cambria Math" panose="02040503050406030204" pitchFamily="18" charset="0"/>
                                      </a:rPr>
                                      <m:t>2</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8</m:t>
                                    </m:r>
                                    <m:r>
                                      <a:rPr lang="en-US" sz="160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1</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5</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3</m:t>
                                    </m:r>
                                  </m:e>
                                </m:d>
                              </m:oMath>
                            </m:oMathPara>
                          </a14:m>
                          <a:endParaRPr lang="en-US" sz="1600" dirty="0"/>
                        </a:p>
                      </a:txBody>
                      <a:tcPr anchor="ctr"/>
                    </a:tc>
                    <a:extLst>
                      <a:ext uri="{0D108BD9-81ED-4DB2-BD59-A6C34878D82A}">
                        <a16:rowId xmlns:a16="http://schemas.microsoft.com/office/drawing/2014/main" val="40252760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1306BA"/>
                              </a:solidFill>
                            </a:rPr>
                            <a:t>Moderate</a:t>
                          </a:r>
                          <a:endParaRPr lang="en-US" sz="1800"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3</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5</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6</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3</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4</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4</m:t>
                                    </m:r>
                                  </m:e>
                                </m:d>
                              </m:oMath>
                            </m:oMathPara>
                          </a14:m>
                          <a:endParaRPr lang="en-US" sz="1600" dirty="0"/>
                        </a:p>
                      </a:txBody>
                      <a:tcPr anchor="ctr"/>
                    </a:tc>
                    <a:extLst>
                      <a:ext uri="{0D108BD9-81ED-4DB2-BD59-A6C34878D82A}">
                        <a16:rowId xmlns:a16="http://schemas.microsoft.com/office/drawing/2014/main" val="2248967364"/>
                      </a:ext>
                    </a:extLst>
                  </a:tr>
                </a:tbl>
              </a:graphicData>
            </a:graphic>
          </p:graphicFrame>
        </mc:Choice>
        <mc:Fallback xmlns="">
          <p:graphicFrame>
            <p:nvGraphicFramePr>
              <p:cNvPr id="6" name="Table 5">
                <a:extLst>
                  <a:ext uri="{FF2B5EF4-FFF2-40B4-BE49-F238E27FC236}">
                    <a16:creationId xmlns:a16="http://schemas.microsoft.com/office/drawing/2014/main" id="{7AB4A4D2-ECA3-4777-94CD-D73B4C2360C0}"/>
                  </a:ext>
                </a:extLst>
              </p:cNvPr>
              <p:cNvGraphicFramePr>
                <a:graphicFrameLocks noGrp="1"/>
              </p:cNvGraphicFramePr>
              <p:nvPr>
                <p:extLst>
                  <p:ext uri="{D42A27DB-BD31-4B8C-83A1-F6EECF244321}">
                    <p14:modId xmlns:p14="http://schemas.microsoft.com/office/powerpoint/2010/main" val="3130048716"/>
                  </p:ext>
                </p:extLst>
              </p:nvPr>
            </p:nvGraphicFramePr>
            <p:xfrm>
              <a:off x="1505453" y="1861296"/>
              <a:ext cx="4347520" cy="1112520"/>
            </p:xfrm>
            <a:graphic>
              <a:graphicData uri="http://schemas.openxmlformats.org/drawingml/2006/table">
                <a:tbl>
                  <a:tblPr firstRow="1" bandRow="1">
                    <a:tableStyleId>{9D7B26C5-4107-4FEC-AEDC-1716B250A1EF}</a:tableStyleId>
                  </a:tblPr>
                  <a:tblGrid>
                    <a:gridCol w="1255977">
                      <a:extLst>
                        <a:ext uri="{9D8B030D-6E8A-4147-A177-3AD203B41FA5}">
                          <a16:colId xmlns:a16="http://schemas.microsoft.com/office/drawing/2014/main" val="1414598233"/>
                        </a:ext>
                      </a:extLst>
                    </a:gridCol>
                    <a:gridCol w="1107233">
                      <a:extLst>
                        <a:ext uri="{9D8B030D-6E8A-4147-A177-3AD203B41FA5}">
                          <a16:colId xmlns:a16="http://schemas.microsoft.com/office/drawing/2014/main" val="786572707"/>
                        </a:ext>
                      </a:extLst>
                    </a:gridCol>
                    <a:gridCol w="789991">
                      <a:extLst>
                        <a:ext uri="{9D8B030D-6E8A-4147-A177-3AD203B41FA5}">
                          <a16:colId xmlns:a16="http://schemas.microsoft.com/office/drawing/2014/main" val="1700178061"/>
                        </a:ext>
                      </a:extLst>
                    </a:gridCol>
                    <a:gridCol w="1194319">
                      <a:extLst>
                        <a:ext uri="{9D8B030D-6E8A-4147-A177-3AD203B41FA5}">
                          <a16:colId xmlns:a16="http://schemas.microsoft.com/office/drawing/2014/main" val="142646002"/>
                        </a:ext>
                      </a:extLst>
                    </a:gridCol>
                  </a:tblGrid>
                  <a:tr h="370840">
                    <a:tc>
                      <a:txBody>
                        <a:bodyPr/>
                        <a:lstStyle/>
                        <a:p>
                          <a:pPr algn="ctr"/>
                          <a:r>
                            <a:rPr lang="en-US" sz="1800" b="0" dirty="0"/>
                            <a:t>(in billions)</a:t>
                          </a:r>
                        </a:p>
                      </a:txBody>
                      <a:tcPr anchor="ctr"/>
                    </a:tc>
                    <a:tc>
                      <a:txBody>
                        <a:bodyPr/>
                        <a:lstStyle/>
                        <a:p>
                          <a:pPr algn="ctr"/>
                          <a:r>
                            <a:rPr lang="en-US" sz="1800" b="1" dirty="0">
                              <a:solidFill>
                                <a:srgbClr val="FF0000"/>
                              </a:solidFill>
                            </a:rPr>
                            <a:t>Advertise</a:t>
                          </a:r>
                        </a:p>
                      </a:txBody>
                      <a:tcPr anchor="ctr"/>
                    </a:tc>
                    <a:tc>
                      <a:txBody>
                        <a:bodyPr/>
                        <a:lstStyle/>
                        <a:p>
                          <a:pPr algn="ctr"/>
                          <a:r>
                            <a:rPr lang="en-US" sz="1800" b="1" dirty="0">
                              <a:solidFill>
                                <a:srgbClr val="FF0000"/>
                              </a:solidFill>
                            </a:rPr>
                            <a:t>Don’t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Moderate</a:t>
                          </a:r>
                        </a:p>
                      </a:txBody>
                      <a:tcPr anchor="ctr"/>
                    </a:tc>
                    <a:extLst>
                      <a:ext uri="{0D108BD9-81ED-4DB2-BD59-A6C34878D82A}">
                        <a16:rowId xmlns:a16="http://schemas.microsoft.com/office/drawing/2014/main" val="948510185"/>
                      </a:ext>
                    </a:extLst>
                  </a:tr>
                  <a:tr h="370840">
                    <a:tc>
                      <a:txBody>
                        <a:bodyPr/>
                        <a:lstStyle/>
                        <a:p>
                          <a:pPr algn="ctr"/>
                          <a:r>
                            <a:rPr lang="en-US" sz="1800" b="1" dirty="0">
                              <a:solidFill>
                                <a:srgbClr val="1306BA"/>
                              </a:solidFill>
                            </a:rPr>
                            <a:t>Advertise</a:t>
                          </a:r>
                          <a:endParaRPr lang="en-US" sz="1800" dirty="0">
                            <a:solidFill>
                              <a:srgbClr val="1306BA"/>
                            </a:solidFill>
                          </a:endParaRPr>
                        </a:p>
                      </a:txBody>
                      <a:tcPr anchor="ctr"/>
                    </a:tc>
                    <a:tc>
                      <a:txBody>
                        <a:bodyPr/>
                        <a:lstStyle/>
                        <a:p>
                          <a:endParaRPr lang="en-US"/>
                        </a:p>
                      </a:txBody>
                      <a:tcPr anchor="ctr">
                        <a:blipFill>
                          <a:blip r:embed="rId2"/>
                          <a:stretch>
                            <a:fillRect l="-113736" t="-108197" r="-179670" b="-124590"/>
                          </a:stretch>
                        </a:blipFill>
                      </a:tcPr>
                    </a:tc>
                    <a:tc>
                      <a:txBody>
                        <a:bodyPr/>
                        <a:lstStyle/>
                        <a:p>
                          <a:endParaRPr lang="en-US"/>
                        </a:p>
                      </a:txBody>
                      <a:tcPr anchor="ctr">
                        <a:blipFill>
                          <a:blip r:embed="rId2"/>
                          <a:stretch>
                            <a:fillRect l="-299231" t="-108197" r="-151538" b="-124590"/>
                          </a:stretch>
                        </a:blipFill>
                      </a:tcPr>
                    </a:tc>
                    <a:tc>
                      <a:txBody>
                        <a:bodyPr/>
                        <a:lstStyle/>
                        <a:p>
                          <a:endParaRPr lang="en-US"/>
                        </a:p>
                      </a:txBody>
                      <a:tcPr anchor="ctr">
                        <a:blipFill>
                          <a:blip r:embed="rId2"/>
                          <a:stretch>
                            <a:fillRect l="-264796" t="-108197" r="-510" b="-124590"/>
                          </a:stretch>
                        </a:blipFill>
                      </a:tcPr>
                    </a:tc>
                    <a:extLst>
                      <a:ext uri="{0D108BD9-81ED-4DB2-BD59-A6C34878D82A}">
                        <a16:rowId xmlns:a16="http://schemas.microsoft.com/office/drawing/2014/main" val="40252760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1306BA"/>
                              </a:solidFill>
                            </a:rPr>
                            <a:t>Moderate</a:t>
                          </a:r>
                          <a:endParaRPr lang="en-US" sz="1800" dirty="0">
                            <a:solidFill>
                              <a:srgbClr val="1306BA"/>
                            </a:solidFill>
                          </a:endParaRPr>
                        </a:p>
                      </a:txBody>
                      <a:tcPr anchor="ctr"/>
                    </a:tc>
                    <a:tc>
                      <a:txBody>
                        <a:bodyPr/>
                        <a:lstStyle/>
                        <a:p>
                          <a:endParaRPr lang="en-US"/>
                        </a:p>
                      </a:txBody>
                      <a:tcPr anchor="ctr">
                        <a:blipFill>
                          <a:blip r:embed="rId2"/>
                          <a:stretch>
                            <a:fillRect l="-113736" t="-208197" r="-179670" b="-24590"/>
                          </a:stretch>
                        </a:blipFill>
                      </a:tcPr>
                    </a:tc>
                    <a:tc>
                      <a:txBody>
                        <a:bodyPr/>
                        <a:lstStyle/>
                        <a:p>
                          <a:endParaRPr lang="en-US"/>
                        </a:p>
                      </a:txBody>
                      <a:tcPr anchor="ctr">
                        <a:blipFill>
                          <a:blip r:embed="rId2"/>
                          <a:stretch>
                            <a:fillRect l="-299231" t="-208197" r="-151538" b="-24590"/>
                          </a:stretch>
                        </a:blipFill>
                      </a:tcPr>
                    </a:tc>
                    <a:tc>
                      <a:txBody>
                        <a:bodyPr/>
                        <a:lstStyle/>
                        <a:p>
                          <a:endParaRPr lang="en-US"/>
                        </a:p>
                      </a:txBody>
                      <a:tcPr anchor="ctr">
                        <a:blipFill>
                          <a:blip r:embed="rId2"/>
                          <a:stretch>
                            <a:fillRect l="-264796" t="-208197" r="-510" b="-24590"/>
                          </a:stretch>
                        </a:blipFill>
                      </a:tcPr>
                    </a:tc>
                    <a:extLst>
                      <a:ext uri="{0D108BD9-81ED-4DB2-BD59-A6C34878D82A}">
                        <a16:rowId xmlns:a16="http://schemas.microsoft.com/office/drawing/2014/main" val="2248967364"/>
                      </a:ext>
                    </a:extLst>
                  </a:tr>
                </a:tbl>
              </a:graphicData>
            </a:graphic>
          </p:graphicFrame>
        </mc:Fallback>
      </mc:AlternateContent>
      <p:pic>
        <p:nvPicPr>
          <p:cNvPr id="6151" name="Picture 7" descr="Coca-Cola Logo History: Brand Evolution Over Time - Art ...">
            <a:extLst>
              <a:ext uri="{FF2B5EF4-FFF2-40B4-BE49-F238E27FC236}">
                <a16:creationId xmlns:a16="http://schemas.microsoft.com/office/drawing/2014/main" id="{E76633F5-18EB-71F3-0BF4-4B77AB6A66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59" t="1643" r="13213" b="1988"/>
          <a:stretch>
            <a:fillRect/>
          </a:stretch>
        </p:blipFill>
        <p:spPr bwMode="auto">
          <a:xfrm>
            <a:off x="8864288" y="2974290"/>
            <a:ext cx="683601" cy="675118"/>
          </a:xfrm>
          <a:prstGeom prst="ellipse">
            <a:avLst/>
          </a:prstGeom>
          <a:noFill/>
          <a:ln w="50800">
            <a:solidFill>
              <a:srgbClr val="FF0000"/>
            </a:solidFill>
          </a:ln>
          <a:extLst>
            <a:ext uri="{909E8E84-426E-40DD-AFC4-6F175D3DCCD1}">
              <a14:hiddenFill xmlns:a14="http://schemas.microsoft.com/office/drawing/2010/main">
                <a:solidFill>
                  <a:srgbClr val="FFFFFF"/>
                </a:solidFill>
              </a14:hiddenFill>
            </a:ext>
          </a:extLst>
        </p:spPr>
      </p:pic>
      <p:sp>
        <p:nvSpPr>
          <p:cNvPr id="2071" name="Oval 2070">
            <a:extLst>
              <a:ext uri="{FF2B5EF4-FFF2-40B4-BE49-F238E27FC236}">
                <a16:creationId xmlns:a16="http://schemas.microsoft.com/office/drawing/2014/main" id="{1AEE1566-163F-D0FC-CBDC-8011070A31AA}"/>
              </a:ext>
            </a:extLst>
          </p:cNvPr>
          <p:cNvSpPr/>
          <p:nvPr/>
        </p:nvSpPr>
        <p:spPr>
          <a:xfrm>
            <a:off x="6494668"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cxnSp>
        <p:nvCxnSpPr>
          <p:cNvPr id="2075" name="Straight Connector 2074">
            <a:extLst>
              <a:ext uri="{FF2B5EF4-FFF2-40B4-BE49-F238E27FC236}">
                <a16:creationId xmlns:a16="http://schemas.microsoft.com/office/drawing/2014/main" id="{003AA3DD-7129-6CFB-70FC-C23B1525489A}"/>
              </a:ext>
            </a:extLst>
          </p:cNvPr>
          <p:cNvCxnSpPr>
            <a:cxnSpLocks/>
            <a:stCxn id="6151" idx="5"/>
            <a:endCxn id="15" idx="0"/>
          </p:cNvCxnSpPr>
          <p:nvPr/>
        </p:nvCxnSpPr>
        <p:spPr>
          <a:xfrm>
            <a:off x="9447778" y="3550539"/>
            <a:ext cx="1219990" cy="660102"/>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76" name="Straight Connector 2075">
            <a:extLst>
              <a:ext uri="{FF2B5EF4-FFF2-40B4-BE49-F238E27FC236}">
                <a16:creationId xmlns:a16="http://schemas.microsoft.com/office/drawing/2014/main" id="{C96B404E-6B8D-F24E-13A2-014AE4D94F12}"/>
              </a:ext>
            </a:extLst>
          </p:cNvPr>
          <p:cNvCxnSpPr>
            <a:cxnSpLocks/>
            <a:stCxn id="2081" idx="4"/>
            <a:endCxn id="2077" idx="0"/>
          </p:cNvCxnSpPr>
          <p:nvPr/>
        </p:nvCxnSpPr>
        <p:spPr>
          <a:xfrm>
            <a:off x="7782679" y="4885759"/>
            <a:ext cx="27087"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077" name="Oval 2076">
            <a:extLst>
              <a:ext uri="{FF2B5EF4-FFF2-40B4-BE49-F238E27FC236}">
                <a16:creationId xmlns:a16="http://schemas.microsoft.com/office/drawing/2014/main" id="{1267ACA9-2ABB-0D64-4C6F-2D182BE88158}"/>
              </a:ext>
            </a:extLst>
          </p:cNvPr>
          <p:cNvSpPr/>
          <p:nvPr/>
        </p:nvSpPr>
        <p:spPr>
          <a:xfrm>
            <a:off x="7472207"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080" name="TextBox 2079">
            <a:extLst>
              <a:ext uri="{FF2B5EF4-FFF2-40B4-BE49-F238E27FC236}">
                <a16:creationId xmlns:a16="http://schemas.microsoft.com/office/drawing/2014/main" id="{85880442-7CC6-C809-061C-42DD471273E9}"/>
              </a:ext>
            </a:extLst>
          </p:cNvPr>
          <p:cNvSpPr txBox="1"/>
          <p:nvPr/>
        </p:nvSpPr>
        <p:spPr>
          <a:xfrm>
            <a:off x="7435480" y="4417395"/>
            <a:ext cx="805278" cy="261610"/>
          </a:xfrm>
          <a:prstGeom prst="rect">
            <a:avLst/>
          </a:prstGeom>
          <a:noFill/>
          <a:ln>
            <a:noFill/>
          </a:ln>
        </p:spPr>
        <p:txBody>
          <a:bodyPr wrap="square">
            <a:spAutoFit/>
          </a:bodyPr>
          <a:lstStyle/>
          <a:p>
            <a:r>
              <a:rPr lang="en-US" sz="1100" dirty="0">
                <a:solidFill>
                  <a:srgbClr val="1306BA"/>
                </a:solidFill>
              </a:rPr>
              <a:t>Advertise</a:t>
            </a:r>
          </a:p>
        </p:txBody>
      </p:sp>
      <p:sp>
        <p:nvSpPr>
          <p:cNvPr id="2081" name="Oval 2080">
            <a:extLst>
              <a:ext uri="{FF2B5EF4-FFF2-40B4-BE49-F238E27FC236}">
                <a16:creationId xmlns:a16="http://schemas.microsoft.com/office/drawing/2014/main" id="{9DE6AB48-6C41-75E0-E66C-C37379EA3F51}"/>
              </a:ext>
            </a:extLst>
          </p:cNvPr>
          <p:cNvSpPr/>
          <p:nvPr/>
        </p:nvSpPr>
        <p:spPr>
          <a:xfrm>
            <a:off x="7445120" y="4210641"/>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083" name="TextBox 2082">
            <a:extLst>
              <a:ext uri="{FF2B5EF4-FFF2-40B4-BE49-F238E27FC236}">
                <a16:creationId xmlns:a16="http://schemas.microsoft.com/office/drawing/2014/main" id="{32BDC5FA-FAD6-3DA1-E874-D33B50D7DAF4}"/>
              </a:ext>
            </a:extLst>
          </p:cNvPr>
          <p:cNvSpPr txBox="1"/>
          <p:nvPr/>
        </p:nvSpPr>
        <p:spPr>
          <a:xfrm>
            <a:off x="6672416" y="6218963"/>
            <a:ext cx="297058" cy="369332"/>
          </a:xfrm>
          <a:prstGeom prst="rect">
            <a:avLst/>
          </a:prstGeom>
          <a:noFill/>
          <a:ln>
            <a:noFill/>
          </a:ln>
        </p:spPr>
        <p:txBody>
          <a:bodyPr wrap="square">
            <a:spAutoFit/>
          </a:bodyPr>
          <a:lstStyle/>
          <a:p>
            <a:r>
              <a:rPr lang="en-US" b="1" i="1" dirty="0">
                <a:solidFill>
                  <a:srgbClr val="FF0000"/>
                </a:solidFill>
              </a:rPr>
              <a:t>2</a:t>
            </a:r>
            <a:endParaRPr lang="en-US" dirty="0">
              <a:solidFill>
                <a:srgbClr val="FF0000"/>
              </a:solidFill>
            </a:endParaRPr>
          </a:p>
        </p:txBody>
      </p:sp>
      <p:sp>
        <p:nvSpPr>
          <p:cNvPr id="2084" name="TextBox 2083">
            <a:extLst>
              <a:ext uri="{FF2B5EF4-FFF2-40B4-BE49-F238E27FC236}">
                <a16:creationId xmlns:a16="http://schemas.microsoft.com/office/drawing/2014/main" id="{13776D38-E2C6-DE01-0295-154FA21F295E}"/>
              </a:ext>
            </a:extLst>
          </p:cNvPr>
          <p:cNvSpPr txBox="1"/>
          <p:nvPr/>
        </p:nvSpPr>
        <p:spPr>
          <a:xfrm>
            <a:off x="7661237" y="6218963"/>
            <a:ext cx="297058" cy="369332"/>
          </a:xfrm>
          <a:prstGeom prst="rect">
            <a:avLst/>
          </a:prstGeom>
          <a:noFill/>
          <a:ln>
            <a:noFill/>
          </a:ln>
        </p:spPr>
        <p:txBody>
          <a:bodyPr wrap="square">
            <a:spAutoFit/>
          </a:bodyPr>
          <a:lstStyle/>
          <a:p>
            <a:r>
              <a:rPr lang="en-US" b="1" i="1" dirty="0">
                <a:solidFill>
                  <a:srgbClr val="FF0000"/>
                </a:solidFill>
              </a:rPr>
              <a:t>1</a:t>
            </a:r>
            <a:endParaRPr lang="en-US" dirty="0">
              <a:solidFill>
                <a:srgbClr val="FF0000"/>
              </a:solidFill>
            </a:endParaRPr>
          </a:p>
        </p:txBody>
      </p:sp>
      <p:sp>
        <p:nvSpPr>
          <p:cNvPr id="2085" name="Oval 2084">
            <a:extLst>
              <a:ext uri="{FF2B5EF4-FFF2-40B4-BE49-F238E27FC236}">
                <a16:creationId xmlns:a16="http://schemas.microsoft.com/office/drawing/2014/main" id="{359023E0-5108-3AB9-F4E6-119723266F9A}"/>
              </a:ext>
            </a:extLst>
          </p:cNvPr>
          <p:cNvSpPr/>
          <p:nvPr/>
        </p:nvSpPr>
        <p:spPr>
          <a:xfrm>
            <a:off x="8378200"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cxnSp>
        <p:nvCxnSpPr>
          <p:cNvPr id="2086" name="Straight Connector 2085">
            <a:extLst>
              <a:ext uri="{FF2B5EF4-FFF2-40B4-BE49-F238E27FC236}">
                <a16:creationId xmlns:a16="http://schemas.microsoft.com/office/drawing/2014/main" id="{235319C6-49B1-AB06-53DA-20B2C5BAF45E}"/>
              </a:ext>
            </a:extLst>
          </p:cNvPr>
          <p:cNvCxnSpPr>
            <a:cxnSpLocks/>
            <a:stCxn id="15" idx="4"/>
            <a:endCxn id="19" idx="0"/>
          </p:cNvCxnSpPr>
          <p:nvPr/>
        </p:nvCxnSpPr>
        <p:spPr>
          <a:xfrm>
            <a:off x="10667768" y="4885759"/>
            <a:ext cx="385"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87" name="Straight Connector 2086">
            <a:extLst>
              <a:ext uri="{FF2B5EF4-FFF2-40B4-BE49-F238E27FC236}">
                <a16:creationId xmlns:a16="http://schemas.microsoft.com/office/drawing/2014/main" id="{EB3EE3F8-D0D5-72C3-6D1D-A8CB013691F2}"/>
              </a:ext>
            </a:extLst>
          </p:cNvPr>
          <p:cNvCxnSpPr>
            <a:cxnSpLocks/>
            <a:stCxn id="15" idx="3"/>
            <a:endCxn id="2088" idx="0"/>
          </p:cNvCxnSpPr>
          <p:nvPr/>
        </p:nvCxnSpPr>
        <p:spPr>
          <a:xfrm flipH="1">
            <a:off x="9693298" y="4786890"/>
            <a:ext cx="735780"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088" name="Oval 2087">
            <a:extLst>
              <a:ext uri="{FF2B5EF4-FFF2-40B4-BE49-F238E27FC236}">
                <a16:creationId xmlns:a16="http://schemas.microsoft.com/office/drawing/2014/main" id="{C7E88CBB-3419-30FD-D6B5-36D7A85FB577}"/>
              </a:ext>
            </a:extLst>
          </p:cNvPr>
          <p:cNvSpPr/>
          <p:nvPr/>
        </p:nvSpPr>
        <p:spPr>
          <a:xfrm>
            <a:off x="9355739"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091" name="TextBox 2090">
            <a:extLst>
              <a:ext uri="{FF2B5EF4-FFF2-40B4-BE49-F238E27FC236}">
                <a16:creationId xmlns:a16="http://schemas.microsoft.com/office/drawing/2014/main" id="{0C4D9790-EDF0-425F-5ACC-0AF58BEB5940}"/>
              </a:ext>
            </a:extLst>
          </p:cNvPr>
          <p:cNvSpPr txBox="1"/>
          <p:nvPr/>
        </p:nvSpPr>
        <p:spPr>
          <a:xfrm>
            <a:off x="8567230" y="6218963"/>
            <a:ext cx="297058" cy="369332"/>
          </a:xfrm>
          <a:prstGeom prst="rect">
            <a:avLst/>
          </a:prstGeom>
          <a:noFill/>
          <a:ln>
            <a:noFill/>
          </a:ln>
        </p:spPr>
        <p:txBody>
          <a:bodyPr wrap="square">
            <a:spAutoFit/>
          </a:bodyPr>
          <a:lstStyle/>
          <a:p>
            <a:r>
              <a:rPr lang="en-US" dirty="0">
                <a:solidFill>
                  <a:srgbClr val="FF0000"/>
                </a:solidFill>
              </a:rPr>
              <a:t>3</a:t>
            </a:r>
          </a:p>
        </p:txBody>
      </p:sp>
      <p:sp>
        <p:nvSpPr>
          <p:cNvPr id="2092" name="TextBox 2091">
            <a:extLst>
              <a:ext uri="{FF2B5EF4-FFF2-40B4-BE49-F238E27FC236}">
                <a16:creationId xmlns:a16="http://schemas.microsoft.com/office/drawing/2014/main" id="{B60C873F-69A3-5D3E-DCA9-E7AC623B0FE8}"/>
              </a:ext>
            </a:extLst>
          </p:cNvPr>
          <p:cNvSpPr txBox="1"/>
          <p:nvPr/>
        </p:nvSpPr>
        <p:spPr>
          <a:xfrm>
            <a:off x="9542085" y="6218963"/>
            <a:ext cx="297058" cy="369332"/>
          </a:xfrm>
          <a:prstGeom prst="rect">
            <a:avLst/>
          </a:prstGeom>
          <a:noFill/>
          <a:ln>
            <a:noFill/>
          </a:ln>
        </p:spPr>
        <p:txBody>
          <a:bodyPr wrap="square">
            <a:spAutoFit/>
          </a:bodyPr>
          <a:lstStyle/>
          <a:p>
            <a:r>
              <a:rPr lang="en-US" b="1" i="1" dirty="0">
                <a:solidFill>
                  <a:srgbClr val="FF0000"/>
                </a:solidFill>
              </a:rPr>
              <a:t>5</a:t>
            </a:r>
            <a:endParaRPr lang="en-US" dirty="0">
              <a:solidFill>
                <a:srgbClr val="FF0000"/>
              </a:solidFill>
            </a:endParaRPr>
          </a:p>
        </p:txBody>
      </p:sp>
      <p:sp>
        <p:nvSpPr>
          <p:cNvPr id="7" name="TextBox 6">
            <a:extLst>
              <a:ext uri="{FF2B5EF4-FFF2-40B4-BE49-F238E27FC236}">
                <a16:creationId xmlns:a16="http://schemas.microsoft.com/office/drawing/2014/main" id="{367A7476-D499-EB31-E2E6-BA000D488D98}"/>
              </a:ext>
            </a:extLst>
          </p:cNvPr>
          <p:cNvSpPr txBox="1"/>
          <p:nvPr/>
        </p:nvSpPr>
        <p:spPr>
          <a:xfrm>
            <a:off x="364262" y="942478"/>
            <a:ext cx="8056605" cy="369332"/>
          </a:xfrm>
          <a:prstGeom prst="rect">
            <a:avLst/>
          </a:prstGeom>
          <a:noFill/>
          <a:ln>
            <a:noFill/>
          </a:ln>
        </p:spPr>
        <p:txBody>
          <a:bodyPr wrap="square">
            <a:spAutoFit/>
          </a:bodyPr>
          <a:lstStyle/>
          <a:p>
            <a:r>
              <a:rPr lang="en-US" dirty="0"/>
              <a:t>For strict domination, we simplify the game / matrix, by remove </a:t>
            </a:r>
            <a:r>
              <a:rPr lang="en-US" b="1" dirty="0">
                <a:solidFill>
                  <a:srgbClr val="1306BA"/>
                </a:solidFill>
              </a:rPr>
              <a:t>Don’t</a:t>
            </a:r>
            <a:r>
              <a:rPr lang="en-US" dirty="0"/>
              <a:t> for </a:t>
            </a:r>
            <a:r>
              <a:rPr lang="en-US" b="1" i="1" dirty="0">
                <a:solidFill>
                  <a:srgbClr val="1306BA"/>
                </a:solidFill>
              </a:rPr>
              <a:t>Pepsi</a:t>
            </a:r>
            <a:r>
              <a:rPr lang="en-US" dirty="0"/>
              <a:t>.</a:t>
            </a:r>
          </a:p>
        </p:txBody>
      </p:sp>
      <p:pic>
        <p:nvPicPr>
          <p:cNvPr id="7170" name="Picture 2">
            <a:extLst>
              <a:ext uri="{FF2B5EF4-FFF2-40B4-BE49-F238E27FC236}">
                <a16:creationId xmlns:a16="http://schemas.microsoft.com/office/drawing/2014/main" id="{4D002A33-034F-8A3B-0ADB-4A0A593771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21" b="14306"/>
          <a:stretch>
            <a:fillRect/>
          </a:stretch>
        </p:blipFill>
        <p:spPr bwMode="auto">
          <a:xfrm>
            <a:off x="10356980" y="86729"/>
            <a:ext cx="1679032" cy="13931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2F7EC8-8CAE-C5EC-C941-C9282A11CC1D}"/>
              </a:ext>
            </a:extLst>
          </p:cNvPr>
          <p:cNvSpPr txBox="1"/>
          <p:nvPr/>
        </p:nvSpPr>
        <p:spPr>
          <a:xfrm>
            <a:off x="3927655" y="1472304"/>
            <a:ext cx="749663" cy="369332"/>
          </a:xfrm>
          <a:prstGeom prst="rect">
            <a:avLst/>
          </a:prstGeom>
          <a:noFill/>
          <a:ln>
            <a:noFill/>
          </a:ln>
        </p:spPr>
        <p:txBody>
          <a:bodyPr wrap="square">
            <a:spAutoFit/>
          </a:bodyPr>
          <a:lstStyle/>
          <a:p>
            <a:r>
              <a:rPr lang="en-US" sz="1800" b="1" i="1" dirty="0">
                <a:solidFill>
                  <a:srgbClr val="FF0000"/>
                </a:solidFill>
              </a:rPr>
              <a:t>Coke</a:t>
            </a:r>
            <a:r>
              <a:rPr lang="en-US" sz="1800" b="1" dirty="0">
                <a:solidFill>
                  <a:srgbClr val="FF0000"/>
                </a:solidFill>
              </a:rPr>
              <a:t> </a:t>
            </a:r>
            <a:endParaRPr lang="en-US" dirty="0"/>
          </a:p>
        </p:txBody>
      </p:sp>
      <p:sp>
        <p:nvSpPr>
          <p:cNvPr id="13" name="TextBox 12">
            <a:extLst>
              <a:ext uri="{FF2B5EF4-FFF2-40B4-BE49-F238E27FC236}">
                <a16:creationId xmlns:a16="http://schemas.microsoft.com/office/drawing/2014/main" id="{94F30E44-F447-254D-25BA-5B12C8BB32C2}"/>
              </a:ext>
            </a:extLst>
          </p:cNvPr>
          <p:cNvSpPr txBox="1"/>
          <p:nvPr/>
        </p:nvSpPr>
        <p:spPr>
          <a:xfrm rot="16200000">
            <a:off x="948255" y="2426105"/>
            <a:ext cx="696342" cy="369332"/>
          </a:xfrm>
          <a:prstGeom prst="rect">
            <a:avLst/>
          </a:prstGeom>
          <a:noFill/>
          <a:ln>
            <a:noFill/>
          </a:ln>
        </p:spPr>
        <p:txBody>
          <a:bodyPr wrap="square">
            <a:spAutoFit/>
          </a:bodyPr>
          <a:lstStyle/>
          <a:p>
            <a:r>
              <a:rPr lang="en-US" sz="1800" b="1" i="1" dirty="0">
                <a:solidFill>
                  <a:srgbClr val="1306BA"/>
                </a:solidFill>
              </a:rPr>
              <a:t>Pepsi</a:t>
            </a:r>
            <a:endParaRPr lang="en-US" dirty="0"/>
          </a:p>
        </p:txBody>
      </p:sp>
      <p:sp>
        <p:nvSpPr>
          <p:cNvPr id="15" name="Oval 14">
            <a:extLst>
              <a:ext uri="{FF2B5EF4-FFF2-40B4-BE49-F238E27FC236}">
                <a16:creationId xmlns:a16="http://schemas.microsoft.com/office/drawing/2014/main" id="{FFC2C4E5-DB72-8990-4AB4-4C7746F14A51}"/>
              </a:ext>
            </a:extLst>
          </p:cNvPr>
          <p:cNvSpPr/>
          <p:nvPr/>
        </p:nvSpPr>
        <p:spPr>
          <a:xfrm>
            <a:off x="10330209" y="4210641"/>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9" name="Oval 18">
            <a:extLst>
              <a:ext uri="{FF2B5EF4-FFF2-40B4-BE49-F238E27FC236}">
                <a16:creationId xmlns:a16="http://schemas.microsoft.com/office/drawing/2014/main" id="{36B3FA4E-BB22-76E6-C371-DA06A5D85A64}"/>
              </a:ext>
            </a:extLst>
          </p:cNvPr>
          <p:cNvSpPr/>
          <p:nvPr/>
        </p:nvSpPr>
        <p:spPr>
          <a:xfrm>
            <a:off x="10330594"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cxnSp>
        <p:nvCxnSpPr>
          <p:cNvPr id="21" name="Straight Connector 20">
            <a:extLst>
              <a:ext uri="{FF2B5EF4-FFF2-40B4-BE49-F238E27FC236}">
                <a16:creationId xmlns:a16="http://schemas.microsoft.com/office/drawing/2014/main" id="{229D78CC-D065-8128-E354-4BD87DEA841C}"/>
              </a:ext>
            </a:extLst>
          </p:cNvPr>
          <p:cNvCxnSpPr>
            <a:cxnSpLocks/>
            <a:stCxn id="15" idx="5"/>
            <a:endCxn id="22" idx="0"/>
          </p:cNvCxnSpPr>
          <p:nvPr/>
        </p:nvCxnSpPr>
        <p:spPr>
          <a:xfrm>
            <a:off x="10906458" y="4786890"/>
            <a:ext cx="739234"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2" name="Oval 21">
            <a:extLst>
              <a:ext uri="{FF2B5EF4-FFF2-40B4-BE49-F238E27FC236}">
                <a16:creationId xmlns:a16="http://schemas.microsoft.com/office/drawing/2014/main" id="{A464CA53-1026-D6EC-16A2-EF5A7A284C8C}"/>
              </a:ext>
            </a:extLst>
          </p:cNvPr>
          <p:cNvSpPr/>
          <p:nvPr/>
        </p:nvSpPr>
        <p:spPr>
          <a:xfrm>
            <a:off x="11308133"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6" name="TextBox 25">
            <a:extLst>
              <a:ext uri="{FF2B5EF4-FFF2-40B4-BE49-F238E27FC236}">
                <a16:creationId xmlns:a16="http://schemas.microsoft.com/office/drawing/2014/main" id="{DAEABFF4-ED5D-632F-B567-EB1364AABDA4}"/>
              </a:ext>
            </a:extLst>
          </p:cNvPr>
          <p:cNvSpPr txBox="1"/>
          <p:nvPr/>
        </p:nvSpPr>
        <p:spPr>
          <a:xfrm>
            <a:off x="10519624" y="6218963"/>
            <a:ext cx="297058" cy="369332"/>
          </a:xfrm>
          <a:prstGeom prst="rect">
            <a:avLst/>
          </a:prstGeom>
          <a:noFill/>
          <a:ln>
            <a:noFill/>
          </a:ln>
        </p:spPr>
        <p:txBody>
          <a:bodyPr wrap="square">
            <a:spAutoFit/>
          </a:bodyPr>
          <a:lstStyle/>
          <a:p>
            <a:r>
              <a:rPr lang="en-US" b="1" i="1" dirty="0">
                <a:solidFill>
                  <a:srgbClr val="FF0000"/>
                </a:solidFill>
              </a:rPr>
              <a:t>3</a:t>
            </a:r>
            <a:endParaRPr lang="en-US" dirty="0">
              <a:solidFill>
                <a:srgbClr val="FF0000"/>
              </a:solidFill>
            </a:endParaRPr>
          </a:p>
        </p:txBody>
      </p:sp>
      <p:sp>
        <p:nvSpPr>
          <p:cNvPr id="27" name="TextBox 26">
            <a:extLst>
              <a:ext uri="{FF2B5EF4-FFF2-40B4-BE49-F238E27FC236}">
                <a16:creationId xmlns:a16="http://schemas.microsoft.com/office/drawing/2014/main" id="{E1375EBF-BF7A-B1F9-69FB-AA8F9BD03B69}"/>
              </a:ext>
            </a:extLst>
          </p:cNvPr>
          <p:cNvSpPr txBox="1"/>
          <p:nvPr/>
        </p:nvSpPr>
        <p:spPr>
          <a:xfrm>
            <a:off x="11497163" y="6218963"/>
            <a:ext cx="297058" cy="369332"/>
          </a:xfrm>
          <a:prstGeom prst="rect">
            <a:avLst/>
          </a:prstGeom>
          <a:noFill/>
          <a:ln>
            <a:noFill/>
          </a:ln>
        </p:spPr>
        <p:txBody>
          <a:bodyPr wrap="square">
            <a:spAutoFit/>
          </a:bodyPr>
          <a:lstStyle/>
          <a:p>
            <a:r>
              <a:rPr lang="en-US" b="1" i="1" dirty="0">
                <a:solidFill>
                  <a:srgbClr val="FF0000"/>
                </a:solidFill>
              </a:rPr>
              <a:t>4</a:t>
            </a:r>
            <a:endParaRPr lang="en-US" dirty="0">
              <a:solidFill>
                <a:srgbClr val="FF0000"/>
              </a:solidFill>
            </a:endParaRPr>
          </a:p>
        </p:txBody>
      </p:sp>
      <p:cxnSp>
        <p:nvCxnSpPr>
          <p:cNvPr id="31" name="Straight Connector 30">
            <a:extLst>
              <a:ext uri="{FF2B5EF4-FFF2-40B4-BE49-F238E27FC236}">
                <a16:creationId xmlns:a16="http://schemas.microsoft.com/office/drawing/2014/main" id="{2EF8CC87-4224-93A9-8F57-D9AACDE71D24}"/>
              </a:ext>
            </a:extLst>
          </p:cNvPr>
          <p:cNvCxnSpPr>
            <a:cxnSpLocks/>
            <a:stCxn id="6151" idx="3"/>
            <a:endCxn id="2081" idx="0"/>
          </p:cNvCxnSpPr>
          <p:nvPr/>
        </p:nvCxnSpPr>
        <p:spPr>
          <a:xfrm flipH="1">
            <a:off x="7782679" y="3550539"/>
            <a:ext cx="1181720" cy="660102"/>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54A4AFCB-1A69-B3C2-D250-79E15E241C6A}"/>
              </a:ext>
            </a:extLst>
          </p:cNvPr>
          <p:cNvSpPr txBox="1"/>
          <p:nvPr/>
        </p:nvSpPr>
        <p:spPr>
          <a:xfrm>
            <a:off x="10290739" y="4417395"/>
            <a:ext cx="805278" cy="261610"/>
          </a:xfrm>
          <a:prstGeom prst="rect">
            <a:avLst/>
          </a:prstGeom>
          <a:noFill/>
          <a:ln>
            <a:noFill/>
          </a:ln>
        </p:spPr>
        <p:txBody>
          <a:bodyPr wrap="square">
            <a:spAutoFit/>
          </a:bodyPr>
          <a:lstStyle/>
          <a:p>
            <a:r>
              <a:rPr lang="en-US" sz="1100" dirty="0">
                <a:solidFill>
                  <a:srgbClr val="1306BA"/>
                </a:solidFill>
              </a:rPr>
              <a:t>Moderate</a:t>
            </a:r>
          </a:p>
        </p:txBody>
      </p:sp>
      <p:sp>
        <p:nvSpPr>
          <p:cNvPr id="55" name="TextBox 54">
            <a:extLst>
              <a:ext uri="{FF2B5EF4-FFF2-40B4-BE49-F238E27FC236}">
                <a16:creationId xmlns:a16="http://schemas.microsoft.com/office/drawing/2014/main" id="{F46BEEF6-4E10-AA4A-3240-917117EFCEDE}"/>
              </a:ext>
            </a:extLst>
          </p:cNvPr>
          <p:cNvSpPr txBox="1"/>
          <p:nvPr/>
        </p:nvSpPr>
        <p:spPr>
          <a:xfrm>
            <a:off x="7465522" y="5642877"/>
            <a:ext cx="766474" cy="369332"/>
          </a:xfrm>
          <a:prstGeom prst="rect">
            <a:avLst/>
          </a:prstGeom>
          <a:noFill/>
          <a:ln>
            <a:noFill/>
          </a:ln>
        </p:spPr>
        <p:txBody>
          <a:bodyPr wrap="square">
            <a:spAutoFit/>
          </a:bodyPr>
          <a:lstStyle/>
          <a:p>
            <a:r>
              <a:rPr lang="en-US" dirty="0">
                <a:solidFill>
                  <a:srgbClr val="FF0000"/>
                </a:solidFill>
              </a:rPr>
              <a:t>Don’t</a:t>
            </a:r>
          </a:p>
        </p:txBody>
      </p:sp>
      <p:sp>
        <p:nvSpPr>
          <p:cNvPr id="56" name="TextBox 55">
            <a:extLst>
              <a:ext uri="{FF2B5EF4-FFF2-40B4-BE49-F238E27FC236}">
                <a16:creationId xmlns:a16="http://schemas.microsoft.com/office/drawing/2014/main" id="{2E386E1E-57E5-2FD0-12C0-9776A8A4E85F}"/>
              </a:ext>
            </a:extLst>
          </p:cNvPr>
          <p:cNvSpPr txBox="1"/>
          <p:nvPr/>
        </p:nvSpPr>
        <p:spPr>
          <a:xfrm>
            <a:off x="6469213" y="5712802"/>
            <a:ext cx="805278" cy="261610"/>
          </a:xfrm>
          <a:prstGeom prst="rect">
            <a:avLst/>
          </a:prstGeom>
          <a:noFill/>
          <a:ln>
            <a:noFill/>
          </a:ln>
        </p:spPr>
        <p:txBody>
          <a:bodyPr wrap="square">
            <a:spAutoFit/>
          </a:bodyPr>
          <a:lstStyle/>
          <a:p>
            <a:r>
              <a:rPr lang="en-US" sz="1100" dirty="0">
                <a:solidFill>
                  <a:srgbClr val="FF0000"/>
                </a:solidFill>
              </a:rPr>
              <a:t>Advertise</a:t>
            </a:r>
          </a:p>
        </p:txBody>
      </p:sp>
      <p:sp>
        <p:nvSpPr>
          <p:cNvPr id="57" name="TextBox 56">
            <a:extLst>
              <a:ext uri="{FF2B5EF4-FFF2-40B4-BE49-F238E27FC236}">
                <a16:creationId xmlns:a16="http://schemas.microsoft.com/office/drawing/2014/main" id="{1321EC77-3FC7-E424-1045-E4325F298FBB}"/>
              </a:ext>
            </a:extLst>
          </p:cNvPr>
          <p:cNvSpPr txBox="1"/>
          <p:nvPr/>
        </p:nvSpPr>
        <p:spPr>
          <a:xfrm>
            <a:off x="8349320" y="5712802"/>
            <a:ext cx="805278" cy="261610"/>
          </a:xfrm>
          <a:prstGeom prst="rect">
            <a:avLst/>
          </a:prstGeom>
          <a:noFill/>
          <a:ln>
            <a:noFill/>
          </a:ln>
        </p:spPr>
        <p:txBody>
          <a:bodyPr wrap="square">
            <a:spAutoFit/>
          </a:bodyPr>
          <a:lstStyle/>
          <a:p>
            <a:r>
              <a:rPr lang="en-US" sz="1100" dirty="0">
                <a:solidFill>
                  <a:srgbClr val="FF0000"/>
                </a:solidFill>
              </a:rPr>
              <a:t>Moderate</a:t>
            </a:r>
          </a:p>
        </p:txBody>
      </p:sp>
      <p:sp>
        <p:nvSpPr>
          <p:cNvPr id="58" name="TextBox 57">
            <a:extLst>
              <a:ext uri="{FF2B5EF4-FFF2-40B4-BE49-F238E27FC236}">
                <a16:creationId xmlns:a16="http://schemas.microsoft.com/office/drawing/2014/main" id="{5482EB43-20F9-6EB1-6976-EE483A004ABA}"/>
              </a:ext>
            </a:extLst>
          </p:cNvPr>
          <p:cNvSpPr txBox="1"/>
          <p:nvPr/>
        </p:nvSpPr>
        <p:spPr>
          <a:xfrm>
            <a:off x="10330594" y="5642877"/>
            <a:ext cx="766474" cy="369332"/>
          </a:xfrm>
          <a:prstGeom prst="rect">
            <a:avLst/>
          </a:prstGeom>
          <a:noFill/>
          <a:ln>
            <a:noFill/>
          </a:ln>
        </p:spPr>
        <p:txBody>
          <a:bodyPr wrap="square">
            <a:spAutoFit/>
          </a:bodyPr>
          <a:lstStyle/>
          <a:p>
            <a:r>
              <a:rPr lang="en-US" dirty="0">
                <a:solidFill>
                  <a:srgbClr val="FF0000"/>
                </a:solidFill>
              </a:rPr>
              <a:t>Don’t</a:t>
            </a:r>
          </a:p>
        </p:txBody>
      </p:sp>
      <p:sp>
        <p:nvSpPr>
          <p:cNvPr id="59" name="TextBox 58">
            <a:extLst>
              <a:ext uri="{FF2B5EF4-FFF2-40B4-BE49-F238E27FC236}">
                <a16:creationId xmlns:a16="http://schemas.microsoft.com/office/drawing/2014/main" id="{C0F4AEAD-7956-B017-7939-7C80BB0411BD}"/>
              </a:ext>
            </a:extLst>
          </p:cNvPr>
          <p:cNvSpPr txBox="1"/>
          <p:nvPr/>
        </p:nvSpPr>
        <p:spPr>
          <a:xfrm>
            <a:off x="9334285" y="5712802"/>
            <a:ext cx="805278" cy="261610"/>
          </a:xfrm>
          <a:prstGeom prst="rect">
            <a:avLst/>
          </a:prstGeom>
          <a:noFill/>
          <a:ln>
            <a:noFill/>
          </a:ln>
        </p:spPr>
        <p:txBody>
          <a:bodyPr wrap="square">
            <a:spAutoFit/>
          </a:bodyPr>
          <a:lstStyle/>
          <a:p>
            <a:r>
              <a:rPr lang="en-US" sz="1100" dirty="0">
                <a:solidFill>
                  <a:srgbClr val="FF0000"/>
                </a:solidFill>
              </a:rPr>
              <a:t>Advertise</a:t>
            </a:r>
          </a:p>
        </p:txBody>
      </p:sp>
      <p:sp>
        <p:nvSpPr>
          <p:cNvPr id="60" name="TextBox 59">
            <a:extLst>
              <a:ext uri="{FF2B5EF4-FFF2-40B4-BE49-F238E27FC236}">
                <a16:creationId xmlns:a16="http://schemas.microsoft.com/office/drawing/2014/main" id="{5834F4D1-FD7B-F614-71E0-0A09924710D1}"/>
              </a:ext>
            </a:extLst>
          </p:cNvPr>
          <p:cNvSpPr txBox="1"/>
          <p:nvPr/>
        </p:nvSpPr>
        <p:spPr>
          <a:xfrm>
            <a:off x="11270139" y="5712802"/>
            <a:ext cx="805278" cy="261610"/>
          </a:xfrm>
          <a:prstGeom prst="rect">
            <a:avLst/>
          </a:prstGeom>
          <a:noFill/>
          <a:ln>
            <a:noFill/>
          </a:ln>
        </p:spPr>
        <p:txBody>
          <a:bodyPr wrap="square">
            <a:spAutoFit/>
          </a:bodyPr>
          <a:lstStyle/>
          <a:p>
            <a:r>
              <a:rPr lang="en-US" sz="1100" dirty="0">
                <a:solidFill>
                  <a:srgbClr val="FF0000"/>
                </a:solidFill>
              </a:rPr>
              <a:t>Moderate</a:t>
            </a:r>
          </a:p>
        </p:txBody>
      </p:sp>
      <p:cxnSp>
        <p:nvCxnSpPr>
          <p:cNvPr id="7174" name="Straight Connector 7173">
            <a:extLst>
              <a:ext uri="{FF2B5EF4-FFF2-40B4-BE49-F238E27FC236}">
                <a16:creationId xmlns:a16="http://schemas.microsoft.com/office/drawing/2014/main" id="{84218798-91BB-4845-2FFF-7A6437C08174}"/>
              </a:ext>
            </a:extLst>
          </p:cNvPr>
          <p:cNvCxnSpPr>
            <a:cxnSpLocks/>
            <a:stCxn id="2081" idx="5"/>
            <a:endCxn id="2085" idx="0"/>
          </p:cNvCxnSpPr>
          <p:nvPr/>
        </p:nvCxnSpPr>
        <p:spPr>
          <a:xfrm>
            <a:off x="8021369" y="4786890"/>
            <a:ext cx="694390"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182" name="Straight Connector 7181">
            <a:extLst>
              <a:ext uri="{FF2B5EF4-FFF2-40B4-BE49-F238E27FC236}">
                <a16:creationId xmlns:a16="http://schemas.microsoft.com/office/drawing/2014/main" id="{AA944F44-73BC-1672-935B-F7E303EE785D}"/>
              </a:ext>
            </a:extLst>
          </p:cNvPr>
          <p:cNvCxnSpPr>
            <a:cxnSpLocks/>
            <a:stCxn id="2081" idx="3"/>
            <a:endCxn id="2071" idx="0"/>
          </p:cNvCxnSpPr>
          <p:nvPr/>
        </p:nvCxnSpPr>
        <p:spPr>
          <a:xfrm flipH="1">
            <a:off x="6832227" y="4786890"/>
            <a:ext cx="711762"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9BD02551-B032-C101-1364-06A24BD15D3F}"/>
              </a:ext>
            </a:extLst>
          </p:cNvPr>
          <p:cNvSpPr/>
          <p:nvPr/>
        </p:nvSpPr>
        <p:spPr>
          <a:xfrm>
            <a:off x="8337296" y="5436669"/>
            <a:ext cx="766475" cy="107548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FF0000"/>
              </a:solidFill>
            </a:endParaRPr>
          </a:p>
        </p:txBody>
      </p:sp>
      <p:sp>
        <p:nvSpPr>
          <p:cNvPr id="10" name="TextBox 9">
            <a:extLst>
              <a:ext uri="{FF2B5EF4-FFF2-40B4-BE49-F238E27FC236}">
                <a16:creationId xmlns:a16="http://schemas.microsoft.com/office/drawing/2014/main" id="{85D61F73-E1AC-7626-2C71-5F8AE3CB3A61}"/>
              </a:ext>
            </a:extLst>
          </p:cNvPr>
          <p:cNvSpPr txBox="1"/>
          <p:nvPr/>
        </p:nvSpPr>
        <p:spPr>
          <a:xfrm>
            <a:off x="546308" y="4317367"/>
            <a:ext cx="3100663" cy="830997"/>
          </a:xfrm>
          <a:prstGeom prst="rect">
            <a:avLst/>
          </a:prstGeom>
          <a:noFill/>
          <a:ln>
            <a:noFill/>
          </a:ln>
        </p:spPr>
        <p:txBody>
          <a:bodyPr wrap="square">
            <a:spAutoFit/>
          </a:bodyPr>
          <a:lstStyle/>
          <a:p>
            <a:pPr algn="ctr">
              <a:buNone/>
            </a:pPr>
            <a:r>
              <a:rPr lang="en-US" sz="2400" b="1" i="1" dirty="0">
                <a:solidFill>
                  <a:srgbClr val="FF0000"/>
                </a:solidFill>
              </a:rPr>
              <a:t>Coke</a:t>
            </a:r>
            <a:endParaRPr lang="en-US" sz="2400" dirty="0">
              <a:solidFill>
                <a:srgbClr val="FF0000"/>
              </a:solidFill>
            </a:endParaRPr>
          </a:p>
          <a:p>
            <a:pPr>
              <a:buNone/>
            </a:pPr>
            <a:r>
              <a:rPr lang="en-US" sz="2400" dirty="0"/>
              <a:t>Advertise vs. Moderate</a:t>
            </a:r>
          </a:p>
        </p:txBody>
      </p:sp>
      <p:sp>
        <p:nvSpPr>
          <p:cNvPr id="18" name="Rectangle 17">
            <a:extLst>
              <a:ext uri="{FF2B5EF4-FFF2-40B4-BE49-F238E27FC236}">
                <a16:creationId xmlns:a16="http://schemas.microsoft.com/office/drawing/2014/main" id="{38677DE6-3B96-9F2E-11C1-37A042B8927E}"/>
              </a:ext>
            </a:extLst>
          </p:cNvPr>
          <p:cNvSpPr/>
          <p:nvPr/>
        </p:nvSpPr>
        <p:spPr>
          <a:xfrm>
            <a:off x="9305286" y="5436669"/>
            <a:ext cx="766475" cy="107548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FF0000"/>
              </a:solidFill>
            </a:endParaRPr>
          </a:p>
        </p:txBody>
      </p:sp>
      <p:sp>
        <p:nvSpPr>
          <p:cNvPr id="20" name="TextBox 19">
            <a:extLst>
              <a:ext uri="{FF2B5EF4-FFF2-40B4-BE49-F238E27FC236}">
                <a16:creationId xmlns:a16="http://schemas.microsoft.com/office/drawing/2014/main" id="{6E3FF1F1-2929-80E7-E954-726FCBFD8031}"/>
              </a:ext>
            </a:extLst>
          </p:cNvPr>
          <p:cNvSpPr txBox="1"/>
          <p:nvPr/>
        </p:nvSpPr>
        <p:spPr>
          <a:xfrm>
            <a:off x="232785" y="6181166"/>
            <a:ext cx="2361559" cy="430887"/>
          </a:xfrm>
          <a:prstGeom prst="rect">
            <a:avLst/>
          </a:prstGeom>
          <a:noFill/>
          <a:ln>
            <a:noFill/>
          </a:ln>
        </p:spPr>
        <p:txBody>
          <a:bodyPr wrap="square">
            <a:spAutoFit/>
          </a:bodyPr>
          <a:lstStyle/>
          <a:p>
            <a:pPr>
              <a:buNone/>
            </a:pPr>
            <a:r>
              <a:rPr lang="en-US" sz="2200" i="1" dirty="0"/>
              <a:t>Neither dominates</a:t>
            </a:r>
            <a:endParaRPr lang="en-US" sz="2200" b="1" i="1" dirty="0">
              <a:solidFill>
                <a:srgbClr val="1306BA"/>
              </a:solidFill>
            </a:endParaRPr>
          </a:p>
        </p:txBody>
      </p:sp>
    </p:spTree>
    <p:extLst>
      <p:ext uri="{BB962C8B-B14F-4D97-AF65-F5344CB8AC3E}">
        <p14:creationId xmlns:p14="http://schemas.microsoft.com/office/powerpoint/2010/main" val="39728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7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08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07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08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7" grpId="0" animBg="1"/>
      <p:bldP spid="2084" grpId="0"/>
      <p:bldP spid="19" grpId="0" animBg="1"/>
      <p:bldP spid="26" grpId="0"/>
      <p:bldP spid="55" grpId="0"/>
      <p:bldP spid="58" grpId="0"/>
      <p:bldP spid="3" grpId="0" animBg="1"/>
      <p:bldP spid="18" grpId="0" animBg="1"/>
      <p:bldP spid="20" grpId="0"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478E9-7FB1-AA83-1261-D21055FF5AB4}"/>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DEF4A511-97A7-02D8-3CFB-294F5B3B9C2B}"/>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r>
              <a:rPr lang="en-US" sz="3600" b="0" i="0" dirty="0">
                <a:latin typeface="+mj-lt"/>
              </a:rPr>
              <a:t>Example: Identifying a Dominated Strategy III</a:t>
            </a:r>
            <a:endParaRPr lang="en-US" sz="3600" dirty="0"/>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ED56EB-C929-9696-6F1A-BE057A7AD452}"/>
                  </a:ext>
                </a:extLst>
              </p:cNvPr>
              <p:cNvGraphicFramePr>
                <a:graphicFrameLocks noGrp="1"/>
              </p:cNvGraphicFramePr>
              <p:nvPr/>
            </p:nvGraphicFramePr>
            <p:xfrm>
              <a:off x="1505453" y="1861296"/>
              <a:ext cx="4347520" cy="1112520"/>
            </p:xfrm>
            <a:graphic>
              <a:graphicData uri="http://schemas.openxmlformats.org/drawingml/2006/table">
                <a:tbl>
                  <a:tblPr firstRow="1" bandRow="1">
                    <a:tableStyleId>{9D7B26C5-4107-4FEC-AEDC-1716B250A1EF}</a:tableStyleId>
                  </a:tblPr>
                  <a:tblGrid>
                    <a:gridCol w="1255977">
                      <a:extLst>
                        <a:ext uri="{9D8B030D-6E8A-4147-A177-3AD203B41FA5}">
                          <a16:colId xmlns:a16="http://schemas.microsoft.com/office/drawing/2014/main" val="1414598233"/>
                        </a:ext>
                      </a:extLst>
                    </a:gridCol>
                    <a:gridCol w="1107233">
                      <a:extLst>
                        <a:ext uri="{9D8B030D-6E8A-4147-A177-3AD203B41FA5}">
                          <a16:colId xmlns:a16="http://schemas.microsoft.com/office/drawing/2014/main" val="786572707"/>
                        </a:ext>
                      </a:extLst>
                    </a:gridCol>
                    <a:gridCol w="789991">
                      <a:extLst>
                        <a:ext uri="{9D8B030D-6E8A-4147-A177-3AD203B41FA5}">
                          <a16:colId xmlns:a16="http://schemas.microsoft.com/office/drawing/2014/main" val="1700178061"/>
                        </a:ext>
                      </a:extLst>
                    </a:gridCol>
                    <a:gridCol w="1194319">
                      <a:extLst>
                        <a:ext uri="{9D8B030D-6E8A-4147-A177-3AD203B41FA5}">
                          <a16:colId xmlns:a16="http://schemas.microsoft.com/office/drawing/2014/main" val="142646002"/>
                        </a:ext>
                      </a:extLst>
                    </a:gridCol>
                  </a:tblGrid>
                  <a:tr h="370840">
                    <a:tc>
                      <a:txBody>
                        <a:bodyPr/>
                        <a:lstStyle/>
                        <a:p>
                          <a:pPr algn="ctr"/>
                          <a:r>
                            <a:rPr lang="en-US" sz="1800" b="0" dirty="0"/>
                            <a:t>(in billions)</a:t>
                          </a:r>
                        </a:p>
                      </a:txBody>
                      <a:tcPr anchor="ctr"/>
                    </a:tc>
                    <a:tc>
                      <a:txBody>
                        <a:bodyPr/>
                        <a:lstStyle/>
                        <a:p>
                          <a:pPr algn="ctr"/>
                          <a:r>
                            <a:rPr lang="en-US" sz="1800" b="1" dirty="0">
                              <a:solidFill>
                                <a:srgbClr val="FF0000"/>
                              </a:solidFill>
                            </a:rPr>
                            <a:t>Advertise</a:t>
                          </a:r>
                        </a:p>
                      </a:txBody>
                      <a:tcPr anchor="ctr"/>
                    </a:tc>
                    <a:tc>
                      <a:txBody>
                        <a:bodyPr/>
                        <a:lstStyle/>
                        <a:p>
                          <a:pPr algn="ctr"/>
                          <a:r>
                            <a:rPr lang="en-US" sz="1800" b="1" dirty="0">
                              <a:solidFill>
                                <a:srgbClr val="FF0000"/>
                              </a:solidFill>
                            </a:rPr>
                            <a:t>Don’t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Moderate</a:t>
                          </a:r>
                        </a:p>
                      </a:txBody>
                      <a:tcPr anchor="ctr"/>
                    </a:tc>
                    <a:extLst>
                      <a:ext uri="{0D108BD9-81ED-4DB2-BD59-A6C34878D82A}">
                        <a16:rowId xmlns:a16="http://schemas.microsoft.com/office/drawing/2014/main" val="948510185"/>
                      </a:ext>
                    </a:extLst>
                  </a:tr>
                  <a:tr h="370840">
                    <a:tc>
                      <a:txBody>
                        <a:bodyPr/>
                        <a:lstStyle/>
                        <a:p>
                          <a:pPr algn="ctr"/>
                          <a:r>
                            <a:rPr lang="en-US" sz="1800" b="1" dirty="0">
                              <a:solidFill>
                                <a:srgbClr val="1306BA"/>
                              </a:solidFill>
                            </a:rPr>
                            <a:t>Advertise</a:t>
                          </a:r>
                          <a:endParaRPr lang="en-US" sz="1800"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2</m:t>
                                    </m:r>
                                    <m:r>
                                      <a:rPr lang="en-US" sz="1600" b="0" dirty="0" smtClean="0">
                                        <a:latin typeface="Cambria Math" panose="02040503050406030204" pitchFamily="18" charset="0"/>
                                      </a:rPr>
                                      <m:t>,</m:t>
                                    </m:r>
                                    <m:r>
                                      <a:rPr lang="en-US" sz="1600" b="0" i="0" dirty="0" smtClean="0">
                                        <a:solidFill>
                                          <a:srgbClr val="FF0000"/>
                                        </a:solidFill>
                                        <a:latin typeface="Cambria Math" panose="02040503050406030204" pitchFamily="18" charset="0"/>
                                      </a:rPr>
                                      <m:t>2</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8</m:t>
                                    </m:r>
                                    <m:r>
                                      <a:rPr lang="en-US" sz="160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1</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5</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3</m:t>
                                    </m:r>
                                  </m:e>
                                </m:d>
                              </m:oMath>
                            </m:oMathPara>
                          </a14:m>
                          <a:endParaRPr lang="en-US" sz="1600" dirty="0"/>
                        </a:p>
                      </a:txBody>
                      <a:tcPr anchor="ctr"/>
                    </a:tc>
                    <a:extLst>
                      <a:ext uri="{0D108BD9-81ED-4DB2-BD59-A6C34878D82A}">
                        <a16:rowId xmlns:a16="http://schemas.microsoft.com/office/drawing/2014/main" val="40252760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1306BA"/>
                              </a:solidFill>
                            </a:rPr>
                            <a:t>Moderate</a:t>
                          </a:r>
                          <a:endParaRPr lang="en-US" sz="1800"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3</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5</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6</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3</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4</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4</m:t>
                                    </m:r>
                                  </m:e>
                                </m:d>
                              </m:oMath>
                            </m:oMathPara>
                          </a14:m>
                          <a:endParaRPr lang="en-US" sz="1600" dirty="0"/>
                        </a:p>
                      </a:txBody>
                      <a:tcPr anchor="ctr"/>
                    </a:tc>
                    <a:extLst>
                      <a:ext uri="{0D108BD9-81ED-4DB2-BD59-A6C34878D82A}">
                        <a16:rowId xmlns:a16="http://schemas.microsoft.com/office/drawing/2014/main" val="2248967364"/>
                      </a:ext>
                    </a:extLst>
                  </a:tr>
                </a:tbl>
              </a:graphicData>
            </a:graphic>
          </p:graphicFrame>
        </mc:Choice>
        <mc:Fallback xmlns="">
          <p:graphicFrame>
            <p:nvGraphicFramePr>
              <p:cNvPr id="6" name="Table 5">
                <a:extLst>
                  <a:ext uri="{FF2B5EF4-FFF2-40B4-BE49-F238E27FC236}">
                    <a16:creationId xmlns:a16="http://schemas.microsoft.com/office/drawing/2014/main" id="{F5ED56EB-C929-9696-6F1A-BE057A7AD452}"/>
                  </a:ext>
                </a:extLst>
              </p:cNvPr>
              <p:cNvGraphicFramePr>
                <a:graphicFrameLocks noGrp="1"/>
              </p:cNvGraphicFramePr>
              <p:nvPr/>
            </p:nvGraphicFramePr>
            <p:xfrm>
              <a:off x="1505453" y="1861296"/>
              <a:ext cx="4347520" cy="1112520"/>
            </p:xfrm>
            <a:graphic>
              <a:graphicData uri="http://schemas.openxmlformats.org/drawingml/2006/table">
                <a:tbl>
                  <a:tblPr firstRow="1" bandRow="1">
                    <a:tableStyleId>{9D7B26C5-4107-4FEC-AEDC-1716B250A1EF}</a:tableStyleId>
                  </a:tblPr>
                  <a:tblGrid>
                    <a:gridCol w="1255977">
                      <a:extLst>
                        <a:ext uri="{9D8B030D-6E8A-4147-A177-3AD203B41FA5}">
                          <a16:colId xmlns:a16="http://schemas.microsoft.com/office/drawing/2014/main" val="1414598233"/>
                        </a:ext>
                      </a:extLst>
                    </a:gridCol>
                    <a:gridCol w="1107233">
                      <a:extLst>
                        <a:ext uri="{9D8B030D-6E8A-4147-A177-3AD203B41FA5}">
                          <a16:colId xmlns:a16="http://schemas.microsoft.com/office/drawing/2014/main" val="786572707"/>
                        </a:ext>
                      </a:extLst>
                    </a:gridCol>
                    <a:gridCol w="789991">
                      <a:extLst>
                        <a:ext uri="{9D8B030D-6E8A-4147-A177-3AD203B41FA5}">
                          <a16:colId xmlns:a16="http://schemas.microsoft.com/office/drawing/2014/main" val="1700178061"/>
                        </a:ext>
                      </a:extLst>
                    </a:gridCol>
                    <a:gridCol w="1194319">
                      <a:extLst>
                        <a:ext uri="{9D8B030D-6E8A-4147-A177-3AD203B41FA5}">
                          <a16:colId xmlns:a16="http://schemas.microsoft.com/office/drawing/2014/main" val="142646002"/>
                        </a:ext>
                      </a:extLst>
                    </a:gridCol>
                  </a:tblGrid>
                  <a:tr h="370840">
                    <a:tc>
                      <a:txBody>
                        <a:bodyPr/>
                        <a:lstStyle/>
                        <a:p>
                          <a:pPr algn="ctr"/>
                          <a:r>
                            <a:rPr lang="en-US" sz="1800" b="0" dirty="0"/>
                            <a:t>(in billions)</a:t>
                          </a:r>
                        </a:p>
                      </a:txBody>
                      <a:tcPr anchor="ctr"/>
                    </a:tc>
                    <a:tc>
                      <a:txBody>
                        <a:bodyPr/>
                        <a:lstStyle/>
                        <a:p>
                          <a:pPr algn="ctr"/>
                          <a:r>
                            <a:rPr lang="en-US" sz="1800" b="1" dirty="0">
                              <a:solidFill>
                                <a:srgbClr val="FF0000"/>
                              </a:solidFill>
                            </a:rPr>
                            <a:t>Advertise</a:t>
                          </a:r>
                        </a:p>
                      </a:txBody>
                      <a:tcPr anchor="ctr"/>
                    </a:tc>
                    <a:tc>
                      <a:txBody>
                        <a:bodyPr/>
                        <a:lstStyle/>
                        <a:p>
                          <a:pPr algn="ctr"/>
                          <a:r>
                            <a:rPr lang="en-US" sz="1800" b="1" dirty="0">
                              <a:solidFill>
                                <a:srgbClr val="FF0000"/>
                              </a:solidFill>
                            </a:rPr>
                            <a:t>Don’t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Moderate</a:t>
                          </a:r>
                        </a:p>
                      </a:txBody>
                      <a:tcPr anchor="ctr"/>
                    </a:tc>
                    <a:extLst>
                      <a:ext uri="{0D108BD9-81ED-4DB2-BD59-A6C34878D82A}">
                        <a16:rowId xmlns:a16="http://schemas.microsoft.com/office/drawing/2014/main" val="948510185"/>
                      </a:ext>
                    </a:extLst>
                  </a:tr>
                  <a:tr h="370840">
                    <a:tc>
                      <a:txBody>
                        <a:bodyPr/>
                        <a:lstStyle/>
                        <a:p>
                          <a:pPr algn="ctr"/>
                          <a:r>
                            <a:rPr lang="en-US" sz="1800" b="1" dirty="0">
                              <a:solidFill>
                                <a:srgbClr val="1306BA"/>
                              </a:solidFill>
                            </a:rPr>
                            <a:t>Advertise</a:t>
                          </a:r>
                          <a:endParaRPr lang="en-US" sz="1800" dirty="0">
                            <a:solidFill>
                              <a:srgbClr val="1306BA"/>
                            </a:solidFill>
                          </a:endParaRPr>
                        </a:p>
                      </a:txBody>
                      <a:tcPr anchor="ctr"/>
                    </a:tc>
                    <a:tc>
                      <a:txBody>
                        <a:bodyPr/>
                        <a:lstStyle/>
                        <a:p>
                          <a:endParaRPr lang="en-US"/>
                        </a:p>
                      </a:txBody>
                      <a:tcPr anchor="ctr">
                        <a:blipFill>
                          <a:blip r:embed="rId2"/>
                          <a:stretch>
                            <a:fillRect l="-113736" t="-108197" r="-179670" b="-124590"/>
                          </a:stretch>
                        </a:blipFill>
                      </a:tcPr>
                    </a:tc>
                    <a:tc>
                      <a:txBody>
                        <a:bodyPr/>
                        <a:lstStyle/>
                        <a:p>
                          <a:endParaRPr lang="en-US"/>
                        </a:p>
                      </a:txBody>
                      <a:tcPr anchor="ctr">
                        <a:blipFill>
                          <a:blip r:embed="rId2"/>
                          <a:stretch>
                            <a:fillRect l="-299231" t="-108197" r="-151538" b="-124590"/>
                          </a:stretch>
                        </a:blipFill>
                      </a:tcPr>
                    </a:tc>
                    <a:tc>
                      <a:txBody>
                        <a:bodyPr/>
                        <a:lstStyle/>
                        <a:p>
                          <a:endParaRPr lang="en-US"/>
                        </a:p>
                      </a:txBody>
                      <a:tcPr anchor="ctr">
                        <a:blipFill>
                          <a:blip r:embed="rId2"/>
                          <a:stretch>
                            <a:fillRect l="-264796" t="-108197" r="-510" b="-124590"/>
                          </a:stretch>
                        </a:blipFill>
                      </a:tcPr>
                    </a:tc>
                    <a:extLst>
                      <a:ext uri="{0D108BD9-81ED-4DB2-BD59-A6C34878D82A}">
                        <a16:rowId xmlns:a16="http://schemas.microsoft.com/office/drawing/2014/main" val="40252760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1306BA"/>
                              </a:solidFill>
                            </a:rPr>
                            <a:t>Moderate</a:t>
                          </a:r>
                          <a:endParaRPr lang="en-US" sz="1800" dirty="0">
                            <a:solidFill>
                              <a:srgbClr val="1306BA"/>
                            </a:solidFill>
                          </a:endParaRPr>
                        </a:p>
                      </a:txBody>
                      <a:tcPr anchor="ctr"/>
                    </a:tc>
                    <a:tc>
                      <a:txBody>
                        <a:bodyPr/>
                        <a:lstStyle/>
                        <a:p>
                          <a:endParaRPr lang="en-US"/>
                        </a:p>
                      </a:txBody>
                      <a:tcPr anchor="ctr">
                        <a:blipFill>
                          <a:blip r:embed="rId2"/>
                          <a:stretch>
                            <a:fillRect l="-113736" t="-208197" r="-179670" b="-24590"/>
                          </a:stretch>
                        </a:blipFill>
                      </a:tcPr>
                    </a:tc>
                    <a:tc>
                      <a:txBody>
                        <a:bodyPr/>
                        <a:lstStyle/>
                        <a:p>
                          <a:endParaRPr lang="en-US"/>
                        </a:p>
                      </a:txBody>
                      <a:tcPr anchor="ctr">
                        <a:blipFill>
                          <a:blip r:embed="rId2"/>
                          <a:stretch>
                            <a:fillRect l="-299231" t="-208197" r="-151538" b="-24590"/>
                          </a:stretch>
                        </a:blipFill>
                      </a:tcPr>
                    </a:tc>
                    <a:tc>
                      <a:txBody>
                        <a:bodyPr/>
                        <a:lstStyle/>
                        <a:p>
                          <a:endParaRPr lang="en-US"/>
                        </a:p>
                      </a:txBody>
                      <a:tcPr anchor="ctr">
                        <a:blipFill>
                          <a:blip r:embed="rId2"/>
                          <a:stretch>
                            <a:fillRect l="-264796" t="-208197" r="-510" b="-24590"/>
                          </a:stretch>
                        </a:blipFill>
                      </a:tcPr>
                    </a:tc>
                    <a:extLst>
                      <a:ext uri="{0D108BD9-81ED-4DB2-BD59-A6C34878D82A}">
                        <a16:rowId xmlns:a16="http://schemas.microsoft.com/office/drawing/2014/main" val="2248967364"/>
                      </a:ext>
                    </a:extLst>
                  </a:tr>
                </a:tbl>
              </a:graphicData>
            </a:graphic>
          </p:graphicFrame>
        </mc:Fallback>
      </mc:AlternateContent>
      <p:pic>
        <p:nvPicPr>
          <p:cNvPr id="6151" name="Picture 7" descr="Coca-Cola Logo History: Brand Evolution Over Time - Art ...">
            <a:extLst>
              <a:ext uri="{FF2B5EF4-FFF2-40B4-BE49-F238E27FC236}">
                <a16:creationId xmlns:a16="http://schemas.microsoft.com/office/drawing/2014/main" id="{8BA69925-B4FC-4802-EE4B-1D16A111A3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59" t="1643" r="13213" b="1988"/>
          <a:stretch>
            <a:fillRect/>
          </a:stretch>
        </p:blipFill>
        <p:spPr bwMode="auto">
          <a:xfrm>
            <a:off x="8864288" y="2974290"/>
            <a:ext cx="683601" cy="675118"/>
          </a:xfrm>
          <a:prstGeom prst="ellipse">
            <a:avLst/>
          </a:prstGeom>
          <a:noFill/>
          <a:ln w="50800">
            <a:solidFill>
              <a:srgbClr val="FF0000"/>
            </a:solidFill>
          </a:ln>
          <a:extLst>
            <a:ext uri="{909E8E84-426E-40DD-AFC4-6F175D3DCCD1}">
              <a14:hiddenFill xmlns:a14="http://schemas.microsoft.com/office/drawing/2010/main">
                <a:solidFill>
                  <a:srgbClr val="FFFFFF"/>
                </a:solidFill>
              </a14:hiddenFill>
            </a:ext>
          </a:extLst>
        </p:spPr>
      </p:pic>
      <p:sp>
        <p:nvSpPr>
          <p:cNvPr id="2071" name="Oval 2070">
            <a:extLst>
              <a:ext uri="{FF2B5EF4-FFF2-40B4-BE49-F238E27FC236}">
                <a16:creationId xmlns:a16="http://schemas.microsoft.com/office/drawing/2014/main" id="{C5C9D0DC-A64E-E4D5-0C04-4A9A2B1A7F16}"/>
              </a:ext>
            </a:extLst>
          </p:cNvPr>
          <p:cNvSpPr/>
          <p:nvPr/>
        </p:nvSpPr>
        <p:spPr>
          <a:xfrm>
            <a:off x="6494668"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cxnSp>
        <p:nvCxnSpPr>
          <p:cNvPr id="2075" name="Straight Connector 2074">
            <a:extLst>
              <a:ext uri="{FF2B5EF4-FFF2-40B4-BE49-F238E27FC236}">
                <a16:creationId xmlns:a16="http://schemas.microsoft.com/office/drawing/2014/main" id="{691DC34E-7D2B-EA63-20EB-93C8BED5275C}"/>
              </a:ext>
            </a:extLst>
          </p:cNvPr>
          <p:cNvCxnSpPr>
            <a:cxnSpLocks/>
            <a:stCxn id="6151" idx="5"/>
            <a:endCxn id="15" idx="0"/>
          </p:cNvCxnSpPr>
          <p:nvPr/>
        </p:nvCxnSpPr>
        <p:spPr>
          <a:xfrm>
            <a:off x="9447778" y="3550539"/>
            <a:ext cx="1219990" cy="660102"/>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76" name="Straight Connector 2075">
            <a:extLst>
              <a:ext uri="{FF2B5EF4-FFF2-40B4-BE49-F238E27FC236}">
                <a16:creationId xmlns:a16="http://schemas.microsoft.com/office/drawing/2014/main" id="{68906694-7471-0FE5-CC97-5D7572767EDF}"/>
              </a:ext>
            </a:extLst>
          </p:cNvPr>
          <p:cNvCxnSpPr>
            <a:cxnSpLocks/>
            <a:stCxn id="2081" idx="4"/>
            <a:endCxn id="2077" idx="0"/>
          </p:cNvCxnSpPr>
          <p:nvPr/>
        </p:nvCxnSpPr>
        <p:spPr>
          <a:xfrm>
            <a:off x="7782679" y="4885759"/>
            <a:ext cx="27087"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077" name="Oval 2076">
            <a:extLst>
              <a:ext uri="{FF2B5EF4-FFF2-40B4-BE49-F238E27FC236}">
                <a16:creationId xmlns:a16="http://schemas.microsoft.com/office/drawing/2014/main" id="{62C3AE4F-E8CD-FB11-5A65-68814C237FC8}"/>
              </a:ext>
            </a:extLst>
          </p:cNvPr>
          <p:cNvSpPr/>
          <p:nvPr/>
        </p:nvSpPr>
        <p:spPr>
          <a:xfrm>
            <a:off x="7472207"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080" name="TextBox 2079">
            <a:extLst>
              <a:ext uri="{FF2B5EF4-FFF2-40B4-BE49-F238E27FC236}">
                <a16:creationId xmlns:a16="http://schemas.microsoft.com/office/drawing/2014/main" id="{3D186349-0779-5474-BFFF-016E105A0D7B}"/>
              </a:ext>
            </a:extLst>
          </p:cNvPr>
          <p:cNvSpPr txBox="1"/>
          <p:nvPr/>
        </p:nvSpPr>
        <p:spPr>
          <a:xfrm>
            <a:off x="7435480" y="4417395"/>
            <a:ext cx="805278" cy="261610"/>
          </a:xfrm>
          <a:prstGeom prst="rect">
            <a:avLst/>
          </a:prstGeom>
          <a:noFill/>
          <a:ln>
            <a:noFill/>
          </a:ln>
        </p:spPr>
        <p:txBody>
          <a:bodyPr wrap="square">
            <a:spAutoFit/>
          </a:bodyPr>
          <a:lstStyle/>
          <a:p>
            <a:r>
              <a:rPr lang="en-US" sz="1100" dirty="0">
                <a:solidFill>
                  <a:srgbClr val="1306BA"/>
                </a:solidFill>
              </a:rPr>
              <a:t>Advertise</a:t>
            </a:r>
          </a:p>
        </p:txBody>
      </p:sp>
      <p:sp>
        <p:nvSpPr>
          <p:cNvPr id="2081" name="Oval 2080">
            <a:extLst>
              <a:ext uri="{FF2B5EF4-FFF2-40B4-BE49-F238E27FC236}">
                <a16:creationId xmlns:a16="http://schemas.microsoft.com/office/drawing/2014/main" id="{09A40C32-3833-2B10-3694-70AD7D4F7D6F}"/>
              </a:ext>
            </a:extLst>
          </p:cNvPr>
          <p:cNvSpPr/>
          <p:nvPr/>
        </p:nvSpPr>
        <p:spPr>
          <a:xfrm>
            <a:off x="7445120" y="4210641"/>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2083" name="TextBox 2082">
            <a:extLst>
              <a:ext uri="{FF2B5EF4-FFF2-40B4-BE49-F238E27FC236}">
                <a16:creationId xmlns:a16="http://schemas.microsoft.com/office/drawing/2014/main" id="{24E50C77-4619-B8DC-B55F-0F6C02F46735}"/>
              </a:ext>
            </a:extLst>
          </p:cNvPr>
          <p:cNvSpPr txBox="1"/>
          <p:nvPr/>
        </p:nvSpPr>
        <p:spPr>
          <a:xfrm>
            <a:off x="6672416" y="6218963"/>
            <a:ext cx="297058" cy="369332"/>
          </a:xfrm>
          <a:prstGeom prst="rect">
            <a:avLst/>
          </a:prstGeom>
          <a:noFill/>
          <a:ln>
            <a:noFill/>
          </a:ln>
        </p:spPr>
        <p:txBody>
          <a:bodyPr wrap="square">
            <a:spAutoFit/>
          </a:bodyPr>
          <a:lstStyle/>
          <a:p>
            <a:r>
              <a:rPr lang="en-US" b="1" i="1" dirty="0">
                <a:solidFill>
                  <a:srgbClr val="FF0000"/>
                </a:solidFill>
              </a:rPr>
              <a:t>2</a:t>
            </a:r>
            <a:endParaRPr lang="en-US" dirty="0">
              <a:solidFill>
                <a:srgbClr val="FF0000"/>
              </a:solidFill>
            </a:endParaRPr>
          </a:p>
        </p:txBody>
      </p:sp>
      <p:sp>
        <p:nvSpPr>
          <p:cNvPr id="2084" name="TextBox 2083">
            <a:extLst>
              <a:ext uri="{FF2B5EF4-FFF2-40B4-BE49-F238E27FC236}">
                <a16:creationId xmlns:a16="http://schemas.microsoft.com/office/drawing/2014/main" id="{8E41CEF2-998E-6770-E0FC-F031B81AE9B6}"/>
              </a:ext>
            </a:extLst>
          </p:cNvPr>
          <p:cNvSpPr txBox="1"/>
          <p:nvPr/>
        </p:nvSpPr>
        <p:spPr>
          <a:xfrm>
            <a:off x="7661237" y="6218963"/>
            <a:ext cx="297058" cy="369332"/>
          </a:xfrm>
          <a:prstGeom prst="rect">
            <a:avLst/>
          </a:prstGeom>
          <a:noFill/>
          <a:ln>
            <a:noFill/>
          </a:ln>
        </p:spPr>
        <p:txBody>
          <a:bodyPr wrap="square">
            <a:spAutoFit/>
          </a:bodyPr>
          <a:lstStyle/>
          <a:p>
            <a:r>
              <a:rPr lang="en-US" b="1" i="1" dirty="0">
                <a:solidFill>
                  <a:srgbClr val="FF0000"/>
                </a:solidFill>
              </a:rPr>
              <a:t>1</a:t>
            </a:r>
            <a:endParaRPr lang="en-US" dirty="0">
              <a:solidFill>
                <a:srgbClr val="FF0000"/>
              </a:solidFill>
            </a:endParaRPr>
          </a:p>
        </p:txBody>
      </p:sp>
      <p:sp>
        <p:nvSpPr>
          <p:cNvPr id="2085" name="Oval 2084">
            <a:extLst>
              <a:ext uri="{FF2B5EF4-FFF2-40B4-BE49-F238E27FC236}">
                <a16:creationId xmlns:a16="http://schemas.microsoft.com/office/drawing/2014/main" id="{C27586A4-9AD7-3805-D607-2B33D640AE87}"/>
              </a:ext>
            </a:extLst>
          </p:cNvPr>
          <p:cNvSpPr/>
          <p:nvPr/>
        </p:nvSpPr>
        <p:spPr>
          <a:xfrm>
            <a:off x="8378200"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cxnSp>
        <p:nvCxnSpPr>
          <p:cNvPr id="2086" name="Straight Connector 2085">
            <a:extLst>
              <a:ext uri="{FF2B5EF4-FFF2-40B4-BE49-F238E27FC236}">
                <a16:creationId xmlns:a16="http://schemas.microsoft.com/office/drawing/2014/main" id="{1B28B143-1620-CB62-87AE-EC64F01D1E84}"/>
              </a:ext>
            </a:extLst>
          </p:cNvPr>
          <p:cNvCxnSpPr>
            <a:cxnSpLocks/>
            <a:stCxn id="15" idx="4"/>
            <a:endCxn id="19" idx="0"/>
          </p:cNvCxnSpPr>
          <p:nvPr/>
        </p:nvCxnSpPr>
        <p:spPr>
          <a:xfrm>
            <a:off x="10667768" y="4885759"/>
            <a:ext cx="385" cy="620289"/>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87" name="Straight Connector 2086">
            <a:extLst>
              <a:ext uri="{FF2B5EF4-FFF2-40B4-BE49-F238E27FC236}">
                <a16:creationId xmlns:a16="http://schemas.microsoft.com/office/drawing/2014/main" id="{9F04904D-6727-B655-579F-7742D323C6B2}"/>
              </a:ext>
            </a:extLst>
          </p:cNvPr>
          <p:cNvCxnSpPr>
            <a:cxnSpLocks/>
            <a:stCxn id="15" idx="3"/>
            <a:endCxn id="2088" idx="0"/>
          </p:cNvCxnSpPr>
          <p:nvPr/>
        </p:nvCxnSpPr>
        <p:spPr>
          <a:xfrm flipH="1">
            <a:off x="9693298" y="4786890"/>
            <a:ext cx="735780"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088" name="Oval 2087">
            <a:extLst>
              <a:ext uri="{FF2B5EF4-FFF2-40B4-BE49-F238E27FC236}">
                <a16:creationId xmlns:a16="http://schemas.microsoft.com/office/drawing/2014/main" id="{7FCEB252-2E7E-8963-6DC8-DA11A2412946}"/>
              </a:ext>
            </a:extLst>
          </p:cNvPr>
          <p:cNvSpPr/>
          <p:nvPr/>
        </p:nvSpPr>
        <p:spPr>
          <a:xfrm>
            <a:off x="9355739"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091" name="TextBox 2090">
            <a:extLst>
              <a:ext uri="{FF2B5EF4-FFF2-40B4-BE49-F238E27FC236}">
                <a16:creationId xmlns:a16="http://schemas.microsoft.com/office/drawing/2014/main" id="{9F4B58B5-FCFF-23EA-E376-BE671C5E6864}"/>
              </a:ext>
            </a:extLst>
          </p:cNvPr>
          <p:cNvSpPr txBox="1"/>
          <p:nvPr/>
        </p:nvSpPr>
        <p:spPr>
          <a:xfrm>
            <a:off x="8567230" y="6218963"/>
            <a:ext cx="297058" cy="369332"/>
          </a:xfrm>
          <a:prstGeom prst="rect">
            <a:avLst/>
          </a:prstGeom>
          <a:noFill/>
          <a:ln>
            <a:noFill/>
          </a:ln>
        </p:spPr>
        <p:txBody>
          <a:bodyPr wrap="square">
            <a:spAutoFit/>
          </a:bodyPr>
          <a:lstStyle/>
          <a:p>
            <a:r>
              <a:rPr lang="en-US" dirty="0">
                <a:solidFill>
                  <a:srgbClr val="FF0000"/>
                </a:solidFill>
              </a:rPr>
              <a:t>3</a:t>
            </a:r>
          </a:p>
        </p:txBody>
      </p:sp>
      <p:sp>
        <p:nvSpPr>
          <p:cNvPr id="2092" name="TextBox 2091">
            <a:extLst>
              <a:ext uri="{FF2B5EF4-FFF2-40B4-BE49-F238E27FC236}">
                <a16:creationId xmlns:a16="http://schemas.microsoft.com/office/drawing/2014/main" id="{E392C452-4A1D-BDB3-E1BB-9ECCC2D54829}"/>
              </a:ext>
            </a:extLst>
          </p:cNvPr>
          <p:cNvSpPr txBox="1"/>
          <p:nvPr/>
        </p:nvSpPr>
        <p:spPr>
          <a:xfrm>
            <a:off x="9542085" y="6218963"/>
            <a:ext cx="297058" cy="369332"/>
          </a:xfrm>
          <a:prstGeom prst="rect">
            <a:avLst/>
          </a:prstGeom>
          <a:noFill/>
          <a:ln>
            <a:noFill/>
          </a:ln>
        </p:spPr>
        <p:txBody>
          <a:bodyPr wrap="square">
            <a:spAutoFit/>
          </a:bodyPr>
          <a:lstStyle/>
          <a:p>
            <a:r>
              <a:rPr lang="en-US" b="1" i="1" dirty="0">
                <a:solidFill>
                  <a:srgbClr val="FF0000"/>
                </a:solidFill>
              </a:rPr>
              <a:t>5</a:t>
            </a:r>
            <a:endParaRPr lang="en-US" dirty="0">
              <a:solidFill>
                <a:srgbClr val="FF0000"/>
              </a:solidFill>
            </a:endParaRPr>
          </a:p>
        </p:txBody>
      </p:sp>
      <p:sp>
        <p:nvSpPr>
          <p:cNvPr id="7" name="TextBox 6">
            <a:extLst>
              <a:ext uri="{FF2B5EF4-FFF2-40B4-BE49-F238E27FC236}">
                <a16:creationId xmlns:a16="http://schemas.microsoft.com/office/drawing/2014/main" id="{8981C772-30B9-B5E5-B4DD-9C2B6DB7F953}"/>
              </a:ext>
            </a:extLst>
          </p:cNvPr>
          <p:cNvSpPr txBox="1"/>
          <p:nvPr/>
        </p:nvSpPr>
        <p:spPr>
          <a:xfrm>
            <a:off x="650501" y="942478"/>
            <a:ext cx="3277154" cy="400110"/>
          </a:xfrm>
          <a:prstGeom prst="rect">
            <a:avLst/>
          </a:prstGeom>
          <a:noFill/>
          <a:ln>
            <a:noFill/>
          </a:ln>
        </p:spPr>
        <p:txBody>
          <a:bodyPr wrap="square">
            <a:spAutoFit/>
          </a:bodyPr>
          <a:lstStyle/>
          <a:p>
            <a:r>
              <a:rPr lang="en-US" sz="2000" dirty="0"/>
              <a:t>We try another combination.</a:t>
            </a:r>
          </a:p>
        </p:txBody>
      </p:sp>
      <p:pic>
        <p:nvPicPr>
          <p:cNvPr id="7170" name="Picture 2">
            <a:extLst>
              <a:ext uri="{FF2B5EF4-FFF2-40B4-BE49-F238E27FC236}">
                <a16:creationId xmlns:a16="http://schemas.microsoft.com/office/drawing/2014/main" id="{0BA95CE1-A987-AE28-375A-86BD4AA6D9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21" b="14306"/>
          <a:stretch>
            <a:fillRect/>
          </a:stretch>
        </p:blipFill>
        <p:spPr bwMode="auto">
          <a:xfrm>
            <a:off x="10356980" y="86729"/>
            <a:ext cx="1679032" cy="13931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955DBAE-3DFB-5DA8-776B-6AB66187B238}"/>
              </a:ext>
            </a:extLst>
          </p:cNvPr>
          <p:cNvSpPr txBox="1"/>
          <p:nvPr/>
        </p:nvSpPr>
        <p:spPr>
          <a:xfrm>
            <a:off x="3927655" y="1472304"/>
            <a:ext cx="749663" cy="369332"/>
          </a:xfrm>
          <a:prstGeom prst="rect">
            <a:avLst/>
          </a:prstGeom>
          <a:noFill/>
          <a:ln>
            <a:noFill/>
          </a:ln>
        </p:spPr>
        <p:txBody>
          <a:bodyPr wrap="square">
            <a:spAutoFit/>
          </a:bodyPr>
          <a:lstStyle/>
          <a:p>
            <a:r>
              <a:rPr lang="en-US" sz="1800" b="1" i="1" dirty="0">
                <a:solidFill>
                  <a:srgbClr val="FF0000"/>
                </a:solidFill>
              </a:rPr>
              <a:t>Coke</a:t>
            </a:r>
            <a:r>
              <a:rPr lang="en-US" sz="1800" b="1" dirty="0">
                <a:solidFill>
                  <a:srgbClr val="FF0000"/>
                </a:solidFill>
              </a:rPr>
              <a:t> </a:t>
            </a:r>
            <a:endParaRPr lang="en-US" dirty="0"/>
          </a:p>
        </p:txBody>
      </p:sp>
      <p:sp>
        <p:nvSpPr>
          <p:cNvPr id="13" name="TextBox 12">
            <a:extLst>
              <a:ext uri="{FF2B5EF4-FFF2-40B4-BE49-F238E27FC236}">
                <a16:creationId xmlns:a16="http://schemas.microsoft.com/office/drawing/2014/main" id="{48C2AC0C-AEB6-A886-56CF-6CC70B8956C8}"/>
              </a:ext>
            </a:extLst>
          </p:cNvPr>
          <p:cNvSpPr txBox="1"/>
          <p:nvPr/>
        </p:nvSpPr>
        <p:spPr>
          <a:xfrm rot="16200000">
            <a:off x="948255" y="2426105"/>
            <a:ext cx="696342" cy="369332"/>
          </a:xfrm>
          <a:prstGeom prst="rect">
            <a:avLst/>
          </a:prstGeom>
          <a:noFill/>
          <a:ln>
            <a:noFill/>
          </a:ln>
        </p:spPr>
        <p:txBody>
          <a:bodyPr wrap="square">
            <a:spAutoFit/>
          </a:bodyPr>
          <a:lstStyle/>
          <a:p>
            <a:r>
              <a:rPr lang="en-US" sz="1800" b="1" i="1" dirty="0">
                <a:solidFill>
                  <a:srgbClr val="1306BA"/>
                </a:solidFill>
              </a:rPr>
              <a:t>Pepsi</a:t>
            </a:r>
            <a:endParaRPr lang="en-US" dirty="0"/>
          </a:p>
        </p:txBody>
      </p:sp>
      <p:sp>
        <p:nvSpPr>
          <p:cNvPr id="15" name="Oval 14">
            <a:extLst>
              <a:ext uri="{FF2B5EF4-FFF2-40B4-BE49-F238E27FC236}">
                <a16:creationId xmlns:a16="http://schemas.microsoft.com/office/drawing/2014/main" id="{F79F0753-0501-FBD0-07F8-979CD314F4F2}"/>
              </a:ext>
            </a:extLst>
          </p:cNvPr>
          <p:cNvSpPr/>
          <p:nvPr/>
        </p:nvSpPr>
        <p:spPr>
          <a:xfrm>
            <a:off x="10330209" y="4210641"/>
            <a:ext cx="675118" cy="675118"/>
          </a:xfrm>
          <a:prstGeom prst="ellipse">
            <a:avLst/>
          </a:prstGeom>
          <a:noFill/>
          <a:ln w="508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sp>
        <p:nvSpPr>
          <p:cNvPr id="19" name="Oval 18">
            <a:extLst>
              <a:ext uri="{FF2B5EF4-FFF2-40B4-BE49-F238E27FC236}">
                <a16:creationId xmlns:a16="http://schemas.microsoft.com/office/drawing/2014/main" id="{B60BB0B6-D700-D01A-D87D-8B59F6612DB5}"/>
              </a:ext>
            </a:extLst>
          </p:cNvPr>
          <p:cNvSpPr/>
          <p:nvPr/>
        </p:nvSpPr>
        <p:spPr>
          <a:xfrm>
            <a:off x="10330594"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cxnSp>
        <p:nvCxnSpPr>
          <p:cNvPr id="21" name="Straight Connector 20">
            <a:extLst>
              <a:ext uri="{FF2B5EF4-FFF2-40B4-BE49-F238E27FC236}">
                <a16:creationId xmlns:a16="http://schemas.microsoft.com/office/drawing/2014/main" id="{08425986-0314-9587-AA2B-1CEA8F0CED97}"/>
              </a:ext>
            </a:extLst>
          </p:cNvPr>
          <p:cNvCxnSpPr>
            <a:cxnSpLocks/>
            <a:stCxn id="15" idx="5"/>
            <a:endCxn id="22" idx="0"/>
          </p:cNvCxnSpPr>
          <p:nvPr/>
        </p:nvCxnSpPr>
        <p:spPr>
          <a:xfrm>
            <a:off x="10906458" y="4786890"/>
            <a:ext cx="739234"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22" name="Oval 21">
            <a:extLst>
              <a:ext uri="{FF2B5EF4-FFF2-40B4-BE49-F238E27FC236}">
                <a16:creationId xmlns:a16="http://schemas.microsoft.com/office/drawing/2014/main" id="{C4546EFF-0D05-E161-F3D6-6CB026F1D3CA}"/>
              </a:ext>
            </a:extLst>
          </p:cNvPr>
          <p:cNvSpPr/>
          <p:nvPr/>
        </p:nvSpPr>
        <p:spPr>
          <a:xfrm>
            <a:off x="11308133" y="5506048"/>
            <a:ext cx="675118" cy="675118"/>
          </a:xfrm>
          <a:prstGeom prst="ellipse">
            <a:avLst/>
          </a:prstGeom>
          <a:noFill/>
          <a:ln w="508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solidFill>
                <a:srgbClr val="FF0000"/>
              </a:solidFill>
            </a:endParaRPr>
          </a:p>
        </p:txBody>
      </p:sp>
      <p:sp>
        <p:nvSpPr>
          <p:cNvPr id="26" name="TextBox 25">
            <a:extLst>
              <a:ext uri="{FF2B5EF4-FFF2-40B4-BE49-F238E27FC236}">
                <a16:creationId xmlns:a16="http://schemas.microsoft.com/office/drawing/2014/main" id="{32DEAB47-368F-67F6-C823-FBC5F709A979}"/>
              </a:ext>
            </a:extLst>
          </p:cNvPr>
          <p:cNvSpPr txBox="1"/>
          <p:nvPr/>
        </p:nvSpPr>
        <p:spPr>
          <a:xfrm>
            <a:off x="10519624" y="6218963"/>
            <a:ext cx="297058" cy="369332"/>
          </a:xfrm>
          <a:prstGeom prst="rect">
            <a:avLst/>
          </a:prstGeom>
          <a:noFill/>
          <a:ln>
            <a:noFill/>
          </a:ln>
        </p:spPr>
        <p:txBody>
          <a:bodyPr wrap="square">
            <a:spAutoFit/>
          </a:bodyPr>
          <a:lstStyle/>
          <a:p>
            <a:r>
              <a:rPr lang="en-US" b="1" i="1" dirty="0">
                <a:solidFill>
                  <a:srgbClr val="FF0000"/>
                </a:solidFill>
              </a:rPr>
              <a:t>3</a:t>
            </a:r>
            <a:endParaRPr lang="en-US" dirty="0">
              <a:solidFill>
                <a:srgbClr val="FF0000"/>
              </a:solidFill>
            </a:endParaRPr>
          </a:p>
        </p:txBody>
      </p:sp>
      <p:sp>
        <p:nvSpPr>
          <p:cNvPr id="27" name="TextBox 26">
            <a:extLst>
              <a:ext uri="{FF2B5EF4-FFF2-40B4-BE49-F238E27FC236}">
                <a16:creationId xmlns:a16="http://schemas.microsoft.com/office/drawing/2014/main" id="{1F2E5F8C-2A7D-2A48-5489-A1EAEB73FBA2}"/>
              </a:ext>
            </a:extLst>
          </p:cNvPr>
          <p:cNvSpPr txBox="1"/>
          <p:nvPr/>
        </p:nvSpPr>
        <p:spPr>
          <a:xfrm>
            <a:off x="11497163" y="6218963"/>
            <a:ext cx="297058" cy="369332"/>
          </a:xfrm>
          <a:prstGeom prst="rect">
            <a:avLst/>
          </a:prstGeom>
          <a:noFill/>
          <a:ln>
            <a:noFill/>
          </a:ln>
        </p:spPr>
        <p:txBody>
          <a:bodyPr wrap="square">
            <a:spAutoFit/>
          </a:bodyPr>
          <a:lstStyle/>
          <a:p>
            <a:r>
              <a:rPr lang="en-US" b="1" i="1" dirty="0">
                <a:solidFill>
                  <a:srgbClr val="FF0000"/>
                </a:solidFill>
              </a:rPr>
              <a:t>4</a:t>
            </a:r>
            <a:endParaRPr lang="en-US" dirty="0">
              <a:solidFill>
                <a:srgbClr val="FF0000"/>
              </a:solidFill>
            </a:endParaRPr>
          </a:p>
        </p:txBody>
      </p:sp>
      <p:cxnSp>
        <p:nvCxnSpPr>
          <p:cNvPr id="31" name="Straight Connector 30">
            <a:extLst>
              <a:ext uri="{FF2B5EF4-FFF2-40B4-BE49-F238E27FC236}">
                <a16:creationId xmlns:a16="http://schemas.microsoft.com/office/drawing/2014/main" id="{5C8727F6-8069-B577-7E00-1F011D78E7B7}"/>
              </a:ext>
            </a:extLst>
          </p:cNvPr>
          <p:cNvCxnSpPr>
            <a:cxnSpLocks/>
            <a:stCxn id="6151" idx="3"/>
            <a:endCxn id="2081" idx="0"/>
          </p:cNvCxnSpPr>
          <p:nvPr/>
        </p:nvCxnSpPr>
        <p:spPr>
          <a:xfrm flipH="1">
            <a:off x="7782679" y="3550539"/>
            <a:ext cx="1181720" cy="660102"/>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B25AAC4C-1A75-C8F0-16B5-F758805FB3ED}"/>
              </a:ext>
            </a:extLst>
          </p:cNvPr>
          <p:cNvSpPr txBox="1"/>
          <p:nvPr/>
        </p:nvSpPr>
        <p:spPr>
          <a:xfrm>
            <a:off x="10290739" y="4417395"/>
            <a:ext cx="805278" cy="261610"/>
          </a:xfrm>
          <a:prstGeom prst="rect">
            <a:avLst/>
          </a:prstGeom>
          <a:noFill/>
          <a:ln>
            <a:noFill/>
          </a:ln>
        </p:spPr>
        <p:txBody>
          <a:bodyPr wrap="square">
            <a:spAutoFit/>
          </a:bodyPr>
          <a:lstStyle/>
          <a:p>
            <a:r>
              <a:rPr lang="en-US" sz="1100" dirty="0">
                <a:solidFill>
                  <a:srgbClr val="1306BA"/>
                </a:solidFill>
              </a:rPr>
              <a:t>Moderate</a:t>
            </a:r>
          </a:p>
        </p:txBody>
      </p:sp>
      <p:sp>
        <p:nvSpPr>
          <p:cNvPr id="55" name="TextBox 54">
            <a:extLst>
              <a:ext uri="{FF2B5EF4-FFF2-40B4-BE49-F238E27FC236}">
                <a16:creationId xmlns:a16="http://schemas.microsoft.com/office/drawing/2014/main" id="{376AC3AB-4015-91B8-EB5B-A770ACEE9ADA}"/>
              </a:ext>
            </a:extLst>
          </p:cNvPr>
          <p:cNvSpPr txBox="1"/>
          <p:nvPr/>
        </p:nvSpPr>
        <p:spPr>
          <a:xfrm>
            <a:off x="7465522" y="5642877"/>
            <a:ext cx="766474" cy="369332"/>
          </a:xfrm>
          <a:prstGeom prst="rect">
            <a:avLst/>
          </a:prstGeom>
          <a:noFill/>
          <a:ln>
            <a:noFill/>
          </a:ln>
        </p:spPr>
        <p:txBody>
          <a:bodyPr wrap="square">
            <a:spAutoFit/>
          </a:bodyPr>
          <a:lstStyle/>
          <a:p>
            <a:r>
              <a:rPr lang="en-US" dirty="0">
                <a:solidFill>
                  <a:srgbClr val="FF0000"/>
                </a:solidFill>
              </a:rPr>
              <a:t>Don’t</a:t>
            </a:r>
          </a:p>
        </p:txBody>
      </p:sp>
      <p:sp>
        <p:nvSpPr>
          <p:cNvPr id="56" name="TextBox 55">
            <a:extLst>
              <a:ext uri="{FF2B5EF4-FFF2-40B4-BE49-F238E27FC236}">
                <a16:creationId xmlns:a16="http://schemas.microsoft.com/office/drawing/2014/main" id="{EB8FC1A0-BA5F-38BA-ED5E-EE80705CA4FE}"/>
              </a:ext>
            </a:extLst>
          </p:cNvPr>
          <p:cNvSpPr txBox="1"/>
          <p:nvPr/>
        </p:nvSpPr>
        <p:spPr>
          <a:xfrm>
            <a:off x="6469213" y="5712802"/>
            <a:ext cx="805278" cy="261610"/>
          </a:xfrm>
          <a:prstGeom prst="rect">
            <a:avLst/>
          </a:prstGeom>
          <a:noFill/>
          <a:ln>
            <a:noFill/>
          </a:ln>
        </p:spPr>
        <p:txBody>
          <a:bodyPr wrap="square">
            <a:spAutoFit/>
          </a:bodyPr>
          <a:lstStyle/>
          <a:p>
            <a:r>
              <a:rPr lang="en-US" sz="1100" dirty="0">
                <a:solidFill>
                  <a:srgbClr val="FF0000"/>
                </a:solidFill>
              </a:rPr>
              <a:t>Advertise</a:t>
            </a:r>
          </a:p>
        </p:txBody>
      </p:sp>
      <p:sp>
        <p:nvSpPr>
          <p:cNvPr id="57" name="TextBox 56">
            <a:extLst>
              <a:ext uri="{FF2B5EF4-FFF2-40B4-BE49-F238E27FC236}">
                <a16:creationId xmlns:a16="http://schemas.microsoft.com/office/drawing/2014/main" id="{DE2169B0-CB7A-072B-FF64-B789C6A38459}"/>
              </a:ext>
            </a:extLst>
          </p:cNvPr>
          <p:cNvSpPr txBox="1"/>
          <p:nvPr/>
        </p:nvSpPr>
        <p:spPr>
          <a:xfrm>
            <a:off x="8349320" y="5712802"/>
            <a:ext cx="805278" cy="261610"/>
          </a:xfrm>
          <a:prstGeom prst="rect">
            <a:avLst/>
          </a:prstGeom>
          <a:noFill/>
          <a:ln>
            <a:noFill/>
          </a:ln>
        </p:spPr>
        <p:txBody>
          <a:bodyPr wrap="square">
            <a:spAutoFit/>
          </a:bodyPr>
          <a:lstStyle/>
          <a:p>
            <a:r>
              <a:rPr lang="en-US" sz="1100" dirty="0">
                <a:solidFill>
                  <a:srgbClr val="FF0000"/>
                </a:solidFill>
              </a:rPr>
              <a:t>Moderate</a:t>
            </a:r>
          </a:p>
        </p:txBody>
      </p:sp>
      <p:sp>
        <p:nvSpPr>
          <p:cNvPr id="58" name="TextBox 57">
            <a:extLst>
              <a:ext uri="{FF2B5EF4-FFF2-40B4-BE49-F238E27FC236}">
                <a16:creationId xmlns:a16="http://schemas.microsoft.com/office/drawing/2014/main" id="{56F9D12A-B305-C112-4187-B949873170D3}"/>
              </a:ext>
            </a:extLst>
          </p:cNvPr>
          <p:cNvSpPr txBox="1"/>
          <p:nvPr/>
        </p:nvSpPr>
        <p:spPr>
          <a:xfrm>
            <a:off x="10330594" y="5642877"/>
            <a:ext cx="766474" cy="369332"/>
          </a:xfrm>
          <a:prstGeom prst="rect">
            <a:avLst/>
          </a:prstGeom>
          <a:noFill/>
          <a:ln>
            <a:noFill/>
          </a:ln>
        </p:spPr>
        <p:txBody>
          <a:bodyPr wrap="square">
            <a:spAutoFit/>
          </a:bodyPr>
          <a:lstStyle/>
          <a:p>
            <a:r>
              <a:rPr lang="en-US" dirty="0">
                <a:solidFill>
                  <a:srgbClr val="FF0000"/>
                </a:solidFill>
              </a:rPr>
              <a:t>Don’t</a:t>
            </a:r>
          </a:p>
        </p:txBody>
      </p:sp>
      <p:sp>
        <p:nvSpPr>
          <p:cNvPr id="59" name="TextBox 58">
            <a:extLst>
              <a:ext uri="{FF2B5EF4-FFF2-40B4-BE49-F238E27FC236}">
                <a16:creationId xmlns:a16="http://schemas.microsoft.com/office/drawing/2014/main" id="{09F24C01-E922-22ED-6950-46FCCACC16D6}"/>
              </a:ext>
            </a:extLst>
          </p:cNvPr>
          <p:cNvSpPr txBox="1"/>
          <p:nvPr/>
        </p:nvSpPr>
        <p:spPr>
          <a:xfrm>
            <a:off x="9334285" y="5712802"/>
            <a:ext cx="805278" cy="261610"/>
          </a:xfrm>
          <a:prstGeom prst="rect">
            <a:avLst/>
          </a:prstGeom>
          <a:noFill/>
          <a:ln>
            <a:noFill/>
          </a:ln>
        </p:spPr>
        <p:txBody>
          <a:bodyPr wrap="square">
            <a:spAutoFit/>
          </a:bodyPr>
          <a:lstStyle/>
          <a:p>
            <a:r>
              <a:rPr lang="en-US" sz="1100" dirty="0">
                <a:solidFill>
                  <a:srgbClr val="FF0000"/>
                </a:solidFill>
              </a:rPr>
              <a:t>Advertise</a:t>
            </a:r>
          </a:p>
        </p:txBody>
      </p:sp>
      <p:sp>
        <p:nvSpPr>
          <p:cNvPr id="60" name="TextBox 59">
            <a:extLst>
              <a:ext uri="{FF2B5EF4-FFF2-40B4-BE49-F238E27FC236}">
                <a16:creationId xmlns:a16="http://schemas.microsoft.com/office/drawing/2014/main" id="{69189861-4078-8F28-7331-7E2E939B292D}"/>
              </a:ext>
            </a:extLst>
          </p:cNvPr>
          <p:cNvSpPr txBox="1"/>
          <p:nvPr/>
        </p:nvSpPr>
        <p:spPr>
          <a:xfrm>
            <a:off x="11270139" y="5712802"/>
            <a:ext cx="805278" cy="261610"/>
          </a:xfrm>
          <a:prstGeom prst="rect">
            <a:avLst/>
          </a:prstGeom>
          <a:noFill/>
          <a:ln>
            <a:noFill/>
          </a:ln>
        </p:spPr>
        <p:txBody>
          <a:bodyPr wrap="square">
            <a:spAutoFit/>
          </a:bodyPr>
          <a:lstStyle/>
          <a:p>
            <a:r>
              <a:rPr lang="en-US" sz="1100" dirty="0">
                <a:solidFill>
                  <a:srgbClr val="FF0000"/>
                </a:solidFill>
              </a:rPr>
              <a:t>Moderate</a:t>
            </a:r>
          </a:p>
        </p:txBody>
      </p:sp>
      <p:cxnSp>
        <p:nvCxnSpPr>
          <p:cNvPr id="7174" name="Straight Connector 7173">
            <a:extLst>
              <a:ext uri="{FF2B5EF4-FFF2-40B4-BE49-F238E27FC236}">
                <a16:creationId xmlns:a16="http://schemas.microsoft.com/office/drawing/2014/main" id="{833B6775-3122-A363-5A1A-894544285180}"/>
              </a:ext>
            </a:extLst>
          </p:cNvPr>
          <p:cNvCxnSpPr>
            <a:cxnSpLocks/>
            <a:stCxn id="2081" idx="5"/>
            <a:endCxn id="2085" idx="0"/>
          </p:cNvCxnSpPr>
          <p:nvPr/>
        </p:nvCxnSpPr>
        <p:spPr>
          <a:xfrm>
            <a:off x="8021369" y="4786890"/>
            <a:ext cx="694390"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182" name="Straight Connector 7181">
            <a:extLst>
              <a:ext uri="{FF2B5EF4-FFF2-40B4-BE49-F238E27FC236}">
                <a16:creationId xmlns:a16="http://schemas.microsoft.com/office/drawing/2014/main" id="{64760682-0AF2-0677-8E92-9387D9A6F92F}"/>
              </a:ext>
            </a:extLst>
          </p:cNvPr>
          <p:cNvCxnSpPr>
            <a:cxnSpLocks/>
            <a:stCxn id="2081" idx="3"/>
            <a:endCxn id="2071" idx="0"/>
          </p:cNvCxnSpPr>
          <p:nvPr/>
        </p:nvCxnSpPr>
        <p:spPr>
          <a:xfrm flipH="1">
            <a:off x="6832227" y="4786890"/>
            <a:ext cx="711762" cy="719158"/>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F0A9F806-416B-334C-F44F-58D9D2DCF271}"/>
              </a:ext>
            </a:extLst>
          </p:cNvPr>
          <p:cNvSpPr/>
          <p:nvPr/>
        </p:nvSpPr>
        <p:spPr>
          <a:xfrm>
            <a:off x="6452863" y="5436669"/>
            <a:ext cx="766475" cy="107548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FF0000"/>
              </a:solidFill>
            </a:endParaRPr>
          </a:p>
        </p:txBody>
      </p:sp>
      <p:sp>
        <p:nvSpPr>
          <p:cNvPr id="10" name="TextBox 9">
            <a:extLst>
              <a:ext uri="{FF2B5EF4-FFF2-40B4-BE49-F238E27FC236}">
                <a16:creationId xmlns:a16="http://schemas.microsoft.com/office/drawing/2014/main" id="{BA25C2DD-B262-1642-CE2B-51287DF144FE}"/>
              </a:ext>
            </a:extLst>
          </p:cNvPr>
          <p:cNvSpPr txBox="1"/>
          <p:nvPr/>
        </p:nvSpPr>
        <p:spPr>
          <a:xfrm>
            <a:off x="2418926" y="4054762"/>
            <a:ext cx="2520573" cy="830997"/>
          </a:xfrm>
          <a:prstGeom prst="rect">
            <a:avLst/>
          </a:prstGeom>
          <a:noFill/>
          <a:ln>
            <a:noFill/>
          </a:ln>
        </p:spPr>
        <p:txBody>
          <a:bodyPr wrap="square">
            <a:spAutoFit/>
          </a:bodyPr>
          <a:lstStyle/>
          <a:p>
            <a:pPr algn="ctr">
              <a:buNone/>
            </a:pPr>
            <a:r>
              <a:rPr lang="en-US" sz="2400" b="1" i="1" dirty="0">
                <a:solidFill>
                  <a:srgbClr val="FF0000"/>
                </a:solidFill>
              </a:rPr>
              <a:t>Coke</a:t>
            </a:r>
            <a:endParaRPr lang="en-US" sz="2400" dirty="0">
              <a:solidFill>
                <a:srgbClr val="FF0000"/>
              </a:solidFill>
            </a:endParaRPr>
          </a:p>
          <a:p>
            <a:pPr>
              <a:buNone/>
            </a:pPr>
            <a:r>
              <a:rPr lang="en-US" sz="2400" dirty="0"/>
              <a:t>Advertise vs. Don’t</a:t>
            </a:r>
          </a:p>
        </p:txBody>
      </p:sp>
      <p:sp>
        <p:nvSpPr>
          <p:cNvPr id="18" name="Rectangle 17">
            <a:extLst>
              <a:ext uri="{FF2B5EF4-FFF2-40B4-BE49-F238E27FC236}">
                <a16:creationId xmlns:a16="http://schemas.microsoft.com/office/drawing/2014/main" id="{208BB260-40DA-6EA0-97C1-38C78812A44F}"/>
              </a:ext>
            </a:extLst>
          </p:cNvPr>
          <p:cNvSpPr/>
          <p:nvPr/>
        </p:nvSpPr>
        <p:spPr>
          <a:xfrm>
            <a:off x="9305286" y="5436669"/>
            <a:ext cx="766475" cy="1075485"/>
          </a:xfrm>
          <a:prstGeom prst="rect">
            <a:avLst/>
          </a:prstGeom>
          <a:no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FF0000"/>
              </a:solidFill>
            </a:endParaRPr>
          </a:p>
        </p:txBody>
      </p:sp>
      <p:sp>
        <p:nvSpPr>
          <p:cNvPr id="2" name="TextBox 1">
            <a:extLst>
              <a:ext uri="{FF2B5EF4-FFF2-40B4-BE49-F238E27FC236}">
                <a16:creationId xmlns:a16="http://schemas.microsoft.com/office/drawing/2014/main" id="{A424555C-758B-D4CA-9DEA-E49A6ACB631E}"/>
              </a:ext>
            </a:extLst>
          </p:cNvPr>
          <p:cNvSpPr txBox="1"/>
          <p:nvPr/>
        </p:nvSpPr>
        <p:spPr>
          <a:xfrm>
            <a:off x="232785" y="5946402"/>
            <a:ext cx="3102760" cy="769441"/>
          </a:xfrm>
          <a:prstGeom prst="rect">
            <a:avLst/>
          </a:prstGeom>
          <a:noFill/>
          <a:ln>
            <a:noFill/>
          </a:ln>
        </p:spPr>
        <p:txBody>
          <a:bodyPr wrap="square">
            <a:spAutoFit/>
          </a:bodyPr>
          <a:lstStyle/>
          <a:p>
            <a:pPr>
              <a:buNone/>
            </a:pPr>
            <a:r>
              <a:rPr lang="en-US" sz="2200" b="1" i="1" dirty="0">
                <a:solidFill>
                  <a:srgbClr val="FF0000"/>
                </a:solidFill>
              </a:rPr>
              <a:t>Advertise</a:t>
            </a:r>
            <a:r>
              <a:rPr lang="en-US" sz="2200" i="1" dirty="0"/>
              <a:t> dominates; eliminate </a:t>
            </a:r>
            <a:r>
              <a:rPr lang="en-US" sz="2200" b="1" i="1" dirty="0">
                <a:solidFill>
                  <a:srgbClr val="FF0000"/>
                </a:solidFill>
              </a:rPr>
              <a:t>Don’t</a:t>
            </a:r>
            <a:r>
              <a:rPr lang="en-US" sz="2200" i="1" dirty="0"/>
              <a:t> for </a:t>
            </a:r>
            <a:r>
              <a:rPr lang="en-US" sz="2200" b="1" i="1" dirty="0">
                <a:solidFill>
                  <a:srgbClr val="FF0000"/>
                </a:solidFill>
              </a:rPr>
              <a:t>Coke</a:t>
            </a:r>
          </a:p>
        </p:txBody>
      </p:sp>
    </p:spTree>
    <p:extLst>
      <p:ext uri="{BB962C8B-B14F-4D97-AF65-F5344CB8AC3E}">
        <p14:creationId xmlns:p14="http://schemas.microsoft.com/office/powerpoint/2010/main" val="395201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08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09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17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5" grpId="0" animBg="1"/>
      <p:bldP spid="2091" grpId="0"/>
      <p:bldP spid="22" grpId="0" animBg="1"/>
      <p:bldP spid="27" grpId="0"/>
      <p:bldP spid="57" grpId="0"/>
      <p:bldP spid="60" grpId="0"/>
      <p:bldP spid="3"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A406A-B9F6-8D8B-1B6C-B80F6F56ED48}"/>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A13AB804-D285-C7EF-F7C0-08D5C0FFF73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Absolute Best Response = Dominant Strategy</a:t>
            </a:r>
          </a:p>
        </p:txBody>
      </p:sp>
      <p:sp>
        <p:nvSpPr>
          <p:cNvPr id="7" name="TextBox 6">
            <a:extLst>
              <a:ext uri="{FF2B5EF4-FFF2-40B4-BE49-F238E27FC236}">
                <a16:creationId xmlns:a16="http://schemas.microsoft.com/office/drawing/2014/main" id="{D711519B-49E4-6D33-EEA0-48440D3ACED8}"/>
              </a:ext>
            </a:extLst>
          </p:cNvPr>
          <p:cNvSpPr txBox="1"/>
          <p:nvPr/>
        </p:nvSpPr>
        <p:spPr>
          <a:xfrm>
            <a:off x="906087" y="1528232"/>
            <a:ext cx="10739605" cy="707886"/>
          </a:xfrm>
          <a:prstGeom prst="rect">
            <a:avLst/>
          </a:prstGeom>
          <a:noFill/>
          <a:ln>
            <a:noFill/>
          </a:ln>
        </p:spPr>
        <p:txBody>
          <a:bodyPr wrap="square">
            <a:spAutoFit/>
          </a:bodyPr>
          <a:lstStyle/>
          <a:p>
            <a:r>
              <a:rPr lang="en-US" sz="2000" i="1" dirty="0"/>
              <a:t>Absolute best response</a:t>
            </a:r>
            <a:r>
              <a:rPr lang="en-US" sz="2000" dirty="0"/>
              <a:t> and </a:t>
            </a:r>
            <a:r>
              <a:rPr lang="en-US" sz="2000" i="1" dirty="0"/>
              <a:t>dominant strategy</a:t>
            </a:r>
            <a:r>
              <a:rPr lang="en-US" sz="2000" dirty="0"/>
              <a:t> are equivalent terms that describe a strategy that maximizes a player's payoff regardless of what opponents do.</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4A1FDF7-A539-3B5D-1DF3-011DA419A824}"/>
                  </a:ext>
                </a:extLst>
              </p:cNvPr>
              <p:cNvSpPr txBox="1"/>
              <p:nvPr/>
            </p:nvSpPr>
            <p:spPr>
              <a:xfrm>
                <a:off x="1484910" y="3182785"/>
                <a:ext cx="9222180" cy="1597137"/>
              </a:xfrm>
              <a:prstGeom prst="rect">
                <a:avLst/>
              </a:prstGeom>
              <a:noFill/>
              <a:ln w="25400">
                <a:solidFill>
                  <a:schemeClr val="tx1"/>
                </a:solidFill>
              </a:ln>
            </p:spPr>
            <p:txBody>
              <a:bodyPr wrap="square">
                <a:noAutofit/>
              </a:bodyPr>
              <a:lstStyle/>
              <a:p>
                <a:pPr>
                  <a:spcAft>
                    <a:spcPts val="1200"/>
                  </a:spcAft>
                </a:pPr>
                <a:r>
                  <a:rPr lang="en-US" sz="2000" b="1" i="1" dirty="0"/>
                  <a:t>Definition. </a:t>
                </a:r>
                <a:r>
                  <a:rPr lang="en-US" sz="2000" dirty="0"/>
                  <a:t>For player </a:t>
                </a:r>
                <a14:m>
                  <m:oMath xmlns:m="http://schemas.openxmlformats.org/officeDocument/2006/math">
                    <m:r>
                      <a:rPr lang="en-US" sz="2000" b="0" i="1" smtClean="0">
                        <a:latin typeface="Cambria Math" panose="02040503050406030204" pitchFamily="18" charset="0"/>
                      </a:rPr>
                      <m:t>𝑖</m:t>
                    </m:r>
                  </m:oMath>
                </a14:m>
                <a:r>
                  <a:rPr lang="en-US" sz="2000" dirty="0"/>
                  <a:t>, strategy </a:t>
                </a:r>
                <a14:m>
                  <m:oMath xmlns:m="http://schemas.openxmlformats.org/officeDocument/2006/math">
                    <m:sSub>
                      <m:sSubPr>
                        <m:ctrlPr>
                          <a:rPr lang="en-US" sz="2000" b="0" i="1" smtClean="0">
                            <a:solidFill>
                              <a:srgbClr val="1306BA"/>
                            </a:solidFill>
                            <a:latin typeface="Cambria Math" panose="02040503050406030204" pitchFamily="18" charset="0"/>
                          </a:rPr>
                        </m:ctrlPr>
                      </m:sSubPr>
                      <m:e>
                        <m:r>
                          <a:rPr lang="en-US" sz="2000" b="0" i="1" smtClean="0">
                            <a:solidFill>
                              <a:srgbClr val="1306BA"/>
                            </a:solidFill>
                            <a:latin typeface="Cambria Math" panose="02040503050406030204" pitchFamily="18" charset="0"/>
                          </a:rPr>
                          <m:t>𝑠</m:t>
                        </m:r>
                      </m:e>
                      <m:sub>
                        <m:r>
                          <a:rPr lang="en-US" sz="2000" b="0" i="1" smtClean="0">
                            <a:solidFill>
                              <a:srgbClr val="1306BA"/>
                            </a:solidFill>
                            <a:latin typeface="Cambria Math" panose="02040503050406030204" pitchFamily="18" charset="0"/>
                          </a:rPr>
                          <m:t>𝑖</m:t>
                        </m:r>
                      </m:sub>
                    </m:sSub>
                  </m:oMath>
                </a14:m>
                <a:r>
                  <a:rPr lang="en-US" sz="2000" b="0" i="0" dirty="0">
                    <a:latin typeface="+mj-lt"/>
                  </a:rPr>
                  <a:t> </a:t>
                </a:r>
                <a:r>
                  <a:rPr lang="en-US" sz="2000" b="0" i="0" dirty="0"/>
                  <a:t>is an </a:t>
                </a:r>
                <a:r>
                  <a:rPr lang="en-US" sz="2000" b="1" i="1" dirty="0"/>
                  <a:t>absolute best response</a:t>
                </a:r>
                <a:r>
                  <a:rPr lang="en-US" sz="2000" b="0" i="0" dirty="0"/>
                  <a:t> (</a:t>
                </a:r>
                <a:r>
                  <a:rPr lang="en-US" sz="2000" b="1" i="1" dirty="0"/>
                  <a:t>dominant strategy</a:t>
                </a:r>
                <a:r>
                  <a:rPr lang="en-US" sz="2000" b="0" i="0" dirty="0"/>
                  <a:t>) if:</a:t>
                </a:r>
                <a:endParaRPr lang="en-US" sz="2000" b="0" dirty="0"/>
              </a:p>
              <a:p>
                <a:pPr>
                  <a:spcAft>
                    <a:spcPts val="1200"/>
                  </a:spcAft>
                </a:pPr>
                <a14:m>
                  <m:oMathPara xmlns:m="http://schemas.openxmlformats.org/officeDocument/2006/math">
                    <m:oMathParaPr>
                      <m:jc m:val="centerGroup"/>
                    </m:oMathParaPr>
                    <m:oMath xmlns:m="http://schemas.openxmlformats.org/officeDocument/2006/math">
                      <m:sSub>
                        <m:sSubPr>
                          <m:ctrlPr>
                            <a:rPr lang="en-US" sz="2000" b="0" i="1" smtClean="0">
                              <a:solidFill>
                                <a:srgbClr val="1306BA"/>
                              </a:solidFill>
                              <a:latin typeface="Cambria Math" panose="02040503050406030204" pitchFamily="18" charset="0"/>
                            </a:rPr>
                          </m:ctrlPr>
                        </m:sSubPr>
                        <m:e>
                          <m:r>
                            <a:rPr lang="en-US" sz="2000" b="0" i="1" smtClean="0">
                              <a:solidFill>
                                <a:srgbClr val="1306BA"/>
                              </a:solidFill>
                              <a:latin typeface="Cambria Math" panose="02040503050406030204" pitchFamily="18" charset="0"/>
                            </a:rPr>
                            <m:t>𝑠</m:t>
                          </m:r>
                        </m:e>
                        <m:sub>
                          <m:r>
                            <a:rPr lang="en-US" sz="2000" b="0" i="1" smtClean="0">
                              <a:solidFill>
                                <a:srgbClr val="1306BA"/>
                              </a:solidFill>
                              <a:latin typeface="Cambria Math" panose="02040503050406030204" pitchFamily="18" charset="0"/>
                            </a:rPr>
                            <m:t>𝑖</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argmax</m:t>
                              </m:r>
                            </m:e>
                            <m:lim>
                              <m:r>
                                <a:rPr lang="en-US" sz="2000" b="0" i="1" smtClean="0">
                                  <a:solidFill>
                                    <a:srgbClr val="FF0000"/>
                                  </a:solidFill>
                                  <a:latin typeface="Cambria Math" panose="02040503050406030204" pitchFamily="18" charset="0"/>
                                </a:rPr>
                                <m:t>𝑎</m:t>
                              </m:r>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𝑆</m:t>
                                  </m:r>
                                </m:e>
                                <m:sub>
                                  <m:r>
                                    <a:rPr lang="en-US" sz="2000" b="0" i="1" smtClean="0">
                                      <a:solidFill>
                                        <a:srgbClr val="00B050"/>
                                      </a:solidFill>
                                      <a:latin typeface="Cambria Math" panose="02040503050406030204" pitchFamily="18" charset="0"/>
                                    </a:rPr>
                                    <m:t>𝑖</m:t>
                                  </m:r>
                                </m:sub>
                              </m:sSub>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solidFill>
                                    <a:srgbClr val="FF0000"/>
                                  </a:solidFill>
                                  <a:latin typeface="Cambria Math" panose="02040503050406030204" pitchFamily="18" charset="0"/>
                                </a:rPr>
                                <m:t>𝑎</m:t>
                              </m:r>
                              <m:r>
                                <a:rPr lang="en-US" sz="2000" b="0" i="1" smtClean="0">
                                  <a:latin typeface="Cambria Math" panose="02040503050406030204" pitchFamily="18" charset="0"/>
                                </a:rPr>
                                <m:t>, </m:t>
                              </m:r>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𝑠</m:t>
                                  </m:r>
                                </m:e>
                                <m:sub>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m:t>
                                  </m:r>
                                </m:sub>
                              </m:sSub>
                            </m:e>
                          </m:d>
                        </m:e>
                      </m:func>
                    </m:oMath>
                  </m:oMathPara>
                </a14:m>
                <a:endParaRPr lang="en-US" sz="2000" dirty="0"/>
              </a:p>
              <a:p>
                <a:pPr>
                  <a:spcAft>
                    <a:spcPts val="1200"/>
                  </a:spcAft>
                </a:pPr>
                <a:r>
                  <a:rPr lang="en-US" sz="2000" dirty="0"/>
                  <a:t>for all possible </a:t>
                </a:r>
                <a14:m>
                  <m:oMath xmlns:m="http://schemas.openxmlformats.org/officeDocument/2006/math">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𝑠</m:t>
                        </m:r>
                      </m:e>
                      <m:sub>
                        <m:r>
                          <a:rPr lang="en-US" sz="2000" i="1">
                            <a:solidFill>
                              <a:srgbClr val="7030A0"/>
                            </a:solidFill>
                            <a:latin typeface="Cambria Math" panose="02040503050406030204" pitchFamily="18" charset="0"/>
                          </a:rPr>
                          <m:t>−</m:t>
                        </m:r>
                        <m:r>
                          <a:rPr lang="en-US" sz="2000" i="1">
                            <a:solidFill>
                              <a:srgbClr val="7030A0"/>
                            </a:solidFill>
                            <a:latin typeface="Cambria Math" panose="02040503050406030204" pitchFamily="18" charset="0"/>
                          </a:rPr>
                          <m:t>𝑖</m:t>
                        </m:r>
                      </m:sub>
                    </m:sSub>
                  </m:oMath>
                </a14:m>
                <a:r>
                  <a:rPr lang="en-US" sz="2000" dirty="0"/>
                  <a:t>. (Recall </a:t>
                </a:r>
                <a14:m>
                  <m:oMath xmlns:m="http://schemas.openxmlformats.org/officeDocument/2006/math">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𝑠</m:t>
                        </m:r>
                      </m:e>
                      <m:sub>
                        <m:r>
                          <a:rPr lang="en-US" sz="2000" i="1">
                            <a:solidFill>
                              <a:srgbClr val="7030A0"/>
                            </a:solidFill>
                            <a:latin typeface="Cambria Math" panose="02040503050406030204" pitchFamily="18" charset="0"/>
                          </a:rPr>
                          <m:t>−</m:t>
                        </m:r>
                        <m:r>
                          <a:rPr lang="en-US" sz="2000" i="1">
                            <a:solidFill>
                              <a:srgbClr val="7030A0"/>
                            </a:solidFill>
                            <a:latin typeface="Cambria Math" panose="02040503050406030204" pitchFamily="18" charset="0"/>
                          </a:rPr>
                          <m:t>𝑖</m:t>
                        </m:r>
                      </m:sub>
                    </m:sSub>
                    <m:r>
                      <a:rPr lang="en-US" sz="2000" i="1">
                        <a:solidFill>
                          <a:srgbClr val="7030A0"/>
                        </a:solidFill>
                        <a:latin typeface="Cambria Math" panose="02040503050406030204" pitchFamily="18" charset="0"/>
                      </a:rPr>
                      <m:t> </m:t>
                    </m:r>
                  </m:oMath>
                </a14:m>
                <a:r>
                  <a:rPr lang="en-US" sz="2000" dirty="0"/>
                  <a:t>refers to all other players' strategy combinations.)</a:t>
                </a:r>
              </a:p>
            </p:txBody>
          </p:sp>
        </mc:Choice>
        <mc:Fallback xmlns="">
          <p:sp>
            <p:nvSpPr>
              <p:cNvPr id="2" name="TextBox 1">
                <a:extLst>
                  <a:ext uri="{FF2B5EF4-FFF2-40B4-BE49-F238E27FC236}">
                    <a16:creationId xmlns:a16="http://schemas.microsoft.com/office/drawing/2014/main" id="{24A1FDF7-A539-3B5D-1DF3-011DA419A824}"/>
                  </a:ext>
                </a:extLst>
              </p:cNvPr>
              <p:cNvSpPr txBox="1">
                <a:spLocks noRot="1" noChangeAspect="1" noMove="1" noResize="1" noEditPoints="1" noAdjustHandles="1" noChangeArrowheads="1" noChangeShapeType="1" noTextEdit="1"/>
              </p:cNvSpPr>
              <p:nvPr/>
            </p:nvSpPr>
            <p:spPr>
              <a:xfrm>
                <a:off x="1484910" y="3182785"/>
                <a:ext cx="9222180" cy="1597137"/>
              </a:xfrm>
              <a:prstGeom prst="rect">
                <a:avLst/>
              </a:prstGeom>
              <a:blipFill>
                <a:blip r:embed="rId2"/>
                <a:stretch>
                  <a:fillRect l="-594" t="-1128"/>
                </a:stretch>
              </a:blipFill>
              <a:ln w="254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6129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0C84-95B4-580E-881C-5960BBA96B17}"/>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20DB618B-13BB-ABCE-97ED-C6B46876D222}"/>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Dominant Strategy Notation Example</a:t>
            </a:r>
          </a:p>
        </p:txBody>
      </p:sp>
      <p:sp>
        <p:nvSpPr>
          <p:cNvPr id="3" name="TextBox 2">
            <a:extLst>
              <a:ext uri="{FF2B5EF4-FFF2-40B4-BE49-F238E27FC236}">
                <a16:creationId xmlns:a16="http://schemas.microsoft.com/office/drawing/2014/main" id="{6E28782B-DC21-45F2-568C-A95443818411}"/>
              </a:ext>
            </a:extLst>
          </p:cNvPr>
          <p:cNvSpPr txBox="1"/>
          <p:nvPr/>
        </p:nvSpPr>
        <p:spPr>
          <a:xfrm>
            <a:off x="769986" y="2696738"/>
            <a:ext cx="1172095" cy="400110"/>
          </a:xfrm>
          <a:prstGeom prst="rect">
            <a:avLst/>
          </a:prstGeom>
          <a:noFill/>
          <a:ln>
            <a:noFill/>
          </a:ln>
        </p:spPr>
        <p:txBody>
          <a:bodyPr wrap="square">
            <a:spAutoFit/>
          </a:bodyPr>
          <a:lstStyle/>
          <a:p>
            <a:r>
              <a:rPr lang="en-US" sz="2000" i="1" dirty="0"/>
              <a:t>Example.</a:t>
            </a:r>
            <a:endParaRPr lang="en-US" sz="2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FD480A-5E3C-169A-D389-A0D825914674}"/>
                  </a:ext>
                </a:extLst>
              </p:cNvPr>
              <p:cNvSpPr txBox="1"/>
              <p:nvPr/>
            </p:nvSpPr>
            <p:spPr>
              <a:xfrm>
                <a:off x="868710" y="3305161"/>
                <a:ext cx="4972657" cy="582980"/>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solidFill>
                                    <a:srgbClr val="1306BA"/>
                                  </a:solidFill>
                                  <a:latin typeface="Cambria Math" panose="02040503050406030204" pitchFamily="18" charset="0"/>
                                </a:rPr>
                                <m:t>𝑎</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𝐴𝑑𝑣𝑒𝑟𝑡𝑖𝑠𝑒</m:t>
                                  </m:r>
                                  <m:r>
                                    <a:rPr lang="en-US" sz="2000" i="1">
                                      <a:latin typeface="Cambria Math" panose="02040503050406030204" pitchFamily="18" charset="0"/>
                                    </a:rPr>
                                    <m:t>,   </m:t>
                                  </m:r>
                                  <m:r>
                                    <a:rPr lang="en-US" sz="2000" i="1">
                                      <a:latin typeface="Cambria Math" panose="02040503050406030204" pitchFamily="18" charset="0"/>
                                    </a:rPr>
                                    <m:t>𝑀𝑜𝑑𝑒𝑟𝑎𝑡𝑒</m:t>
                                  </m:r>
                                </m:e>
                              </m:d>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1" i="1">
                                  <a:solidFill>
                                    <a:srgbClr val="1306BA"/>
                                  </a:solidFill>
                                  <a:latin typeface="Cambria Math" panose="02040503050406030204" pitchFamily="18" charset="0"/>
                                </a:rPr>
                                <m:t>𝑷𝒆𝒑𝒔𝒊</m:t>
                              </m:r>
                            </m:sub>
                          </m:sSub>
                          <m:d>
                            <m:dPr>
                              <m:ctrlPr>
                                <a:rPr lang="en-US" sz="2000" i="1">
                                  <a:latin typeface="Cambria Math" panose="02040503050406030204" pitchFamily="18" charset="0"/>
                                </a:rPr>
                              </m:ctrlPr>
                            </m:dPr>
                            <m:e>
                              <m:r>
                                <a:rPr lang="en-US" sz="2000" i="1">
                                  <a:solidFill>
                                    <a:srgbClr val="1306BA"/>
                                  </a:solidFill>
                                  <a:latin typeface="Cambria Math" panose="02040503050406030204" pitchFamily="18" charset="0"/>
                                </a:rPr>
                                <m:t>𝑎</m:t>
                              </m:r>
                              <m:r>
                                <a:rPr lang="en-US" sz="2000" i="1">
                                  <a:latin typeface="Cambria Math" panose="02040503050406030204" pitchFamily="18" charset="0"/>
                                </a:rPr>
                                <m:t>, </m:t>
                              </m:r>
                              <m:r>
                                <a:rPr lang="en-US" sz="2000" i="1">
                                  <a:solidFill>
                                    <a:srgbClr val="FF0000"/>
                                  </a:solidFill>
                                  <a:latin typeface="Cambria Math" panose="02040503050406030204" pitchFamily="18" charset="0"/>
                                </a:rPr>
                                <m:t>𝐴𝑑𝑣𝑒𝑟𝑡𝑖𝑠𝑒</m:t>
                              </m:r>
                            </m:e>
                          </m:d>
                          <m:r>
                            <a:rPr lang="en-US" sz="2000" i="1">
                              <a:latin typeface="Cambria Math" panose="02040503050406030204" pitchFamily="18" charset="0"/>
                            </a:rPr>
                            <m:t>=</m:t>
                          </m:r>
                        </m:e>
                      </m:func>
                    </m:oMath>
                  </m:oMathPara>
                </a14:m>
                <a:endParaRPr lang="en-US" sz="2000" dirty="0"/>
              </a:p>
            </p:txBody>
          </p:sp>
        </mc:Choice>
        <mc:Fallback xmlns="">
          <p:sp>
            <p:nvSpPr>
              <p:cNvPr id="5" name="TextBox 4">
                <a:extLst>
                  <a:ext uri="{FF2B5EF4-FFF2-40B4-BE49-F238E27FC236}">
                    <a16:creationId xmlns:a16="http://schemas.microsoft.com/office/drawing/2014/main" id="{54FD480A-5E3C-169A-D389-A0D825914674}"/>
                  </a:ext>
                </a:extLst>
              </p:cNvPr>
              <p:cNvSpPr txBox="1">
                <a:spLocks noRot="1" noChangeAspect="1" noMove="1" noResize="1" noEditPoints="1" noAdjustHandles="1" noChangeArrowheads="1" noChangeShapeType="1" noTextEdit="1"/>
              </p:cNvSpPr>
              <p:nvPr/>
            </p:nvSpPr>
            <p:spPr>
              <a:xfrm>
                <a:off x="868710" y="3305161"/>
                <a:ext cx="4972657" cy="582980"/>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EEE6A4-C9F7-7C14-9197-83AA3C726631}"/>
                  </a:ext>
                </a:extLst>
              </p:cNvPr>
              <p:cNvSpPr txBox="1"/>
              <p:nvPr/>
            </p:nvSpPr>
            <p:spPr>
              <a:xfrm>
                <a:off x="868710" y="4033069"/>
                <a:ext cx="4972657" cy="582980"/>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solidFill>
                                    <a:srgbClr val="1306BA"/>
                                  </a:solidFill>
                                  <a:latin typeface="Cambria Math" panose="02040503050406030204" pitchFamily="18" charset="0"/>
                                </a:rPr>
                                <m:t>𝑎</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𝐴𝑑𝑣𝑒𝑟𝑡𝑖𝑠𝑒</m:t>
                                  </m:r>
                                  <m:r>
                                    <a:rPr lang="en-US" sz="2000" i="1">
                                      <a:latin typeface="Cambria Math" panose="02040503050406030204" pitchFamily="18" charset="0"/>
                                    </a:rPr>
                                    <m:t>,   </m:t>
                                  </m:r>
                                  <m:r>
                                    <a:rPr lang="en-US" sz="2000" i="1">
                                      <a:latin typeface="Cambria Math" panose="02040503050406030204" pitchFamily="18" charset="0"/>
                                    </a:rPr>
                                    <m:t>𝑀𝑜𝑑𝑒𝑟𝑎𝑡𝑒</m:t>
                                  </m:r>
                                </m:e>
                              </m:d>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1" i="1">
                                  <a:solidFill>
                                    <a:srgbClr val="1306BA"/>
                                  </a:solidFill>
                                  <a:latin typeface="Cambria Math" panose="02040503050406030204" pitchFamily="18" charset="0"/>
                                </a:rPr>
                                <m:t>𝑷𝒆𝒑𝒔𝒊</m:t>
                              </m:r>
                            </m:sub>
                          </m:sSub>
                          <m:d>
                            <m:dPr>
                              <m:ctrlPr>
                                <a:rPr lang="en-US" sz="2000" i="1">
                                  <a:latin typeface="Cambria Math" panose="02040503050406030204" pitchFamily="18" charset="0"/>
                                </a:rPr>
                              </m:ctrlPr>
                            </m:dPr>
                            <m:e>
                              <m:r>
                                <a:rPr lang="en-US" sz="2000" i="1">
                                  <a:solidFill>
                                    <a:srgbClr val="1306BA"/>
                                  </a:solidFill>
                                  <a:latin typeface="Cambria Math" panose="02040503050406030204" pitchFamily="18" charset="0"/>
                                </a:rPr>
                                <m:t>𝑎</m:t>
                              </m:r>
                              <m:r>
                                <a:rPr lang="en-US" sz="2000" i="1">
                                  <a:latin typeface="Cambria Math" panose="02040503050406030204" pitchFamily="18" charset="0"/>
                                </a:rPr>
                                <m:t>, </m:t>
                              </m:r>
                              <m:r>
                                <a:rPr lang="en-US" sz="2000" i="1">
                                  <a:solidFill>
                                    <a:srgbClr val="FF0000"/>
                                  </a:solidFill>
                                  <a:latin typeface="Cambria Math" panose="02040503050406030204" pitchFamily="18" charset="0"/>
                                </a:rPr>
                                <m:t>𝑀𝑜𝑑𝑒𝑟𝑎𝑡𝑒</m:t>
                              </m:r>
                            </m:e>
                          </m:d>
                          <m:r>
                            <a:rPr lang="en-US" sz="2000" i="1">
                              <a:latin typeface="Cambria Math" panose="02040503050406030204" pitchFamily="18" charset="0"/>
                            </a:rPr>
                            <m:t>=</m:t>
                          </m:r>
                        </m:e>
                      </m:func>
                    </m:oMath>
                  </m:oMathPara>
                </a14:m>
                <a:endParaRPr lang="en-US" sz="2000" dirty="0"/>
              </a:p>
            </p:txBody>
          </p:sp>
        </mc:Choice>
        <mc:Fallback xmlns="">
          <p:sp>
            <p:nvSpPr>
              <p:cNvPr id="8" name="TextBox 7">
                <a:extLst>
                  <a:ext uri="{FF2B5EF4-FFF2-40B4-BE49-F238E27FC236}">
                    <a16:creationId xmlns:a16="http://schemas.microsoft.com/office/drawing/2014/main" id="{63EEE6A4-C9F7-7C14-9197-83AA3C726631}"/>
                  </a:ext>
                </a:extLst>
              </p:cNvPr>
              <p:cNvSpPr txBox="1">
                <a:spLocks noRot="1" noChangeAspect="1" noMove="1" noResize="1" noEditPoints="1" noAdjustHandles="1" noChangeArrowheads="1" noChangeShapeType="1" noTextEdit="1"/>
              </p:cNvSpPr>
              <p:nvPr/>
            </p:nvSpPr>
            <p:spPr>
              <a:xfrm>
                <a:off x="868710" y="4033069"/>
                <a:ext cx="4972657" cy="582980"/>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C6E68C7-F1C1-B353-47E0-8BFBE5862F0C}"/>
                  </a:ext>
                </a:extLst>
              </p:cNvPr>
              <p:cNvSpPr txBox="1"/>
              <p:nvPr/>
            </p:nvSpPr>
            <p:spPr>
              <a:xfrm>
                <a:off x="10661341" y="3304574"/>
                <a:ext cx="1066205" cy="42761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𝑠</m:t>
                          </m:r>
                        </m:e>
                        <m:sub>
                          <m:r>
                            <a:rPr lang="en-US" sz="2000" b="1" i="1">
                              <a:solidFill>
                                <a:srgbClr val="1306BA"/>
                              </a:solidFill>
                              <a:latin typeface="Cambria Math" panose="02040503050406030204" pitchFamily="18" charset="0"/>
                            </a:rPr>
                            <m:t>𝑷𝒆𝒑𝒔𝒊</m:t>
                          </m:r>
                        </m:sub>
                      </m:sSub>
                    </m:oMath>
                  </m:oMathPara>
                </a14:m>
                <a:endParaRPr lang="en-US" sz="2000" dirty="0"/>
              </a:p>
            </p:txBody>
          </p:sp>
        </mc:Choice>
        <mc:Fallback xmlns="">
          <p:sp>
            <p:nvSpPr>
              <p:cNvPr id="12" name="TextBox 11">
                <a:extLst>
                  <a:ext uri="{FF2B5EF4-FFF2-40B4-BE49-F238E27FC236}">
                    <a16:creationId xmlns:a16="http://schemas.microsoft.com/office/drawing/2014/main" id="{EC6E68C7-F1C1-B353-47E0-8BFBE5862F0C}"/>
                  </a:ext>
                </a:extLst>
              </p:cNvPr>
              <p:cNvSpPr txBox="1">
                <a:spLocks noRot="1" noChangeAspect="1" noMove="1" noResize="1" noEditPoints="1" noAdjustHandles="1" noChangeArrowheads="1" noChangeShapeType="1" noTextEdit="1"/>
              </p:cNvSpPr>
              <p:nvPr/>
            </p:nvSpPr>
            <p:spPr>
              <a:xfrm>
                <a:off x="10661341" y="3304574"/>
                <a:ext cx="1066205" cy="427618"/>
              </a:xfrm>
              <a:prstGeom prst="rect">
                <a:avLst/>
              </a:prstGeom>
              <a:blipFill>
                <a:blip r:embed="rId4"/>
                <a:stretch>
                  <a:fillRect b="-8571"/>
                </a:stretch>
              </a:blipFill>
              <a:ln>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750B9449-598C-D998-CA69-5D325E758934}"/>
              </a:ext>
            </a:extLst>
          </p:cNvPr>
          <p:cNvPicPr>
            <a:picLocks noChangeAspect="1"/>
          </p:cNvPicPr>
          <p:nvPr/>
        </p:nvPicPr>
        <p:blipFill>
          <a:blip r:embed="rId5"/>
          <a:stretch>
            <a:fillRect/>
          </a:stretch>
        </p:blipFill>
        <p:spPr>
          <a:xfrm>
            <a:off x="8454937" y="932237"/>
            <a:ext cx="3280107" cy="133708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19FAAB9-FE8F-EBAE-2CAD-85A165374C2B}"/>
                  </a:ext>
                </a:extLst>
              </p:cNvPr>
              <p:cNvSpPr txBox="1"/>
              <p:nvPr/>
            </p:nvSpPr>
            <p:spPr>
              <a:xfrm>
                <a:off x="6015151" y="3312358"/>
                <a:ext cx="3024865" cy="582980"/>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solidFill>
                                    <a:srgbClr val="1306BA"/>
                                  </a:solidFill>
                                  <a:latin typeface="Cambria Math" panose="02040503050406030204" pitchFamily="18" charset="0"/>
                                </a:rPr>
                                <m:t>𝑎</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𝐴𝑑𝑣𝑒𝑟𝑡𝑖𝑠𝑒</m:t>
                                  </m:r>
                                  <m:r>
                                    <a:rPr lang="en-US" sz="2000" i="1">
                                      <a:latin typeface="Cambria Math" panose="02040503050406030204" pitchFamily="18" charset="0"/>
                                    </a:rPr>
                                    <m:t>,   </m:t>
                                  </m:r>
                                  <m:r>
                                    <a:rPr lang="en-US" sz="2000" i="1">
                                      <a:latin typeface="Cambria Math" panose="02040503050406030204" pitchFamily="18" charset="0"/>
                                    </a:rPr>
                                    <m:t>𝑀𝑜𝑑𝑒𝑟𝑎𝑡𝑒</m:t>
                                  </m:r>
                                </m:e>
                              </m:d>
                            </m:lim>
                          </m:limLow>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2, 3</m:t>
                              </m:r>
                            </m:e>
                          </m:d>
                        </m:e>
                      </m:func>
                    </m:oMath>
                  </m:oMathPara>
                </a14:m>
                <a:endParaRPr lang="en-US" sz="2000" dirty="0"/>
              </a:p>
            </p:txBody>
          </p:sp>
        </mc:Choice>
        <mc:Fallback xmlns="">
          <p:sp>
            <p:nvSpPr>
              <p:cNvPr id="15" name="TextBox 14">
                <a:extLst>
                  <a:ext uri="{FF2B5EF4-FFF2-40B4-BE49-F238E27FC236}">
                    <a16:creationId xmlns:a16="http://schemas.microsoft.com/office/drawing/2014/main" id="{119FAAB9-FE8F-EBAE-2CAD-85A165374C2B}"/>
                  </a:ext>
                </a:extLst>
              </p:cNvPr>
              <p:cNvSpPr txBox="1">
                <a:spLocks noRot="1" noChangeAspect="1" noMove="1" noResize="1" noEditPoints="1" noAdjustHandles="1" noChangeArrowheads="1" noChangeShapeType="1" noTextEdit="1"/>
              </p:cNvSpPr>
              <p:nvPr/>
            </p:nvSpPr>
            <p:spPr>
              <a:xfrm>
                <a:off x="6015151" y="3312358"/>
                <a:ext cx="3024865" cy="58298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9150A3-C978-F500-2C64-4628FB048C52}"/>
                  </a:ext>
                </a:extLst>
              </p:cNvPr>
              <p:cNvSpPr txBox="1"/>
              <p:nvPr/>
            </p:nvSpPr>
            <p:spPr>
              <a:xfrm>
                <a:off x="6015151" y="4033069"/>
                <a:ext cx="3024865" cy="582980"/>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solidFill>
                                    <a:srgbClr val="1306BA"/>
                                  </a:solidFill>
                                  <a:latin typeface="Cambria Math" panose="02040503050406030204" pitchFamily="18" charset="0"/>
                                </a:rPr>
                                <m:t>𝑎</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𝐴𝑑𝑣𝑒𝑟𝑡𝑖𝑠𝑒</m:t>
                                  </m:r>
                                  <m:r>
                                    <a:rPr lang="en-US" sz="2000" i="1">
                                      <a:latin typeface="Cambria Math" panose="02040503050406030204" pitchFamily="18" charset="0"/>
                                    </a:rPr>
                                    <m:t>,   </m:t>
                                  </m:r>
                                  <m:r>
                                    <a:rPr lang="en-US" sz="2000" i="1">
                                      <a:latin typeface="Cambria Math" panose="02040503050406030204" pitchFamily="18" charset="0"/>
                                    </a:rPr>
                                    <m:t>𝑀𝑜𝑑𝑒𝑟𝑎𝑡𝑒</m:t>
                                  </m:r>
                                </m:e>
                              </m:d>
                            </m:lim>
                          </m:limLow>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5, 4</m:t>
                              </m:r>
                            </m:e>
                          </m:d>
                        </m:e>
                      </m:func>
                    </m:oMath>
                  </m:oMathPara>
                </a14:m>
                <a:endParaRPr lang="en-US" sz="2000" dirty="0"/>
              </a:p>
            </p:txBody>
          </p:sp>
        </mc:Choice>
        <mc:Fallback xmlns="">
          <p:sp>
            <p:nvSpPr>
              <p:cNvPr id="16" name="TextBox 15">
                <a:extLst>
                  <a:ext uri="{FF2B5EF4-FFF2-40B4-BE49-F238E27FC236}">
                    <a16:creationId xmlns:a16="http://schemas.microsoft.com/office/drawing/2014/main" id="{689150A3-C978-F500-2C64-4628FB048C52}"/>
                  </a:ext>
                </a:extLst>
              </p:cNvPr>
              <p:cNvSpPr txBox="1">
                <a:spLocks noRot="1" noChangeAspect="1" noMove="1" noResize="1" noEditPoints="1" noAdjustHandles="1" noChangeArrowheads="1" noChangeShapeType="1" noTextEdit="1"/>
              </p:cNvSpPr>
              <p:nvPr/>
            </p:nvSpPr>
            <p:spPr>
              <a:xfrm>
                <a:off x="6015151" y="4033069"/>
                <a:ext cx="3024865" cy="58298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7C558F6-EC9B-01AC-E5C2-B74F4E82699C}"/>
                  </a:ext>
                </a:extLst>
              </p:cNvPr>
              <p:cNvSpPr txBox="1"/>
              <p:nvPr/>
            </p:nvSpPr>
            <p:spPr>
              <a:xfrm>
                <a:off x="10661341" y="4033069"/>
                <a:ext cx="1066205" cy="42761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𝑠</m:t>
                          </m:r>
                        </m:e>
                        <m:sub>
                          <m:r>
                            <a:rPr lang="en-US" sz="2000" b="1" i="1">
                              <a:solidFill>
                                <a:srgbClr val="1306BA"/>
                              </a:solidFill>
                              <a:latin typeface="Cambria Math" panose="02040503050406030204" pitchFamily="18" charset="0"/>
                            </a:rPr>
                            <m:t>𝑷𝒆𝒑𝒔𝒊</m:t>
                          </m:r>
                        </m:sub>
                      </m:sSub>
                    </m:oMath>
                  </m:oMathPara>
                </a14:m>
                <a:endParaRPr lang="en-US" sz="2000" dirty="0"/>
              </a:p>
            </p:txBody>
          </p:sp>
        </mc:Choice>
        <mc:Fallback xmlns="">
          <p:sp>
            <p:nvSpPr>
              <p:cNvPr id="17" name="TextBox 16">
                <a:extLst>
                  <a:ext uri="{FF2B5EF4-FFF2-40B4-BE49-F238E27FC236}">
                    <a16:creationId xmlns:a16="http://schemas.microsoft.com/office/drawing/2014/main" id="{D7C558F6-EC9B-01AC-E5C2-B74F4E82699C}"/>
                  </a:ext>
                </a:extLst>
              </p:cNvPr>
              <p:cNvSpPr txBox="1">
                <a:spLocks noRot="1" noChangeAspect="1" noMove="1" noResize="1" noEditPoints="1" noAdjustHandles="1" noChangeArrowheads="1" noChangeShapeType="1" noTextEdit="1"/>
              </p:cNvSpPr>
              <p:nvPr/>
            </p:nvSpPr>
            <p:spPr>
              <a:xfrm>
                <a:off x="10661341" y="4033069"/>
                <a:ext cx="1066205" cy="427618"/>
              </a:xfrm>
              <a:prstGeom prst="rect">
                <a:avLst/>
              </a:prstGeom>
              <a:blipFill>
                <a:blip r:embed="rId8"/>
                <a:stretch>
                  <a:fillRect b="-85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CDCA0B-E52B-D97D-734E-07DFB4E7E42D}"/>
                  </a:ext>
                </a:extLst>
              </p:cNvPr>
              <p:cNvSpPr txBox="1"/>
              <p:nvPr/>
            </p:nvSpPr>
            <p:spPr>
              <a:xfrm>
                <a:off x="10661341" y="3671869"/>
                <a:ext cx="1066205"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oMath>
                  </m:oMathPara>
                </a14:m>
                <a:endParaRPr lang="en-US" sz="2000" dirty="0"/>
              </a:p>
            </p:txBody>
          </p:sp>
        </mc:Choice>
        <mc:Fallback xmlns="">
          <p:sp>
            <p:nvSpPr>
              <p:cNvPr id="18" name="TextBox 17">
                <a:extLst>
                  <a:ext uri="{FF2B5EF4-FFF2-40B4-BE49-F238E27FC236}">
                    <a16:creationId xmlns:a16="http://schemas.microsoft.com/office/drawing/2014/main" id="{67CDCA0B-E52B-D97D-734E-07DFB4E7E42D}"/>
                  </a:ext>
                </a:extLst>
              </p:cNvPr>
              <p:cNvSpPr txBox="1">
                <a:spLocks noRot="1" noChangeAspect="1" noMove="1" noResize="1" noEditPoints="1" noAdjustHandles="1" noChangeArrowheads="1" noChangeShapeType="1" noTextEdit="1"/>
              </p:cNvSpPr>
              <p:nvPr/>
            </p:nvSpPr>
            <p:spPr>
              <a:xfrm>
                <a:off x="10661341" y="3671869"/>
                <a:ext cx="1066205" cy="400110"/>
              </a:xfrm>
              <a:prstGeom prst="rect">
                <a:avLst/>
              </a:prstGeom>
              <a:blipFill>
                <a:blip r:embed="rId9"/>
                <a:stretch>
                  <a:fillRect/>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BB3A02E9-CA07-B8AA-573D-E73C555996C1}"/>
              </a:ext>
            </a:extLst>
          </p:cNvPr>
          <p:cNvPicPr>
            <a:picLocks noChangeAspect="1"/>
          </p:cNvPicPr>
          <p:nvPr/>
        </p:nvPicPr>
        <p:blipFill>
          <a:blip r:embed="rId10"/>
          <a:stretch>
            <a:fillRect/>
          </a:stretch>
        </p:blipFill>
        <p:spPr>
          <a:xfrm>
            <a:off x="868710" y="1141194"/>
            <a:ext cx="6443803" cy="113664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4246F7-6F28-68A3-D3E1-510AB0753BD1}"/>
                  </a:ext>
                </a:extLst>
              </p:cNvPr>
              <p:cNvSpPr txBox="1"/>
              <p:nvPr/>
            </p:nvSpPr>
            <p:spPr>
              <a:xfrm>
                <a:off x="906087" y="5064309"/>
                <a:ext cx="10739605" cy="762901"/>
              </a:xfrm>
              <a:prstGeom prst="rect">
                <a:avLst/>
              </a:prstGeom>
              <a:noFill/>
              <a:ln>
                <a:noFill/>
              </a:ln>
            </p:spPr>
            <p:txBody>
              <a:bodyPr wrap="square">
                <a:spAutoFit/>
              </a:bodyPr>
              <a:lstStyle/>
              <a:p>
                <a:r>
                  <a:rPr lang="en-US" sz="2000" dirty="0"/>
                  <a:t>Since </a:t>
                </a:r>
                <a14:m>
                  <m:oMath xmlns:m="http://schemas.openxmlformats.org/officeDocument/2006/math">
                    <m:r>
                      <a:rPr lang="en-US" sz="2000" i="1" dirty="0" smtClean="0">
                        <a:latin typeface="Cambria Math" panose="02040503050406030204" pitchFamily="18" charset="0"/>
                      </a:rPr>
                      <m:t>𝑀𝑜𝑑𝑒𝑟𝑎𝑡𝑒</m:t>
                    </m:r>
                    <m:r>
                      <a:rPr lang="en-US" sz="2000" i="1" dirty="0" smtClean="0">
                        <a:latin typeface="Cambria Math" panose="02040503050406030204" pitchFamily="18" charset="0"/>
                      </a:rPr>
                      <m:t> ≠ </m:t>
                    </m:r>
                    <m:r>
                      <a:rPr lang="en-US" sz="2000" i="1" dirty="0" smtClean="0">
                        <a:latin typeface="Cambria Math" panose="02040503050406030204" pitchFamily="18" charset="0"/>
                      </a:rPr>
                      <m:t>𝐴𝑑𝑣𝑒𝑟𝑡𝑖𝑠𝑒</m:t>
                    </m:r>
                  </m:oMath>
                </a14:m>
                <a:r>
                  <a:rPr lang="en-US" sz="2000" dirty="0"/>
                  <a:t>, there is </a:t>
                </a:r>
                <a:r>
                  <a:rPr lang="en-US" sz="2000" i="1" dirty="0"/>
                  <a:t>no single strategy</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b="1" i="1">
                            <a:solidFill>
                              <a:srgbClr val="1306BA"/>
                            </a:solidFill>
                            <a:latin typeface="Cambria Math" panose="02040503050406030204" pitchFamily="18" charset="0"/>
                          </a:rPr>
                          <m:t>𝑷𝒆𝒑𝒔𝒊</m:t>
                        </m:r>
                      </m:sub>
                    </m:sSub>
                  </m:oMath>
                </a14:m>
                <a:r>
                  <a:rPr lang="en-US" sz="2000" dirty="0"/>
                  <a:t> that satisfies the definition for all values of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𝑠</m:t>
                        </m:r>
                      </m:e>
                      <m:sub>
                        <m:r>
                          <a:rPr lang="en-US" sz="2000" b="1" i="1" smtClean="0">
                            <a:solidFill>
                              <a:srgbClr val="FF0000"/>
                            </a:solidFill>
                            <a:latin typeface="Cambria Math" panose="02040503050406030204" pitchFamily="18" charset="0"/>
                          </a:rPr>
                          <m:t>𝑪𝒐𝒌𝒆</m:t>
                        </m:r>
                      </m:sub>
                    </m:sSub>
                  </m:oMath>
                </a14:m>
                <a:r>
                  <a:rPr lang="en-US" sz="2000" dirty="0"/>
                  <a:t>. Therefore, Pepsi has no dominant strategy.</a:t>
                </a:r>
              </a:p>
            </p:txBody>
          </p:sp>
        </mc:Choice>
        <mc:Fallback xmlns="">
          <p:sp>
            <p:nvSpPr>
              <p:cNvPr id="9" name="TextBox 8">
                <a:extLst>
                  <a:ext uri="{FF2B5EF4-FFF2-40B4-BE49-F238E27FC236}">
                    <a16:creationId xmlns:a16="http://schemas.microsoft.com/office/drawing/2014/main" id="{F84246F7-6F28-68A3-D3E1-510AB0753BD1}"/>
                  </a:ext>
                </a:extLst>
              </p:cNvPr>
              <p:cNvSpPr txBox="1">
                <a:spLocks noRot="1" noChangeAspect="1" noMove="1" noResize="1" noEditPoints="1" noAdjustHandles="1" noChangeArrowheads="1" noChangeShapeType="1" noTextEdit="1"/>
              </p:cNvSpPr>
              <p:nvPr/>
            </p:nvSpPr>
            <p:spPr>
              <a:xfrm>
                <a:off x="906087" y="5064309"/>
                <a:ext cx="10739605" cy="762901"/>
              </a:xfrm>
              <a:prstGeom prst="rect">
                <a:avLst/>
              </a:prstGeom>
              <a:blipFill>
                <a:blip r:embed="rId11"/>
                <a:stretch>
                  <a:fillRect l="-625" t="-4000" b="-10400"/>
                </a:stretch>
              </a:blipFill>
              <a:ln>
                <a:no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EE038570-36BF-6E50-05EE-662A07DE3725}"/>
              </a:ext>
            </a:extLst>
          </p:cNvPr>
          <p:cNvSpPr txBox="1"/>
          <p:nvPr/>
        </p:nvSpPr>
        <p:spPr>
          <a:xfrm>
            <a:off x="6598433" y="6209227"/>
            <a:ext cx="5437048" cy="400110"/>
          </a:xfrm>
          <a:prstGeom prst="rect">
            <a:avLst/>
          </a:prstGeom>
          <a:noFill/>
          <a:ln>
            <a:noFill/>
          </a:ln>
        </p:spPr>
        <p:txBody>
          <a:bodyPr wrap="square">
            <a:spAutoFit/>
          </a:bodyPr>
          <a:lstStyle/>
          <a:p>
            <a:r>
              <a:rPr lang="en-US" sz="2000" dirty="0"/>
              <a:t>Similarly, </a:t>
            </a:r>
            <a:r>
              <a:rPr lang="en-US" sz="2000" b="1" i="1" dirty="0">
                <a:solidFill>
                  <a:srgbClr val="FF0000"/>
                </a:solidFill>
              </a:rPr>
              <a:t>Coke</a:t>
            </a:r>
            <a:r>
              <a:rPr lang="en-US" sz="2000" dirty="0"/>
              <a:t> does not have a dominant strategy.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6AE369-AC47-8F50-D3E3-C48101519233}"/>
                  </a:ext>
                </a:extLst>
              </p:cNvPr>
              <p:cNvSpPr txBox="1"/>
              <p:nvPr/>
            </p:nvSpPr>
            <p:spPr>
              <a:xfrm>
                <a:off x="9040016" y="3304574"/>
                <a:ext cx="1621325" cy="400110"/>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𝑀𝑜𝑑𝑒𝑟𝑎𝑡𝑒</m:t>
                      </m:r>
                    </m:oMath>
                  </m:oMathPara>
                </a14:m>
                <a:endParaRPr lang="en-US" sz="2000" dirty="0"/>
              </a:p>
            </p:txBody>
          </p:sp>
        </mc:Choice>
        <mc:Fallback xmlns="">
          <p:sp>
            <p:nvSpPr>
              <p:cNvPr id="11" name="TextBox 10">
                <a:extLst>
                  <a:ext uri="{FF2B5EF4-FFF2-40B4-BE49-F238E27FC236}">
                    <a16:creationId xmlns:a16="http://schemas.microsoft.com/office/drawing/2014/main" id="{176AE369-AC47-8F50-D3E3-C48101519233}"/>
                  </a:ext>
                </a:extLst>
              </p:cNvPr>
              <p:cNvSpPr txBox="1">
                <a:spLocks noRot="1" noChangeAspect="1" noMove="1" noResize="1" noEditPoints="1" noAdjustHandles="1" noChangeArrowheads="1" noChangeShapeType="1" noTextEdit="1"/>
              </p:cNvSpPr>
              <p:nvPr/>
            </p:nvSpPr>
            <p:spPr>
              <a:xfrm>
                <a:off x="9040016" y="3304574"/>
                <a:ext cx="1621325" cy="40011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B8F261C-FD01-32B9-7161-C28ECC0E06B3}"/>
                  </a:ext>
                </a:extLst>
              </p:cNvPr>
              <p:cNvSpPr txBox="1"/>
              <p:nvPr/>
            </p:nvSpPr>
            <p:spPr>
              <a:xfrm>
                <a:off x="9040015" y="4025872"/>
                <a:ext cx="1621325"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i="1" smtClean="0">
                          <a:latin typeface="Cambria Math" panose="02040503050406030204" pitchFamily="18" charset="0"/>
                        </a:rPr>
                        <m:t>𝐴𝑑𝑣𝑒𝑟𝑡𝑖𝑠𝑒</m:t>
                      </m:r>
                    </m:oMath>
                  </m:oMathPara>
                </a14:m>
                <a:endParaRPr lang="en-US" sz="2000" dirty="0"/>
              </a:p>
            </p:txBody>
          </p:sp>
        </mc:Choice>
        <mc:Fallback xmlns="">
          <p:sp>
            <p:nvSpPr>
              <p:cNvPr id="20" name="TextBox 19">
                <a:extLst>
                  <a:ext uri="{FF2B5EF4-FFF2-40B4-BE49-F238E27FC236}">
                    <a16:creationId xmlns:a16="http://schemas.microsoft.com/office/drawing/2014/main" id="{3B8F261C-FD01-32B9-7161-C28ECC0E06B3}"/>
                  </a:ext>
                </a:extLst>
              </p:cNvPr>
              <p:cNvSpPr txBox="1">
                <a:spLocks noRot="1" noChangeAspect="1" noMove="1" noResize="1" noEditPoints="1" noAdjustHandles="1" noChangeArrowheads="1" noChangeShapeType="1" noTextEdit="1"/>
              </p:cNvSpPr>
              <p:nvPr/>
            </p:nvSpPr>
            <p:spPr>
              <a:xfrm>
                <a:off x="9040015" y="4025872"/>
                <a:ext cx="1621325" cy="400110"/>
              </a:xfrm>
              <a:prstGeom prst="rect">
                <a:avLst/>
              </a:prstGeom>
              <a:blipFill>
                <a:blip r:embed="rId1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956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5" grpId="0"/>
      <p:bldP spid="16" grpId="0"/>
      <p:bldP spid="17" grpId="0"/>
      <p:bldP spid="18" grpId="0"/>
      <p:bldP spid="9" grpId="0"/>
      <p:bldP spid="10" grpId="0"/>
      <p:bldP spid="11" grpId="0"/>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6F781-F6D4-A8BA-503D-B06754259467}"/>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5C966445-5473-0C99-0BC3-86C1CC2B4B4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Elimination to Equilibrium</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683393C4-4C9B-4CCF-4C51-5A3DBD3CDDFB}"/>
                  </a:ext>
                </a:extLst>
              </p:cNvPr>
              <p:cNvGraphicFramePr>
                <a:graphicFrameLocks noGrp="1"/>
              </p:cNvGraphicFramePr>
              <p:nvPr>
                <p:extLst>
                  <p:ext uri="{D42A27DB-BD31-4B8C-83A1-F6EECF244321}">
                    <p14:modId xmlns:p14="http://schemas.microsoft.com/office/powerpoint/2010/main" val="3644311094"/>
                  </p:ext>
                </p:extLst>
              </p:nvPr>
            </p:nvGraphicFramePr>
            <p:xfrm>
              <a:off x="1581702" y="2411491"/>
              <a:ext cx="3557529" cy="1112520"/>
            </p:xfrm>
            <a:graphic>
              <a:graphicData uri="http://schemas.openxmlformats.org/drawingml/2006/table">
                <a:tbl>
                  <a:tblPr firstRow="1" bandRow="1">
                    <a:tableStyleId>{9D7B26C5-4107-4FEC-AEDC-1716B250A1EF}</a:tableStyleId>
                  </a:tblPr>
                  <a:tblGrid>
                    <a:gridCol w="1255977">
                      <a:extLst>
                        <a:ext uri="{9D8B030D-6E8A-4147-A177-3AD203B41FA5}">
                          <a16:colId xmlns:a16="http://schemas.microsoft.com/office/drawing/2014/main" val="1414598233"/>
                        </a:ext>
                      </a:extLst>
                    </a:gridCol>
                    <a:gridCol w="1107233">
                      <a:extLst>
                        <a:ext uri="{9D8B030D-6E8A-4147-A177-3AD203B41FA5}">
                          <a16:colId xmlns:a16="http://schemas.microsoft.com/office/drawing/2014/main" val="786572707"/>
                        </a:ext>
                      </a:extLst>
                    </a:gridCol>
                    <a:gridCol w="1194319">
                      <a:extLst>
                        <a:ext uri="{9D8B030D-6E8A-4147-A177-3AD203B41FA5}">
                          <a16:colId xmlns:a16="http://schemas.microsoft.com/office/drawing/2014/main" val="142646002"/>
                        </a:ext>
                      </a:extLst>
                    </a:gridCol>
                  </a:tblGrid>
                  <a:tr h="370840">
                    <a:tc>
                      <a:txBody>
                        <a:bodyPr/>
                        <a:lstStyle/>
                        <a:p>
                          <a:pPr algn="ctr"/>
                          <a:r>
                            <a:rPr lang="en-US" sz="1800" b="0" dirty="0"/>
                            <a:t>(in billions)</a:t>
                          </a:r>
                        </a:p>
                      </a:txBody>
                      <a:tcPr anchor="ctr"/>
                    </a:tc>
                    <a:tc>
                      <a:txBody>
                        <a:bodyPr/>
                        <a:lstStyle/>
                        <a:p>
                          <a:pPr algn="ctr"/>
                          <a:r>
                            <a:rPr lang="en-US" sz="1800" b="1" dirty="0">
                              <a:solidFill>
                                <a:srgbClr val="FF0000"/>
                              </a:solidFill>
                            </a:rPr>
                            <a:t>Advertise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Moderate</a:t>
                          </a:r>
                        </a:p>
                      </a:txBody>
                      <a:tcPr anchor="ctr"/>
                    </a:tc>
                    <a:extLst>
                      <a:ext uri="{0D108BD9-81ED-4DB2-BD59-A6C34878D82A}">
                        <a16:rowId xmlns:a16="http://schemas.microsoft.com/office/drawing/2014/main" val="948510185"/>
                      </a:ext>
                    </a:extLst>
                  </a:tr>
                  <a:tr h="370840">
                    <a:tc>
                      <a:txBody>
                        <a:bodyPr/>
                        <a:lstStyle/>
                        <a:p>
                          <a:pPr algn="ctr"/>
                          <a:r>
                            <a:rPr lang="en-US" sz="1800" b="1" dirty="0">
                              <a:solidFill>
                                <a:srgbClr val="1306BA"/>
                              </a:solidFill>
                            </a:rPr>
                            <a:t>Advertise</a:t>
                          </a:r>
                          <a:endParaRPr lang="en-US" sz="1800"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2</m:t>
                                    </m:r>
                                    <m:r>
                                      <a:rPr lang="en-US" sz="1600" b="0" dirty="0" smtClean="0">
                                        <a:latin typeface="Cambria Math" panose="02040503050406030204" pitchFamily="18" charset="0"/>
                                      </a:rPr>
                                      <m:t>,</m:t>
                                    </m:r>
                                    <m:r>
                                      <a:rPr lang="en-US" sz="1600" b="0" i="0" dirty="0" smtClean="0">
                                        <a:solidFill>
                                          <a:srgbClr val="FF0000"/>
                                        </a:solidFill>
                                        <a:latin typeface="Cambria Math" panose="02040503050406030204" pitchFamily="18" charset="0"/>
                                      </a:rPr>
                                      <m:t>2</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5</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3</m:t>
                                    </m:r>
                                  </m:e>
                                </m:d>
                              </m:oMath>
                            </m:oMathPara>
                          </a14:m>
                          <a:endParaRPr lang="en-US" sz="1600" dirty="0"/>
                        </a:p>
                      </a:txBody>
                      <a:tcPr anchor="ctr"/>
                    </a:tc>
                    <a:extLst>
                      <a:ext uri="{0D108BD9-81ED-4DB2-BD59-A6C34878D82A}">
                        <a16:rowId xmlns:a16="http://schemas.microsoft.com/office/drawing/2014/main" val="40252760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1306BA"/>
                              </a:solidFill>
                            </a:rPr>
                            <a:t>Moderate</a:t>
                          </a:r>
                          <a:endParaRPr lang="en-US" sz="1800"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3</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5</m:t>
                                    </m:r>
                                  </m:e>
                                </m:d>
                              </m:oMath>
                            </m:oMathPara>
                          </a14:m>
                          <a:endParaRPr 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600" i="1" dirty="0" smtClean="0">
                                        <a:latin typeface="Cambria Math" panose="02040503050406030204" pitchFamily="18" charset="0"/>
                                      </a:rPr>
                                    </m:ctrlPr>
                                  </m:dPr>
                                  <m:e>
                                    <m:r>
                                      <a:rPr lang="en-US" sz="1600" b="0" i="0" dirty="0" smtClean="0">
                                        <a:solidFill>
                                          <a:srgbClr val="1306BA"/>
                                        </a:solidFill>
                                        <a:latin typeface="Cambria Math" panose="02040503050406030204" pitchFamily="18" charset="0"/>
                                      </a:rPr>
                                      <m:t>4</m:t>
                                    </m:r>
                                    <m:r>
                                      <a:rPr lang="en-US" sz="1600" b="0" dirty="0" smtClean="0">
                                        <a:latin typeface="Cambria Math" panose="02040503050406030204" pitchFamily="18" charset="0"/>
                                      </a:rPr>
                                      <m:t>,</m:t>
                                    </m:r>
                                    <m:r>
                                      <a:rPr lang="en-US" sz="1600" dirty="0">
                                        <a:latin typeface="Cambria Math" panose="02040503050406030204" pitchFamily="18" charset="0"/>
                                      </a:rPr>
                                      <m:t> </m:t>
                                    </m:r>
                                    <m:r>
                                      <a:rPr lang="en-US" sz="1600" b="0" i="0" dirty="0" smtClean="0">
                                        <a:solidFill>
                                          <a:srgbClr val="FF0000"/>
                                        </a:solidFill>
                                        <a:latin typeface="Cambria Math" panose="02040503050406030204" pitchFamily="18" charset="0"/>
                                      </a:rPr>
                                      <m:t>4</m:t>
                                    </m:r>
                                  </m:e>
                                </m:d>
                              </m:oMath>
                            </m:oMathPara>
                          </a14:m>
                          <a:endParaRPr lang="en-US" sz="1600" dirty="0"/>
                        </a:p>
                      </a:txBody>
                      <a:tcPr anchor="ctr"/>
                    </a:tc>
                    <a:extLst>
                      <a:ext uri="{0D108BD9-81ED-4DB2-BD59-A6C34878D82A}">
                        <a16:rowId xmlns:a16="http://schemas.microsoft.com/office/drawing/2014/main" val="2248967364"/>
                      </a:ext>
                    </a:extLst>
                  </a:tr>
                </a:tbl>
              </a:graphicData>
            </a:graphic>
          </p:graphicFrame>
        </mc:Choice>
        <mc:Fallback xmlns="">
          <p:graphicFrame>
            <p:nvGraphicFramePr>
              <p:cNvPr id="6" name="Table 5">
                <a:extLst>
                  <a:ext uri="{FF2B5EF4-FFF2-40B4-BE49-F238E27FC236}">
                    <a16:creationId xmlns:a16="http://schemas.microsoft.com/office/drawing/2014/main" id="{683393C4-4C9B-4CCF-4C51-5A3DBD3CDDFB}"/>
                  </a:ext>
                </a:extLst>
              </p:cNvPr>
              <p:cNvGraphicFramePr>
                <a:graphicFrameLocks noGrp="1"/>
              </p:cNvGraphicFramePr>
              <p:nvPr>
                <p:extLst>
                  <p:ext uri="{D42A27DB-BD31-4B8C-83A1-F6EECF244321}">
                    <p14:modId xmlns:p14="http://schemas.microsoft.com/office/powerpoint/2010/main" val="3644311094"/>
                  </p:ext>
                </p:extLst>
              </p:nvPr>
            </p:nvGraphicFramePr>
            <p:xfrm>
              <a:off x="1581702" y="2411491"/>
              <a:ext cx="3557529" cy="1112520"/>
            </p:xfrm>
            <a:graphic>
              <a:graphicData uri="http://schemas.openxmlformats.org/drawingml/2006/table">
                <a:tbl>
                  <a:tblPr firstRow="1" bandRow="1">
                    <a:tableStyleId>{9D7B26C5-4107-4FEC-AEDC-1716B250A1EF}</a:tableStyleId>
                  </a:tblPr>
                  <a:tblGrid>
                    <a:gridCol w="1255977">
                      <a:extLst>
                        <a:ext uri="{9D8B030D-6E8A-4147-A177-3AD203B41FA5}">
                          <a16:colId xmlns:a16="http://schemas.microsoft.com/office/drawing/2014/main" val="1414598233"/>
                        </a:ext>
                      </a:extLst>
                    </a:gridCol>
                    <a:gridCol w="1107233">
                      <a:extLst>
                        <a:ext uri="{9D8B030D-6E8A-4147-A177-3AD203B41FA5}">
                          <a16:colId xmlns:a16="http://schemas.microsoft.com/office/drawing/2014/main" val="786572707"/>
                        </a:ext>
                      </a:extLst>
                    </a:gridCol>
                    <a:gridCol w="1194319">
                      <a:extLst>
                        <a:ext uri="{9D8B030D-6E8A-4147-A177-3AD203B41FA5}">
                          <a16:colId xmlns:a16="http://schemas.microsoft.com/office/drawing/2014/main" val="142646002"/>
                        </a:ext>
                      </a:extLst>
                    </a:gridCol>
                  </a:tblGrid>
                  <a:tr h="370840">
                    <a:tc>
                      <a:txBody>
                        <a:bodyPr/>
                        <a:lstStyle/>
                        <a:p>
                          <a:pPr algn="ctr"/>
                          <a:r>
                            <a:rPr lang="en-US" sz="1800" b="0" dirty="0"/>
                            <a:t>(in billions)</a:t>
                          </a:r>
                        </a:p>
                      </a:txBody>
                      <a:tcPr anchor="ctr"/>
                    </a:tc>
                    <a:tc>
                      <a:txBody>
                        <a:bodyPr/>
                        <a:lstStyle/>
                        <a:p>
                          <a:pPr algn="ctr"/>
                          <a:r>
                            <a:rPr lang="en-US" sz="1800" b="1" dirty="0">
                              <a:solidFill>
                                <a:srgbClr val="FF0000"/>
                              </a:solidFill>
                            </a:rPr>
                            <a:t>Advertise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Moderate</a:t>
                          </a:r>
                        </a:p>
                      </a:txBody>
                      <a:tcPr anchor="ctr"/>
                    </a:tc>
                    <a:extLst>
                      <a:ext uri="{0D108BD9-81ED-4DB2-BD59-A6C34878D82A}">
                        <a16:rowId xmlns:a16="http://schemas.microsoft.com/office/drawing/2014/main" val="948510185"/>
                      </a:ext>
                    </a:extLst>
                  </a:tr>
                  <a:tr h="370840">
                    <a:tc>
                      <a:txBody>
                        <a:bodyPr/>
                        <a:lstStyle/>
                        <a:p>
                          <a:pPr algn="ctr"/>
                          <a:r>
                            <a:rPr lang="en-US" sz="1800" b="1" dirty="0">
                              <a:solidFill>
                                <a:srgbClr val="1306BA"/>
                              </a:solidFill>
                            </a:rPr>
                            <a:t>Advertise</a:t>
                          </a:r>
                          <a:endParaRPr lang="en-US" sz="1800" dirty="0">
                            <a:solidFill>
                              <a:srgbClr val="1306BA"/>
                            </a:solidFill>
                          </a:endParaRPr>
                        </a:p>
                      </a:txBody>
                      <a:tcPr anchor="ctr"/>
                    </a:tc>
                    <a:tc>
                      <a:txBody>
                        <a:bodyPr/>
                        <a:lstStyle/>
                        <a:p>
                          <a:endParaRPr lang="en-US"/>
                        </a:p>
                      </a:txBody>
                      <a:tcPr anchor="ctr">
                        <a:blipFill>
                          <a:blip r:embed="rId2"/>
                          <a:stretch>
                            <a:fillRect l="-113736" t="-104839" r="-108242" b="-122581"/>
                          </a:stretch>
                        </a:blipFill>
                      </a:tcPr>
                    </a:tc>
                    <a:tc>
                      <a:txBody>
                        <a:bodyPr/>
                        <a:lstStyle/>
                        <a:p>
                          <a:endParaRPr lang="en-US"/>
                        </a:p>
                      </a:txBody>
                      <a:tcPr anchor="ctr">
                        <a:blipFill>
                          <a:blip r:embed="rId2"/>
                          <a:stretch>
                            <a:fillRect l="-198469" t="-104839" r="-510" b="-122581"/>
                          </a:stretch>
                        </a:blipFill>
                      </a:tcPr>
                    </a:tc>
                    <a:extLst>
                      <a:ext uri="{0D108BD9-81ED-4DB2-BD59-A6C34878D82A}">
                        <a16:rowId xmlns:a16="http://schemas.microsoft.com/office/drawing/2014/main" val="40252760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1306BA"/>
                              </a:solidFill>
                            </a:rPr>
                            <a:t>Moderate</a:t>
                          </a:r>
                          <a:endParaRPr lang="en-US" sz="1800" dirty="0">
                            <a:solidFill>
                              <a:srgbClr val="1306BA"/>
                            </a:solidFill>
                          </a:endParaRPr>
                        </a:p>
                      </a:txBody>
                      <a:tcPr anchor="ctr"/>
                    </a:tc>
                    <a:tc>
                      <a:txBody>
                        <a:bodyPr/>
                        <a:lstStyle/>
                        <a:p>
                          <a:endParaRPr lang="en-US"/>
                        </a:p>
                      </a:txBody>
                      <a:tcPr anchor="ctr">
                        <a:blipFill>
                          <a:blip r:embed="rId2"/>
                          <a:stretch>
                            <a:fillRect l="-113736" t="-208197" r="-108242" b="-24590"/>
                          </a:stretch>
                        </a:blipFill>
                      </a:tcPr>
                    </a:tc>
                    <a:tc>
                      <a:txBody>
                        <a:bodyPr/>
                        <a:lstStyle/>
                        <a:p>
                          <a:endParaRPr lang="en-US"/>
                        </a:p>
                      </a:txBody>
                      <a:tcPr anchor="ctr">
                        <a:blipFill>
                          <a:blip r:embed="rId2"/>
                          <a:stretch>
                            <a:fillRect l="-198469" t="-208197" r="-510" b="-24590"/>
                          </a:stretch>
                        </a:blipFill>
                      </a:tcPr>
                    </a:tc>
                    <a:extLst>
                      <a:ext uri="{0D108BD9-81ED-4DB2-BD59-A6C34878D82A}">
                        <a16:rowId xmlns:a16="http://schemas.microsoft.com/office/drawing/2014/main" val="2248967364"/>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5BED80-761E-65DA-3705-2B5E0F571158}"/>
                  </a:ext>
                </a:extLst>
              </p:cNvPr>
              <p:cNvSpPr txBox="1"/>
              <p:nvPr/>
            </p:nvSpPr>
            <p:spPr>
              <a:xfrm>
                <a:off x="649015" y="1022281"/>
                <a:ext cx="10996677" cy="707886"/>
              </a:xfrm>
              <a:prstGeom prst="rect">
                <a:avLst/>
              </a:prstGeom>
              <a:noFill/>
              <a:ln>
                <a:noFill/>
              </a:ln>
            </p:spPr>
            <p:txBody>
              <a:bodyPr wrap="square">
                <a:spAutoFit/>
              </a:bodyPr>
              <a:lstStyle/>
              <a:p>
                <a:r>
                  <a:rPr lang="en-US" sz="2000" dirty="0"/>
                  <a:t>We eliminated the bad strategies and we are left with this </a:t>
                </a:r>
                <a14:m>
                  <m:oMath xmlns:m="http://schemas.openxmlformats.org/officeDocument/2006/math">
                    <m:r>
                      <a:rPr lang="en-US" sz="2000" i="1" dirty="0" smtClean="0">
                        <a:latin typeface="Cambria Math" panose="02040503050406030204" pitchFamily="18" charset="0"/>
                      </a:rPr>
                      <m:t>2</m:t>
                    </m:r>
                    <m:r>
                      <a:rPr lang="en-US" sz="2000" b="0" i="1" dirty="0" smtClean="0">
                        <a:latin typeface="Cambria Math" panose="02040503050406030204" pitchFamily="18" charset="0"/>
                      </a:rPr>
                      <m:t>×</m:t>
                    </m:r>
                    <m:r>
                      <a:rPr lang="en-US" sz="2000" i="1" dirty="0" smtClean="0">
                        <a:latin typeface="Cambria Math" panose="02040503050406030204" pitchFamily="18" charset="0"/>
                      </a:rPr>
                      <m:t>2</m:t>
                    </m:r>
                  </m:oMath>
                </a14:m>
                <a:r>
                  <a:rPr lang="en-US" sz="2000" dirty="0"/>
                  <a:t> game. Now what? How do we predict what will actually happen?"</a:t>
                </a:r>
              </a:p>
            </p:txBody>
          </p:sp>
        </mc:Choice>
        <mc:Fallback xmlns="">
          <p:sp>
            <p:nvSpPr>
              <p:cNvPr id="7" name="TextBox 6">
                <a:extLst>
                  <a:ext uri="{FF2B5EF4-FFF2-40B4-BE49-F238E27FC236}">
                    <a16:creationId xmlns:a16="http://schemas.microsoft.com/office/drawing/2014/main" id="{485BED80-761E-65DA-3705-2B5E0F571158}"/>
                  </a:ext>
                </a:extLst>
              </p:cNvPr>
              <p:cNvSpPr txBox="1">
                <a:spLocks noRot="1" noChangeAspect="1" noMove="1" noResize="1" noEditPoints="1" noAdjustHandles="1" noChangeArrowheads="1" noChangeShapeType="1" noTextEdit="1"/>
              </p:cNvSpPr>
              <p:nvPr/>
            </p:nvSpPr>
            <p:spPr>
              <a:xfrm>
                <a:off x="649015" y="1022281"/>
                <a:ext cx="10996677" cy="707886"/>
              </a:xfrm>
              <a:prstGeom prst="rect">
                <a:avLst/>
              </a:prstGeom>
              <a:blipFill>
                <a:blip r:embed="rId3"/>
                <a:stretch>
                  <a:fillRect l="-554" t="-5172" b="-14655"/>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FB9207B2-89B1-7A4A-BE95-C7D80E724E6C}"/>
              </a:ext>
            </a:extLst>
          </p:cNvPr>
          <p:cNvSpPr txBox="1"/>
          <p:nvPr/>
        </p:nvSpPr>
        <p:spPr>
          <a:xfrm>
            <a:off x="3672131" y="2020370"/>
            <a:ext cx="749663" cy="369332"/>
          </a:xfrm>
          <a:prstGeom prst="rect">
            <a:avLst/>
          </a:prstGeom>
          <a:noFill/>
          <a:ln>
            <a:noFill/>
          </a:ln>
        </p:spPr>
        <p:txBody>
          <a:bodyPr wrap="square">
            <a:spAutoFit/>
          </a:bodyPr>
          <a:lstStyle/>
          <a:p>
            <a:r>
              <a:rPr lang="en-US" sz="1800" b="1" i="1" dirty="0">
                <a:solidFill>
                  <a:srgbClr val="FF0000"/>
                </a:solidFill>
              </a:rPr>
              <a:t>Coke</a:t>
            </a:r>
            <a:r>
              <a:rPr lang="en-US" sz="1800" b="1" dirty="0">
                <a:solidFill>
                  <a:srgbClr val="FF0000"/>
                </a:solidFill>
              </a:rPr>
              <a:t> </a:t>
            </a:r>
            <a:endParaRPr lang="en-US" dirty="0"/>
          </a:p>
        </p:txBody>
      </p:sp>
      <p:sp>
        <p:nvSpPr>
          <p:cNvPr id="13" name="TextBox 12">
            <a:extLst>
              <a:ext uri="{FF2B5EF4-FFF2-40B4-BE49-F238E27FC236}">
                <a16:creationId xmlns:a16="http://schemas.microsoft.com/office/drawing/2014/main" id="{BE8D879B-17AE-C714-D3E1-054CDB0623AA}"/>
              </a:ext>
            </a:extLst>
          </p:cNvPr>
          <p:cNvSpPr txBox="1"/>
          <p:nvPr/>
        </p:nvSpPr>
        <p:spPr>
          <a:xfrm rot="16200000">
            <a:off x="1024504" y="2976300"/>
            <a:ext cx="696342" cy="369332"/>
          </a:xfrm>
          <a:prstGeom prst="rect">
            <a:avLst/>
          </a:prstGeom>
          <a:noFill/>
          <a:ln>
            <a:noFill/>
          </a:ln>
        </p:spPr>
        <p:txBody>
          <a:bodyPr wrap="square">
            <a:spAutoFit/>
          </a:bodyPr>
          <a:lstStyle/>
          <a:p>
            <a:r>
              <a:rPr lang="en-US" sz="1800" b="1" i="1" dirty="0">
                <a:solidFill>
                  <a:srgbClr val="1306BA"/>
                </a:solidFill>
              </a:rPr>
              <a:t>Pepsi</a:t>
            </a:r>
            <a:endParaRPr lang="en-US" dirty="0"/>
          </a:p>
        </p:txBody>
      </p:sp>
      <p:sp>
        <p:nvSpPr>
          <p:cNvPr id="8" name="TextBox 7">
            <a:extLst>
              <a:ext uri="{FF2B5EF4-FFF2-40B4-BE49-F238E27FC236}">
                <a16:creationId xmlns:a16="http://schemas.microsoft.com/office/drawing/2014/main" id="{D8CF1306-1C5D-4BAD-B65C-0550F7892EBB}"/>
              </a:ext>
            </a:extLst>
          </p:cNvPr>
          <p:cNvSpPr txBox="1"/>
          <p:nvPr/>
        </p:nvSpPr>
        <p:spPr>
          <a:xfrm>
            <a:off x="5856696" y="2349965"/>
            <a:ext cx="5788996" cy="1015663"/>
          </a:xfrm>
          <a:prstGeom prst="rect">
            <a:avLst/>
          </a:prstGeom>
          <a:noFill/>
          <a:ln>
            <a:noFill/>
          </a:ln>
        </p:spPr>
        <p:txBody>
          <a:bodyPr wrap="square">
            <a:spAutoFit/>
          </a:bodyPr>
          <a:lstStyle/>
          <a:p>
            <a:r>
              <a:rPr lang="en-US" sz="2000" dirty="0"/>
              <a:t>We know rational players will not choose dominated strategies, but we still have 4 possible outcomes. Which one will actually occur?</a:t>
            </a:r>
          </a:p>
        </p:txBody>
      </p:sp>
      <p:sp>
        <p:nvSpPr>
          <p:cNvPr id="12" name="TextBox 11">
            <a:extLst>
              <a:ext uri="{FF2B5EF4-FFF2-40B4-BE49-F238E27FC236}">
                <a16:creationId xmlns:a16="http://schemas.microsoft.com/office/drawing/2014/main" id="{97D5202F-3105-A934-18AC-C4A1423B410F}"/>
              </a:ext>
            </a:extLst>
          </p:cNvPr>
          <p:cNvSpPr txBox="1"/>
          <p:nvPr/>
        </p:nvSpPr>
        <p:spPr>
          <a:xfrm>
            <a:off x="649015" y="4104417"/>
            <a:ext cx="5166122" cy="1631216"/>
          </a:xfrm>
          <a:prstGeom prst="rect">
            <a:avLst/>
          </a:prstGeom>
          <a:noFill/>
          <a:ln>
            <a:noFill/>
          </a:ln>
        </p:spPr>
        <p:txBody>
          <a:bodyPr wrap="square">
            <a:spAutoFit/>
          </a:bodyPr>
          <a:lstStyle/>
          <a:p>
            <a:r>
              <a:rPr lang="en-US" sz="2000" dirty="0"/>
              <a:t>When both players have dominant strategies, we have what is called a </a:t>
            </a:r>
            <a:r>
              <a:rPr lang="en-US" sz="2000" b="1" i="1" dirty="0"/>
              <a:t>dominant strategy equilibrium</a:t>
            </a:r>
            <a:r>
              <a:rPr lang="en-US" sz="2000" dirty="0"/>
              <a:t>. This makes the game easy to predict because each player has an obvious best choice regardless of what the opponent does.</a:t>
            </a:r>
          </a:p>
        </p:txBody>
      </p:sp>
      <p:sp>
        <p:nvSpPr>
          <p:cNvPr id="14" name="TextBox 13">
            <a:extLst>
              <a:ext uri="{FF2B5EF4-FFF2-40B4-BE49-F238E27FC236}">
                <a16:creationId xmlns:a16="http://schemas.microsoft.com/office/drawing/2014/main" id="{FEC4D1E7-42BC-AB06-8ADA-72E64DA93F4A}"/>
              </a:ext>
            </a:extLst>
          </p:cNvPr>
          <p:cNvSpPr txBox="1"/>
          <p:nvPr/>
        </p:nvSpPr>
        <p:spPr>
          <a:xfrm>
            <a:off x="6376863" y="4314817"/>
            <a:ext cx="5166122" cy="1015663"/>
          </a:xfrm>
          <a:prstGeom prst="rect">
            <a:avLst/>
          </a:prstGeom>
          <a:noFill/>
          <a:ln>
            <a:noFill/>
          </a:ln>
        </p:spPr>
        <p:txBody>
          <a:bodyPr wrap="square">
            <a:spAutoFit/>
          </a:bodyPr>
          <a:lstStyle/>
          <a:p>
            <a:r>
              <a:rPr lang="en-US" sz="2000" dirty="0"/>
              <a:t>In this reduced game, neither company has a dominant strategy. Each company's best choice depends on what the other company does.</a:t>
            </a:r>
          </a:p>
        </p:txBody>
      </p:sp>
      <p:sp>
        <p:nvSpPr>
          <p:cNvPr id="16" name="TextBox 15">
            <a:extLst>
              <a:ext uri="{FF2B5EF4-FFF2-40B4-BE49-F238E27FC236}">
                <a16:creationId xmlns:a16="http://schemas.microsoft.com/office/drawing/2014/main" id="{49DE3D71-5704-41AD-9115-2003340ABC28}"/>
              </a:ext>
            </a:extLst>
          </p:cNvPr>
          <p:cNvSpPr txBox="1"/>
          <p:nvPr/>
        </p:nvSpPr>
        <p:spPr>
          <a:xfrm>
            <a:off x="8151392" y="5879559"/>
            <a:ext cx="3391593" cy="400110"/>
          </a:xfrm>
          <a:prstGeom prst="rect">
            <a:avLst/>
          </a:prstGeom>
          <a:noFill/>
          <a:ln>
            <a:noFill/>
          </a:ln>
        </p:spPr>
        <p:txBody>
          <a:bodyPr wrap="square">
            <a:spAutoFit/>
          </a:bodyPr>
          <a:lstStyle/>
          <a:p>
            <a:r>
              <a:rPr lang="en-US" sz="2000" dirty="0"/>
              <a:t>We need a different approach.</a:t>
            </a:r>
          </a:p>
        </p:txBody>
      </p:sp>
    </p:spTree>
    <p:extLst>
      <p:ext uri="{BB962C8B-B14F-4D97-AF65-F5344CB8AC3E}">
        <p14:creationId xmlns:p14="http://schemas.microsoft.com/office/powerpoint/2010/main" val="7639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0670D-7539-3B1C-FD9E-6586A2BEC581}"/>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2F9257E4-7D58-C3CD-366A-AB51E348C51E}"/>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From Optimization to Strategy</a:t>
            </a:r>
            <a:endParaRPr lang="en-US" sz="3600" dirty="0"/>
          </a:p>
        </p:txBody>
      </p:sp>
      <p:sp>
        <p:nvSpPr>
          <p:cNvPr id="14" name="Rectangle 3">
            <a:extLst>
              <a:ext uri="{FF2B5EF4-FFF2-40B4-BE49-F238E27FC236}">
                <a16:creationId xmlns:a16="http://schemas.microsoft.com/office/drawing/2014/main" id="{7D4B6F4B-DF3F-B33A-860B-DD7EF58A0E00}"/>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3" name="TextBox 2">
            <a:extLst>
              <a:ext uri="{FF2B5EF4-FFF2-40B4-BE49-F238E27FC236}">
                <a16:creationId xmlns:a16="http://schemas.microsoft.com/office/drawing/2014/main" id="{D86C762C-60CF-693F-C965-3B86377CEFF1}"/>
              </a:ext>
            </a:extLst>
          </p:cNvPr>
          <p:cNvSpPr txBox="1"/>
          <p:nvPr/>
        </p:nvSpPr>
        <p:spPr>
          <a:xfrm>
            <a:off x="596788" y="959175"/>
            <a:ext cx="6764132" cy="430887"/>
          </a:xfrm>
          <a:prstGeom prst="rect">
            <a:avLst/>
          </a:prstGeom>
          <a:noFill/>
          <a:ln>
            <a:noFill/>
          </a:ln>
        </p:spPr>
        <p:txBody>
          <a:bodyPr wrap="square">
            <a:spAutoFit/>
          </a:bodyPr>
          <a:lstStyle/>
          <a:p>
            <a:pPr>
              <a:buNone/>
            </a:pPr>
            <a:r>
              <a:rPr lang="en-US" sz="2200" dirty="0"/>
              <a:t>Optimal strategies must account for strategic interaction.</a:t>
            </a:r>
          </a:p>
        </p:txBody>
      </p:sp>
      <p:graphicFrame>
        <p:nvGraphicFramePr>
          <p:cNvPr id="2" name="Table 1">
            <a:extLst>
              <a:ext uri="{FF2B5EF4-FFF2-40B4-BE49-F238E27FC236}">
                <a16:creationId xmlns:a16="http://schemas.microsoft.com/office/drawing/2014/main" id="{2B601F83-7B6E-A6B3-5611-76C81D449CF7}"/>
              </a:ext>
            </a:extLst>
          </p:cNvPr>
          <p:cNvGraphicFramePr>
            <a:graphicFrameLocks noGrp="1"/>
          </p:cNvGraphicFramePr>
          <p:nvPr>
            <p:extLst>
              <p:ext uri="{D42A27DB-BD31-4B8C-83A1-F6EECF244321}">
                <p14:modId xmlns:p14="http://schemas.microsoft.com/office/powerpoint/2010/main" val="2262797273"/>
              </p:ext>
            </p:extLst>
          </p:nvPr>
        </p:nvGraphicFramePr>
        <p:xfrm>
          <a:off x="648914" y="1841049"/>
          <a:ext cx="11032545" cy="3302000"/>
        </p:xfrm>
        <a:graphic>
          <a:graphicData uri="http://schemas.openxmlformats.org/drawingml/2006/table">
            <a:tbl>
              <a:tblPr firstRow="1" bandRow="1">
                <a:tableStyleId>{74C1A8A3-306A-4EB7-A6B1-4F7E0EB9C5D6}</a:tableStyleId>
              </a:tblPr>
              <a:tblGrid>
                <a:gridCol w="2681026">
                  <a:extLst>
                    <a:ext uri="{9D8B030D-6E8A-4147-A177-3AD203B41FA5}">
                      <a16:colId xmlns:a16="http://schemas.microsoft.com/office/drawing/2014/main" val="608925040"/>
                    </a:ext>
                  </a:extLst>
                </a:gridCol>
                <a:gridCol w="3779520">
                  <a:extLst>
                    <a:ext uri="{9D8B030D-6E8A-4147-A177-3AD203B41FA5}">
                      <a16:colId xmlns:a16="http://schemas.microsoft.com/office/drawing/2014/main" val="1227836740"/>
                    </a:ext>
                  </a:extLst>
                </a:gridCol>
                <a:gridCol w="4571999">
                  <a:extLst>
                    <a:ext uri="{9D8B030D-6E8A-4147-A177-3AD203B41FA5}">
                      <a16:colId xmlns:a16="http://schemas.microsoft.com/office/drawing/2014/main" val="4093804470"/>
                    </a:ext>
                  </a:extLst>
                </a:gridCol>
              </a:tblGrid>
              <a:tr h="370840">
                <a:tc>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pPr algn="ctr"/>
                      <a:r>
                        <a:rPr lang="en-US" b="1" dirty="0"/>
                        <a:t>Traditional AI</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a:t>Game Theory</a:t>
                      </a:r>
                      <a:endParaRPr lang="en-US"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71065037"/>
                  </a:ext>
                </a:extLst>
              </a:tr>
              <a:tr h="370840">
                <a:tc>
                  <a:txBody>
                    <a:bodyPr/>
                    <a:lstStyle/>
                    <a:p>
                      <a:r>
                        <a:rPr lang="en-US" b="1" dirty="0"/>
                        <a:t>Solution Concept</a:t>
                      </a:r>
                      <a:endParaRPr lang="en-US" dirty="0"/>
                    </a:p>
                  </a:txBody>
                  <a:tcPr anchor="ctr">
                    <a:lnR w="12700" cap="flat" cmpd="sng" algn="ctr">
                      <a:solidFill>
                        <a:schemeClr val="tx1"/>
                      </a:solidFill>
                      <a:prstDash val="solid"/>
                      <a:round/>
                      <a:headEnd type="none" w="med" len="med"/>
                      <a:tailEnd type="none" w="med" len="med"/>
                    </a:lnR>
                  </a:tcPr>
                </a:tc>
                <a:tc>
                  <a:txBody>
                    <a:bodyPr/>
                    <a:lstStyle/>
                    <a:p>
                      <a:r>
                        <a:rPr lang="en-US" dirty="0"/>
                        <a:t>Find the objectively “best” 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a:t>Find the best action given what others will do</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65250188"/>
                  </a:ext>
                </a:extLst>
              </a:tr>
              <a:tr h="370840">
                <a:tc>
                  <a:txBody>
                    <a:bodyPr/>
                    <a:lstStyle/>
                    <a:p>
                      <a:r>
                        <a:rPr lang="en-US" b="1" dirty="0"/>
                        <a:t>Optimization Target</a:t>
                      </a:r>
                      <a:endParaRPr lang="en-US" dirty="0"/>
                    </a:p>
                  </a:txBody>
                  <a:tcPr anchor="ctr">
                    <a:lnR w="12700" cap="flat" cmpd="sng" algn="ctr">
                      <a:solidFill>
                        <a:schemeClr val="tx1"/>
                      </a:solidFill>
                      <a:prstDash val="solid"/>
                      <a:round/>
                      <a:headEnd type="none" w="med" len="med"/>
                      <a:tailEnd type="none" w="med" len="med"/>
                    </a:lnR>
                  </a:tcPr>
                </a:tc>
                <a:tc>
                  <a:txBody>
                    <a:bodyPr/>
                    <a:lstStyle/>
                    <a:p>
                      <a:r>
                        <a:rPr lang="en-US" dirty="0"/>
                        <a:t>Maximize your own utility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a:t>Maximize your utility while others are trying to maximize theirs</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94728326"/>
                  </a:ext>
                </a:extLst>
              </a:tr>
              <a:tr h="370840">
                <a:tc>
                  <a:txBody>
                    <a:bodyPr/>
                    <a:lstStyle/>
                    <a:p>
                      <a:r>
                        <a:rPr lang="en-US" b="1" dirty="0"/>
                        <a:t>Predictability</a:t>
                      </a:r>
                      <a:endParaRPr lang="en-US" dirty="0"/>
                    </a:p>
                  </a:txBody>
                  <a:tcPr anchor="ctr">
                    <a:lnR w="12700" cap="flat" cmpd="sng" algn="ctr">
                      <a:solidFill>
                        <a:schemeClr val="tx1"/>
                      </a:solidFill>
                      <a:prstDash val="solid"/>
                      <a:round/>
                      <a:headEnd type="none" w="med" len="med"/>
                      <a:tailEnd type="none" w="med" len="med"/>
                    </a:lnR>
                  </a:tcPr>
                </a:tc>
                <a:tc>
                  <a:txBody>
                    <a:bodyPr/>
                    <a:lstStyle/>
                    <a:p>
                      <a:r>
                        <a:rPr lang="en-US" dirty="0"/>
                        <a:t>Environment is static or follows known patterns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a:t>Environment adapts and responds to your strategy</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9764689"/>
                  </a:ext>
                </a:extLst>
              </a:tr>
              <a:tr h="370840">
                <a:tc>
                  <a:txBody>
                    <a:bodyPr/>
                    <a:lstStyle/>
                    <a:p>
                      <a:r>
                        <a:rPr lang="en-US" b="1" dirty="0"/>
                        <a:t>Strategy Complexity</a:t>
                      </a:r>
                      <a:endParaRPr lang="en-US" dirty="0"/>
                    </a:p>
                  </a:txBody>
                  <a:tcPr anchor="ctr">
                    <a:lnR w="12700" cap="flat" cmpd="sng" algn="ctr">
                      <a:solidFill>
                        <a:schemeClr val="tx1"/>
                      </a:solidFill>
                      <a:prstDash val="solid"/>
                      <a:round/>
                      <a:headEnd type="none" w="med" len="med"/>
                      <a:tailEnd type="none" w="med" len="med"/>
                    </a:lnR>
                  </a:tcPr>
                </a:tc>
                <a:tc>
                  <a:txBody>
                    <a:bodyPr/>
                    <a:lstStyle/>
                    <a:p>
                      <a:r>
                        <a:rPr lang="en-US" dirty="0"/>
                        <a:t>“If I do X, outcome Y will happen”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"If I do X, others will do Z, so outcome Y might happen"</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66683940"/>
                  </a:ext>
                </a:extLst>
              </a:tr>
              <a:tr h="370840">
                <a:tc>
                  <a:txBody>
                    <a:bodyPr/>
                    <a:lstStyle/>
                    <a:p>
                      <a:r>
                        <a:rPr lang="en-US" b="1" dirty="0"/>
                        <a:t>Equilibrium vs. Optimality</a:t>
                      </a:r>
                      <a:endParaRPr lang="en-US" dirty="0"/>
                    </a:p>
                  </a:txBody>
                  <a:tcPr anchor="ctr">
                    <a:lnR w="12700" cap="flat" cmpd="sng" algn="ctr">
                      <a:solidFill>
                        <a:schemeClr val="tx1"/>
                      </a:solidFill>
                      <a:prstDash val="solid"/>
                      <a:round/>
                      <a:headEnd type="none" w="med" len="med"/>
                      <a:tailEnd type="none" w="med" len="med"/>
                    </a:lnR>
                  </a:tcPr>
                </a:tc>
                <a:tc>
                  <a:txBody>
                    <a:bodyPr/>
                    <a:lstStyle/>
                    <a:p>
                      <a:r>
                        <a:rPr lang="en-US" dirty="0"/>
                        <a:t>Seek optimal solutions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Seek stable solutions (Nash equilibrium) that may be suboptimal</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31959673"/>
                  </a:ext>
                </a:extLst>
              </a:tr>
            </a:tbl>
          </a:graphicData>
        </a:graphic>
      </p:graphicFrame>
      <p:sp>
        <p:nvSpPr>
          <p:cNvPr id="10" name="TextBox 9">
            <a:extLst>
              <a:ext uri="{FF2B5EF4-FFF2-40B4-BE49-F238E27FC236}">
                <a16:creationId xmlns:a16="http://schemas.microsoft.com/office/drawing/2014/main" id="{5A724A47-EDC3-EFD7-973D-E5A314668CB7}"/>
              </a:ext>
            </a:extLst>
          </p:cNvPr>
          <p:cNvSpPr txBox="1"/>
          <p:nvPr/>
        </p:nvSpPr>
        <p:spPr>
          <a:xfrm>
            <a:off x="596788" y="5704956"/>
            <a:ext cx="11084671" cy="707886"/>
          </a:xfrm>
          <a:prstGeom prst="rect">
            <a:avLst/>
          </a:prstGeom>
          <a:noFill/>
          <a:ln>
            <a:solidFill>
              <a:schemeClr val="bg2"/>
            </a:solidFill>
          </a:ln>
        </p:spPr>
        <p:txBody>
          <a:bodyPr wrap="square">
            <a:spAutoFit/>
          </a:bodyPr>
          <a:lstStyle/>
          <a:p>
            <a:r>
              <a:rPr lang="en-US" sz="2000" b="1" i="1" dirty="0"/>
              <a:t>This is the fundamental shift.</a:t>
            </a:r>
            <a:r>
              <a:rPr lang="en-US" sz="2000" dirty="0"/>
              <a:t> We cannot optimize in isolation anymore. We must reason about the strategic interactions and feedback loops created by multiple intelligent decision-makers.</a:t>
            </a:r>
          </a:p>
        </p:txBody>
      </p:sp>
    </p:spTree>
    <p:extLst>
      <p:ext uri="{BB962C8B-B14F-4D97-AF65-F5344CB8AC3E}">
        <p14:creationId xmlns:p14="http://schemas.microsoft.com/office/powerpoint/2010/main" val="124004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BAB4ABCD-CC16-A3A8-E3AF-ACB6F5349F5E}"/>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Nash Equilibrium</a:t>
            </a:r>
          </a:p>
        </p:txBody>
      </p:sp>
      <p:sp>
        <p:nvSpPr>
          <p:cNvPr id="7" name="TextBox 6">
            <a:extLst>
              <a:ext uri="{FF2B5EF4-FFF2-40B4-BE49-F238E27FC236}">
                <a16:creationId xmlns:a16="http://schemas.microsoft.com/office/drawing/2014/main" id="{1440754B-4079-963C-9360-9F2E9A2C6BC9}"/>
              </a:ext>
            </a:extLst>
          </p:cNvPr>
          <p:cNvSpPr txBox="1"/>
          <p:nvPr/>
        </p:nvSpPr>
        <p:spPr>
          <a:xfrm>
            <a:off x="587431" y="1008461"/>
            <a:ext cx="6289619" cy="707886"/>
          </a:xfrm>
          <a:prstGeom prst="rect">
            <a:avLst/>
          </a:prstGeom>
          <a:noFill/>
          <a:ln>
            <a:noFill/>
          </a:ln>
        </p:spPr>
        <p:txBody>
          <a:bodyPr wrap="square">
            <a:spAutoFit/>
          </a:bodyPr>
          <a:lstStyle/>
          <a:p>
            <a:r>
              <a:rPr lang="en-US" sz="2000" dirty="0"/>
              <a:t>Consider each company's perspective and anticipate their strategic moves. What might the other company do?</a:t>
            </a:r>
            <a:endParaRPr lang="en-US" sz="2400" dirty="0"/>
          </a:p>
        </p:txBody>
      </p:sp>
      <p:pic>
        <p:nvPicPr>
          <p:cNvPr id="1026" name="Picture 2">
            <a:extLst>
              <a:ext uri="{FF2B5EF4-FFF2-40B4-BE49-F238E27FC236}">
                <a16:creationId xmlns:a16="http://schemas.microsoft.com/office/drawing/2014/main" id="{99538BCF-8CD6-AC16-0349-BC7D98E7E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27" t="31822" r="23864" b="10386"/>
          <a:stretch>
            <a:fillRect/>
          </a:stretch>
        </p:blipFill>
        <p:spPr bwMode="auto">
          <a:xfrm>
            <a:off x="11202955" y="82575"/>
            <a:ext cx="918559" cy="10033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A872AA-BC82-12DF-8014-23568B590310}"/>
              </a:ext>
            </a:extLst>
          </p:cNvPr>
          <p:cNvSpPr txBox="1"/>
          <p:nvPr/>
        </p:nvSpPr>
        <p:spPr>
          <a:xfrm>
            <a:off x="587432" y="2087490"/>
            <a:ext cx="10004368" cy="400110"/>
          </a:xfrm>
          <a:prstGeom prst="rect">
            <a:avLst/>
          </a:prstGeom>
          <a:noFill/>
          <a:ln>
            <a:noFill/>
          </a:ln>
        </p:spPr>
        <p:txBody>
          <a:bodyPr wrap="square">
            <a:spAutoFit/>
          </a:bodyPr>
          <a:lstStyle/>
          <a:p>
            <a:pPr>
              <a:buNone/>
            </a:pPr>
            <a:r>
              <a:rPr lang="en-US" sz="2000" dirty="0"/>
              <a:t>Check each possible outcome and ask: “Would either company want to change their mind?”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8542076-8440-F1A7-618B-688049A751C9}"/>
                  </a:ext>
                </a:extLst>
              </p:cNvPr>
              <p:cNvSpPr txBox="1"/>
              <p:nvPr/>
            </p:nvSpPr>
            <p:spPr>
              <a:xfrm>
                <a:off x="1190495" y="2847176"/>
                <a:ext cx="3145124" cy="369332"/>
              </a:xfrm>
              <a:prstGeom prst="rect">
                <a:avLst/>
              </a:prstGeom>
              <a:noFill/>
              <a:ln>
                <a:noFill/>
              </a:ln>
            </p:spPr>
            <p:txBody>
              <a:bodyPr wrap="square">
                <a:spAutoFit/>
              </a:bodyPr>
              <a:lstStyle/>
              <a:p>
                <a:r>
                  <a:rPr lang="en-US" dirty="0"/>
                  <a:t>(</a:t>
                </a:r>
                <a:r>
                  <a:rPr lang="en-US" b="1" dirty="0">
                    <a:solidFill>
                      <a:srgbClr val="1306BA"/>
                    </a:solidFill>
                  </a:rPr>
                  <a:t>Advertise</a:t>
                </a:r>
                <a:r>
                  <a:rPr lang="en-US" dirty="0"/>
                  <a:t>, </a:t>
                </a:r>
                <a:r>
                  <a:rPr lang="en-US" b="1" dirty="0">
                    <a:solidFill>
                      <a:srgbClr val="FF0000"/>
                    </a:solidFill>
                  </a:rPr>
                  <a:t>Advertise</a:t>
                </a:r>
                <a:r>
                  <a:rPr lang="en-US" dirty="0"/>
                  <a:t>)</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m:t>
                    </m:r>
                    <m:d>
                      <m:dPr>
                        <m:ctrlPr>
                          <a:rPr lang="en-US" i="1" dirty="0">
                            <a:latin typeface="Cambria Math" panose="02040503050406030204" pitchFamily="18" charset="0"/>
                          </a:rPr>
                        </m:ctrlPr>
                      </m:dPr>
                      <m:e>
                        <m:r>
                          <a:rPr lang="en-US" dirty="0">
                            <a:solidFill>
                              <a:srgbClr val="1306BA"/>
                            </a:solidFill>
                            <a:latin typeface="Cambria Math" panose="02040503050406030204" pitchFamily="18" charset="0"/>
                          </a:rPr>
                          <m:t>2</m:t>
                        </m:r>
                        <m:r>
                          <a:rPr lang="en-US" dirty="0">
                            <a:latin typeface="Cambria Math" panose="02040503050406030204" pitchFamily="18" charset="0"/>
                          </a:rPr>
                          <m:t>,</m:t>
                        </m:r>
                        <m:r>
                          <a:rPr lang="en-US" b="0" i="0" dirty="0" smtClean="0">
                            <a:latin typeface="Cambria Math" panose="02040503050406030204" pitchFamily="18" charset="0"/>
                          </a:rPr>
                          <m:t> </m:t>
                        </m:r>
                        <m:r>
                          <a:rPr lang="en-US" dirty="0">
                            <a:solidFill>
                              <a:srgbClr val="FF0000"/>
                            </a:solidFill>
                            <a:latin typeface="Cambria Math" panose="02040503050406030204" pitchFamily="18" charset="0"/>
                          </a:rPr>
                          <m:t>2</m:t>
                        </m:r>
                      </m:e>
                    </m:d>
                  </m:oMath>
                </a14:m>
                <a:endParaRPr lang="en-US" dirty="0"/>
              </a:p>
            </p:txBody>
          </p:sp>
        </mc:Choice>
        <mc:Fallback xmlns="">
          <p:sp>
            <p:nvSpPr>
              <p:cNvPr id="13" name="TextBox 12">
                <a:extLst>
                  <a:ext uri="{FF2B5EF4-FFF2-40B4-BE49-F238E27FC236}">
                    <a16:creationId xmlns:a16="http://schemas.microsoft.com/office/drawing/2014/main" id="{58542076-8440-F1A7-618B-688049A751C9}"/>
                  </a:ext>
                </a:extLst>
              </p:cNvPr>
              <p:cNvSpPr txBox="1">
                <a:spLocks noRot="1" noChangeAspect="1" noMove="1" noResize="1" noEditPoints="1" noAdjustHandles="1" noChangeArrowheads="1" noChangeShapeType="1" noTextEdit="1"/>
              </p:cNvSpPr>
              <p:nvPr/>
            </p:nvSpPr>
            <p:spPr>
              <a:xfrm>
                <a:off x="1190495" y="2847176"/>
                <a:ext cx="3145124" cy="369332"/>
              </a:xfrm>
              <a:prstGeom prst="rect">
                <a:avLst/>
              </a:prstGeom>
              <a:blipFill>
                <a:blip r:embed="rId3"/>
                <a:stretch>
                  <a:fillRect l="-1550"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E50B63-BFFE-6208-A9EE-AA8A1D4E0E8E}"/>
                  </a:ext>
                </a:extLst>
              </p:cNvPr>
              <p:cNvSpPr txBox="1"/>
              <p:nvPr/>
            </p:nvSpPr>
            <p:spPr>
              <a:xfrm>
                <a:off x="1523005" y="3272984"/>
                <a:ext cx="3670209" cy="369332"/>
              </a:xfrm>
              <a:prstGeom prst="rect">
                <a:avLst/>
              </a:prstGeom>
              <a:noFill/>
              <a:ln>
                <a:noFill/>
              </a:ln>
            </p:spPr>
            <p:txBody>
              <a:bodyPr wrap="square">
                <a:spAutoFit/>
              </a:bodyPr>
              <a:lstStyle/>
              <a:p>
                <a:r>
                  <a:rPr lang="en-US" b="1" i="1" dirty="0">
                    <a:solidFill>
                      <a:srgbClr val="1306BA"/>
                    </a:solidFill>
                  </a:rPr>
                  <a:t>Pepsi</a:t>
                </a:r>
                <a:r>
                  <a:rPr lang="en-US" dirty="0"/>
                  <a:t>: Switching to </a:t>
                </a:r>
                <a:r>
                  <a:rPr lang="en-US" b="1" dirty="0">
                    <a:solidFill>
                      <a:srgbClr val="1306BA"/>
                    </a:solidFill>
                  </a:rPr>
                  <a:t>Moderate</a:t>
                </a:r>
                <a:r>
                  <a:rPr lang="en-US" dirty="0">
                    <a:sym typeface="Wingdings" panose="05000000000000000000" pitchFamily="2" charset="2"/>
                  </a:rPr>
                  <a:t>: </a:t>
                </a:r>
                <a14:m>
                  <m:oMath xmlns:m="http://schemas.openxmlformats.org/officeDocument/2006/math">
                    <m:r>
                      <a:rPr lang="en-US" b="0" i="1" dirty="0" smtClean="0">
                        <a:solidFill>
                          <a:srgbClr val="1306BA"/>
                        </a:solidFill>
                        <a:latin typeface="Cambria Math" panose="02040503050406030204" pitchFamily="18" charset="0"/>
                        <a:sym typeface="Wingdings" panose="05000000000000000000" pitchFamily="2" charset="2"/>
                      </a:rPr>
                      <m:t>2</m:t>
                    </m:r>
                  </m:oMath>
                </a14:m>
                <a:r>
                  <a:rPr lang="en-US" dirty="0">
                    <a:sym typeface="Wingdings" panose="05000000000000000000" pitchFamily="2" charset="2"/>
                  </a:rPr>
                  <a:t>  </a:t>
                </a:r>
                <a14:m>
                  <m:oMath xmlns:m="http://schemas.openxmlformats.org/officeDocument/2006/math">
                    <m:r>
                      <a:rPr lang="en-US" i="1" dirty="0" smtClean="0">
                        <a:solidFill>
                          <a:srgbClr val="1306BA"/>
                        </a:solidFill>
                        <a:latin typeface="Cambria Math" panose="02040503050406030204" pitchFamily="18" charset="0"/>
                        <a:sym typeface="Wingdings" panose="05000000000000000000" pitchFamily="2" charset="2"/>
                      </a:rPr>
                      <m:t>3</m:t>
                    </m:r>
                  </m:oMath>
                </a14:m>
                <a:endParaRPr lang="en-US" dirty="0"/>
              </a:p>
            </p:txBody>
          </p:sp>
        </mc:Choice>
        <mc:Fallback xmlns="">
          <p:sp>
            <p:nvSpPr>
              <p:cNvPr id="14" name="TextBox 13">
                <a:extLst>
                  <a:ext uri="{FF2B5EF4-FFF2-40B4-BE49-F238E27FC236}">
                    <a16:creationId xmlns:a16="http://schemas.microsoft.com/office/drawing/2014/main" id="{75E50B63-BFFE-6208-A9EE-AA8A1D4E0E8E}"/>
                  </a:ext>
                </a:extLst>
              </p:cNvPr>
              <p:cNvSpPr txBox="1">
                <a:spLocks noRot="1" noChangeAspect="1" noMove="1" noResize="1" noEditPoints="1" noAdjustHandles="1" noChangeArrowheads="1" noChangeShapeType="1" noTextEdit="1"/>
              </p:cNvSpPr>
              <p:nvPr/>
            </p:nvSpPr>
            <p:spPr>
              <a:xfrm>
                <a:off x="1523005" y="3272984"/>
                <a:ext cx="3670209" cy="369332"/>
              </a:xfrm>
              <a:prstGeom prst="rect">
                <a:avLst/>
              </a:prstGeom>
              <a:blipFill>
                <a:blip r:embed="rId4"/>
                <a:stretch>
                  <a:fillRect l="-1495" t="-11667" b="-26667"/>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6D229071-704D-DBEA-C2FF-9973346095F0}"/>
              </a:ext>
            </a:extLst>
          </p:cNvPr>
          <p:cNvGrpSpPr/>
          <p:nvPr/>
        </p:nvGrpSpPr>
        <p:grpSpPr>
          <a:xfrm>
            <a:off x="5193214" y="3208155"/>
            <a:ext cx="584033" cy="353199"/>
            <a:chOff x="4846633" y="5028205"/>
            <a:chExt cx="584033" cy="353199"/>
          </a:xfrm>
        </p:grpSpPr>
        <p:cxnSp>
          <p:nvCxnSpPr>
            <p:cNvPr id="18" name="Straight Arrow Connector 17">
              <a:extLst>
                <a:ext uri="{FF2B5EF4-FFF2-40B4-BE49-F238E27FC236}">
                  <a16:creationId xmlns:a16="http://schemas.microsoft.com/office/drawing/2014/main" id="{F0A0BCA7-6EA9-FB09-0C5F-B95C662BF44B}"/>
                </a:ext>
              </a:extLst>
            </p:cNvPr>
            <p:cNvCxnSpPr/>
            <p:nvPr/>
          </p:nvCxnSpPr>
          <p:spPr>
            <a:xfrm>
              <a:off x="4957156" y="5305204"/>
              <a:ext cx="362989" cy="0"/>
            </a:xfrm>
            <a:prstGeom prst="straightConnector1">
              <a:avLst/>
            </a:prstGeom>
            <a:ln w="19050">
              <a:solidFill>
                <a:srgbClr val="1306BA"/>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14A63152-B650-5182-E870-C2966B2190CF}"/>
                </a:ext>
              </a:extLst>
            </p:cNvPr>
            <p:cNvCxnSpPr/>
            <p:nvPr/>
          </p:nvCxnSpPr>
          <p:spPr>
            <a:xfrm>
              <a:off x="4957156" y="5381404"/>
              <a:ext cx="362989" cy="0"/>
            </a:xfrm>
            <a:prstGeom prst="straightConnector1">
              <a:avLst/>
            </a:prstGeom>
            <a:ln w="19050">
              <a:solidFill>
                <a:srgbClr val="1306BA"/>
              </a:solidFill>
              <a:headEnd type="triangle"/>
              <a:tailEnd type="non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A145387-E450-60FA-BB50-A4CE6ED245E4}"/>
                </a:ext>
              </a:extLst>
            </p:cNvPr>
            <p:cNvSpPr txBox="1"/>
            <p:nvPr/>
          </p:nvSpPr>
          <p:spPr>
            <a:xfrm>
              <a:off x="4846633" y="5028205"/>
              <a:ext cx="584033" cy="276999"/>
            </a:xfrm>
            <a:prstGeom prst="rect">
              <a:avLst/>
            </a:prstGeom>
            <a:noFill/>
            <a:ln>
              <a:noFill/>
            </a:ln>
          </p:spPr>
          <p:txBody>
            <a:bodyPr wrap="square">
              <a:spAutoFit/>
            </a:bodyPr>
            <a:lstStyle/>
            <a:p>
              <a:r>
                <a:rPr lang="en-US" sz="1200" dirty="0"/>
                <a:t>switch</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09CD2C4-CC82-2AF9-CF1A-B11E076E7208}"/>
                  </a:ext>
                </a:extLst>
              </p:cNvPr>
              <p:cNvSpPr txBox="1"/>
              <p:nvPr/>
            </p:nvSpPr>
            <p:spPr>
              <a:xfrm>
                <a:off x="6050968" y="2840584"/>
                <a:ext cx="3145124" cy="369332"/>
              </a:xfrm>
              <a:prstGeom prst="rect">
                <a:avLst/>
              </a:prstGeom>
              <a:noFill/>
              <a:ln>
                <a:noFill/>
              </a:ln>
            </p:spPr>
            <p:txBody>
              <a:bodyPr wrap="square">
                <a:spAutoFit/>
              </a:bodyPr>
              <a:lstStyle/>
              <a:p>
                <a:r>
                  <a:rPr lang="en-US" dirty="0"/>
                  <a:t>(</a:t>
                </a:r>
                <a:r>
                  <a:rPr lang="en-US" b="1" dirty="0">
                    <a:solidFill>
                      <a:srgbClr val="1306BA"/>
                    </a:solidFill>
                  </a:rPr>
                  <a:t>Advertise</a:t>
                </a:r>
                <a:r>
                  <a:rPr lang="en-US" dirty="0"/>
                  <a:t>, </a:t>
                </a:r>
                <a:r>
                  <a:rPr lang="en-US" b="1" dirty="0">
                    <a:solidFill>
                      <a:srgbClr val="FF0000"/>
                    </a:solidFill>
                  </a:rPr>
                  <a:t>Moderate</a:t>
                </a:r>
                <a:r>
                  <a:rPr lang="en-US" dirty="0"/>
                  <a:t>)</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m:t>
                    </m:r>
                    <m:d>
                      <m:dPr>
                        <m:ctrlPr>
                          <a:rPr lang="en-US" i="1" dirty="0">
                            <a:latin typeface="Cambria Math" panose="02040503050406030204" pitchFamily="18" charset="0"/>
                          </a:rPr>
                        </m:ctrlPr>
                      </m:dPr>
                      <m:e>
                        <m:r>
                          <a:rPr lang="en-US" b="0" i="0" dirty="0" smtClean="0">
                            <a:solidFill>
                              <a:srgbClr val="1306BA"/>
                            </a:solidFill>
                            <a:latin typeface="Cambria Math" panose="02040503050406030204" pitchFamily="18" charset="0"/>
                          </a:rPr>
                          <m:t>5</m:t>
                        </m:r>
                        <m:r>
                          <a:rPr lang="en-US" dirty="0">
                            <a:latin typeface="Cambria Math" panose="02040503050406030204" pitchFamily="18" charset="0"/>
                          </a:rPr>
                          <m:t>,</m:t>
                        </m:r>
                        <m:r>
                          <a:rPr lang="en-US" b="0" i="0" dirty="0" smtClean="0">
                            <a:latin typeface="Cambria Math" panose="02040503050406030204" pitchFamily="18" charset="0"/>
                          </a:rPr>
                          <m:t> </m:t>
                        </m:r>
                        <m:r>
                          <a:rPr lang="en-US" b="0" i="0" dirty="0" smtClean="0">
                            <a:solidFill>
                              <a:srgbClr val="FF0000"/>
                            </a:solidFill>
                            <a:latin typeface="Cambria Math" panose="02040503050406030204" pitchFamily="18" charset="0"/>
                          </a:rPr>
                          <m:t>3</m:t>
                        </m:r>
                      </m:e>
                    </m:d>
                  </m:oMath>
                </a14:m>
                <a:endParaRPr lang="en-US" dirty="0"/>
              </a:p>
            </p:txBody>
          </p:sp>
        </mc:Choice>
        <mc:Fallback xmlns="">
          <p:sp>
            <p:nvSpPr>
              <p:cNvPr id="22" name="TextBox 21">
                <a:extLst>
                  <a:ext uri="{FF2B5EF4-FFF2-40B4-BE49-F238E27FC236}">
                    <a16:creationId xmlns:a16="http://schemas.microsoft.com/office/drawing/2014/main" id="{E09CD2C4-CC82-2AF9-CF1A-B11E076E7208}"/>
                  </a:ext>
                </a:extLst>
              </p:cNvPr>
              <p:cNvSpPr txBox="1">
                <a:spLocks noRot="1" noChangeAspect="1" noMove="1" noResize="1" noEditPoints="1" noAdjustHandles="1" noChangeArrowheads="1" noChangeShapeType="1" noTextEdit="1"/>
              </p:cNvSpPr>
              <p:nvPr/>
            </p:nvSpPr>
            <p:spPr>
              <a:xfrm>
                <a:off x="6050968" y="2840584"/>
                <a:ext cx="3145124" cy="369332"/>
              </a:xfrm>
              <a:prstGeom prst="rect">
                <a:avLst/>
              </a:prstGeom>
              <a:blipFill>
                <a:blip r:embed="rId5"/>
                <a:stretch>
                  <a:fillRect l="-1744" t="-9836"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5131A3-191A-02E9-11C3-FB0A04D411FE}"/>
                  </a:ext>
                </a:extLst>
              </p:cNvPr>
              <p:cNvSpPr txBox="1"/>
              <p:nvPr/>
            </p:nvSpPr>
            <p:spPr>
              <a:xfrm>
                <a:off x="6693350" y="3211416"/>
                <a:ext cx="3728864" cy="369332"/>
              </a:xfrm>
              <a:prstGeom prst="rect">
                <a:avLst/>
              </a:prstGeom>
              <a:noFill/>
              <a:ln>
                <a:noFill/>
              </a:ln>
            </p:spPr>
            <p:txBody>
              <a:bodyPr wrap="square">
                <a:spAutoFit/>
              </a:bodyPr>
              <a:lstStyle/>
              <a:p>
                <a:r>
                  <a:rPr lang="en-US" b="1" i="1" dirty="0">
                    <a:solidFill>
                      <a:srgbClr val="1306BA"/>
                    </a:solidFill>
                  </a:rPr>
                  <a:t>Pepsi</a:t>
                </a:r>
                <a:r>
                  <a:rPr lang="en-US" dirty="0"/>
                  <a:t>: Switching to </a:t>
                </a:r>
                <a:r>
                  <a:rPr lang="en-US" b="1" dirty="0">
                    <a:solidFill>
                      <a:srgbClr val="1306BA"/>
                    </a:solidFill>
                  </a:rPr>
                  <a:t>Moderate</a:t>
                </a:r>
                <a:r>
                  <a:rPr lang="en-US" dirty="0">
                    <a:sym typeface="Wingdings" panose="05000000000000000000" pitchFamily="2" charset="2"/>
                  </a:rPr>
                  <a:t>: </a:t>
                </a:r>
                <a14:m>
                  <m:oMath xmlns:m="http://schemas.openxmlformats.org/officeDocument/2006/math">
                    <m:r>
                      <a:rPr lang="en-US" b="0" i="1" dirty="0" smtClean="0">
                        <a:solidFill>
                          <a:srgbClr val="1306BA"/>
                        </a:solidFill>
                        <a:latin typeface="Cambria Math" panose="02040503050406030204" pitchFamily="18" charset="0"/>
                        <a:sym typeface="Wingdings" panose="05000000000000000000" pitchFamily="2" charset="2"/>
                      </a:rPr>
                      <m:t>5</m:t>
                    </m:r>
                  </m:oMath>
                </a14:m>
                <a:r>
                  <a:rPr lang="en-US" dirty="0">
                    <a:sym typeface="Wingdings" panose="05000000000000000000" pitchFamily="2" charset="2"/>
                  </a:rPr>
                  <a:t>  </a:t>
                </a:r>
                <a14:m>
                  <m:oMath xmlns:m="http://schemas.openxmlformats.org/officeDocument/2006/math">
                    <m:r>
                      <a:rPr lang="en-US" b="0" i="1" dirty="0" smtClean="0">
                        <a:solidFill>
                          <a:srgbClr val="1306BA"/>
                        </a:solidFill>
                        <a:latin typeface="Cambria Math" panose="02040503050406030204" pitchFamily="18" charset="0"/>
                        <a:sym typeface="Wingdings" panose="05000000000000000000" pitchFamily="2" charset="2"/>
                      </a:rPr>
                      <m:t>4</m:t>
                    </m:r>
                  </m:oMath>
                </a14:m>
                <a:endParaRPr lang="en-US" dirty="0"/>
              </a:p>
            </p:txBody>
          </p:sp>
        </mc:Choice>
        <mc:Fallback xmlns="">
          <p:sp>
            <p:nvSpPr>
              <p:cNvPr id="23" name="TextBox 22">
                <a:extLst>
                  <a:ext uri="{FF2B5EF4-FFF2-40B4-BE49-F238E27FC236}">
                    <a16:creationId xmlns:a16="http://schemas.microsoft.com/office/drawing/2014/main" id="{075131A3-191A-02E9-11C3-FB0A04D411FE}"/>
                  </a:ext>
                </a:extLst>
              </p:cNvPr>
              <p:cNvSpPr txBox="1">
                <a:spLocks noRot="1" noChangeAspect="1" noMove="1" noResize="1" noEditPoints="1" noAdjustHandles="1" noChangeArrowheads="1" noChangeShapeType="1" noTextEdit="1"/>
              </p:cNvSpPr>
              <p:nvPr/>
            </p:nvSpPr>
            <p:spPr>
              <a:xfrm>
                <a:off x="6693350" y="3211416"/>
                <a:ext cx="3728864" cy="369332"/>
              </a:xfrm>
              <a:prstGeom prst="rect">
                <a:avLst/>
              </a:prstGeom>
              <a:blipFill>
                <a:blip r:embed="rId6"/>
                <a:stretch>
                  <a:fillRect l="-1471" t="-11667" b="-26667"/>
                </a:stretch>
              </a:blipFill>
              <a:ln>
                <a:noFill/>
              </a:ln>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F66B6617-B898-A9B2-1442-29A241A1E5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930" t="27468" r="14958" b="13865"/>
          <a:stretch>
            <a:fillRect/>
          </a:stretch>
        </p:blipFill>
        <p:spPr bwMode="auto">
          <a:xfrm>
            <a:off x="10422214" y="3141615"/>
            <a:ext cx="481014" cy="512044"/>
          </a:xfrm>
          <a:prstGeom prst="mathMultiply">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BC9818-898C-9AEE-5919-855174BE2FF8}"/>
                  </a:ext>
                </a:extLst>
              </p:cNvPr>
              <p:cNvSpPr txBox="1"/>
              <p:nvPr/>
            </p:nvSpPr>
            <p:spPr>
              <a:xfrm>
                <a:off x="6693350" y="3586164"/>
                <a:ext cx="3571205" cy="369332"/>
              </a:xfrm>
              <a:prstGeom prst="rect">
                <a:avLst/>
              </a:prstGeom>
              <a:noFill/>
              <a:ln>
                <a:noFill/>
              </a:ln>
            </p:spPr>
            <p:txBody>
              <a:bodyPr wrap="square">
                <a:spAutoFit/>
              </a:bodyPr>
              <a:lstStyle/>
              <a:p>
                <a:r>
                  <a:rPr lang="en-US" b="1" i="1" dirty="0">
                    <a:solidFill>
                      <a:srgbClr val="FF0000"/>
                    </a:solidFill>
                  </a:rPr>
                  <a:t>Coke</a:t>
                </a:r>
                <a:r>
                  <a:rPr lang="en-US" dirty="0"/>
                  <a:t>: Switching to </a:t>
                </a:r>
                <a:r>
                  <a:rPr lang="en-US" b="1" dirty="0">
                    <a:solidFill>
                      <a:srgbClr val="FF0000"/>
                    </a:solidFill>
                  </a:rPr>
                  <a:t>Advertise</a:t>
                </a:r>
                <a:r>
                  <a:rPr lang="en-US" dirty="0">
                    <a:sym typeface="Wingdings" panose="05000000000000000000" pitchFamily="2" charset="2"/>
                  </a:rPr>
                  <a:t>: </a:t>
                </a:r>
                <a14:m>
                  <m:oMath xmlns:m="http://schemas.openxmlformats.org/officeDocument/2006/math">
                    <m:r>
                      <a:rPr lang="en-US" b="0" i="1" dirty="0" smtClean="0">
                        <a:solidFill>
                          <a:srgbClr val="FF0000"/>
                        </a:solidFill>
                        <a:latin typeface="Cambria Math" panose="02040503050406030204" pitchFamily="18" charset="0"/>
                        <a:sym typeface="Wingdings" panose="05000000000000000000" pitchFamily="2" charset="2"/>
                      </a:rPr>
                      <m:t>3</m:t>
                    </m:r>
                  </m:oMath>
                </a14:m>
                <a:r>
                  <a:rPr lang="en-US" dirty="0">
                    <a:sym typeface="Wingdings" panose="05000000000000000000" pitchFamily="2" charset="2"/>
                  </a:rPr>
                  <a:t> </a:t>
                </a:r>
                <a:r>
                  <a:rPr lang="en-US" dirty="0">
                    <a:solidFill>
                      <a:srgbClr val="FF0000"/>
                    </a:solidFill>
                    <a:sym typeface="Wingdings" panose="05000000000000000000" pitchFamily="2" charset="2"/>
                  </a:rPr>
                  <a:t> </a:t>
                </a:r>
                <a14:m>
                  <m:oMath xmlns:m="http://schemas.openxmlformats.org/officeDocument/2006/math">
                    <m:r>
                      <a:rPr lang="en-US" b="0" i="1" dirty="0" smtClean="0">
                        <a:solidFill>
                          <a:srgbClr val="FF0000"/>
                        </a:solidFill>
                        <a:latin typeface="Cambria Math" panose="02040503050406030204" pitchFamily="18" charset="0"/>
                        <a:sym typeface="Wingdings" panose="05000000000000000000" pitchFamily="2" charset="2"/>
                      </a:rPr>
                      <m:t>2</m:t>
                    </m:r>
                  </m:oMath>
                </a14:m>
                <a:endParaRPr lang="en-US" dirty="0"/>
              </a:p>
            </p:txBody>
          </p:sp>
        </mc:Choice>
        <mc:Fallback xmlns="">
          <p:sp>
            <p:nvSpPr>
              <p:cNvPr id="25" name="TextBox 24">
                <a:extLst>
                  <a:ext uri="{FF2B5EF4-FFF2-40B4-BE49-F238E27FC236}">
                    <a16:creationId xmlns:a16="http://schemas.microsoft.com/office/drawing/2014/main" id="{BBBC9818-898C-9AEE-5919-855174BE2FF8}"/>
                  </a:ext>
                </a:extLst>
              </p:cNvPr>
              <p:cNvSpPr txBox="1">
                <a:spLocks noRot="1" noChangeAspect="1" noMove="1" noResize="1" noEditPoints="1" noAdjustHandles="1" noChangeArrowheads="1" noChangeShapeType="1" noTextEdit="1"/>
              </p:cNvSpPr>
              <p:nvPr/>
            </p:nvSpPr>
            <p:spPr>
              <a:xfrm>
                <a:off x="6693350" y="3586164"/>
                <a:ext cx="3571205" cy="369332"/>
              </a:xfrm>
              <a:prstGeom prst="rect">
                <a:avLst/>
              </a:prstGeom>
              <a:blipFill>
                <a:blip r:embed="rId8"/>
                <a:stretch>
                  <a:fillRect l="-1536" t="-9836" b="-24590"/>
                </a:stretch>
              </a:blipFill>
              <a:ln>
                <a:noFill/>
              </a:ln>
            </p:spPr>
            <p:txBody>
              <a:bodyPr/>
              <a:lstStyle/>
              <a:p>
                <a:r>
                  <a:rPr lang="en-US">
                    <a:noFill/>
                  </a:rPr>
                  <a:t> </a:t>
                </a:r>
              </a:p>
            </p:txBody>
          </p:sp>
        </mc:Fallback>
      </mc:AlternateContent>
      <p:pic>
        <p:nvPicPr>
          <p:cNvPr id="27" name="Picture 4">
            <a:extLst>
              <a:ext uri="{FF2B5EF4-FFF2-40B4-BE49-F238E27FC236}">
                <a16:creationId xmlns:a16="http://schemas.microsoft.com/office/drawing/2014/main" id="{CAA0A75D-36B9-8C2F-829B-EBD925FF472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930" t="27468" r="14958" b="13865"/>
          <a:stretch>
            <a:fillRect/>
          </a:stretch>
        </p:blipFill>
        <p:spPr bwMode="auto">
          <a:xfrm>
            <a:off x="10422214" y="3514808"/>
            <a:ext cx="481014" cy="512044"/>
          </a:xfrm>
          <a:prstGeom prst="mathMultiply">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62D46D-54D4-3338-9AF9-F0F7BC28768A}"/>
                  </a:ext>
                </a:extLst>
              </p:cNvPr>
              <p:cNvSpPr txBox="1"/>
              <p:nvPr/>
            </p:nvSpPr>
            <p:spPr>
              <a:xfrm>
                <a:off x="1179380" y="4089210"/>
                <a:ext cx="3145124" cy="369332"/>
              </a:xfrm>
              <a:prstGeom prst="rect">
                <a:avLst/>
              </a:prstGeom>
              <a:noFill/>
              <a:ln>
                <a:noFill/>
              </a:ln>
            </p:spPr>
            <p:txBody>
              <a:bodyPr wrap="square">
                <a:spAutoFit/>
              </a:bodyPr>
              <a:lstStyle/>
              <a:p>
                <a:r>
                  <a:rPr lang="en-US" dirty="0"/>
                  <a:t>(</a:t>
                </a:r>
                <a:r>
                  <a:rPr lang="en-US" b="1" dirty="0">
                    <a:solidFill>
                      <a:srgbClr val="1306BA"/>
                    </a:solidFill>
                  </a:rPr>
                  <a:t>Moderate</a:t>
                </a:r>
                <a:r>
                  <a:rPr lang="en-US" dirty="0"/>
                  <a:t>, </a:t>
                </a:r>
                <a:r>
                  <a:rPr lang="en-US" b="1" dirty="0">
                    <a:solidFill>
                      <a:srgbClr val="FF0000"/>
                    </a:solidFill>
                  </a:rPr>
                  <a:t>Advertise</a:t>
                </a:r>
                <a:r>
                  <a:rPr lang="en-US" dirty="0"/>
                  <a:t>)</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m:t>
                    </m:r>
                    <m:d>
                      <m:dPr>
                        <m:ctrlPr>
                          <a:rPr lang="en-US" i="1" dirty="0">
                            <a:latin typeface="Cambria Math" panose="02040503050406030204" pitchFamily="18" charset="0"/>
                          </a:rPr>
                        </m:ctrlPr>
                      </m:dPr>
                      <m:e>
                        <m:r>
                          <a:rPr lang="en-US" b="0" i="0" dirty="0" smtClean="0">
                            <a:solidFill>
                              <a:srgbClr val="1306BA"/>
                            </a:solidFill>
                            <a:latin typeface="Cambria Math" panose="02040503050406030204" pitchFamily="18" charset="0"/>
                          </a:rPr>
                          <m:t>3</m:t>
                        </m:r>
                        <m:r>
                          <a:rPr lang="en-US" dirty="0">
                            <a:latin typeface="Cambria Math" panose="02040503050406030204" pitchFamily="18" charset="0"/>
                          </a:rPr>
                          <m:t>,</m:t>
                        </m:r>
                        <m:r>
                          <a:rPr lang="en-US" b="0" i="0" dirty="0" smtClean="0">
                            <a:latin typeface="Cambria Math" panose="02040503050406030204" pitchFamily="18" charset="0"/>
                          </a:rPr>
                          <m:t> </m:t>
                        </m:r>
                        <m:r>
                          <a:rPr lang="en-US" b="0" i="0" dirty="0" smtClean="0">
                            <a:solidFill>
                              <a:srgbClr val="FF0000"/>
                            </a:solidFill>
                            <a:latin typeface="Cambria Math" panose="02040503050406030204" pitchFamily="18" charset="0"/>
                          </a:rPr>
                          <m:t>5</m:t>
                        </m:r>
                      </m:e>
                    </m:d>
                  </m:oMath>
                </a14:m>
                <a:endParaRPr lang="en-US" dirty="0"/>
              </a:p>
            </p:txBody>
          </p:sp>
        </mc:Choice>
        <mc:Fallback xmlns="">
          <p:sp>
            <p:nvSpPr>
              <p:cNvPr id="30" name="TextBox 29">
                <a:extLst>
                  <a:ext uri="{FF2B5EF4-FFF2-40B4-BE49-F238E27FC236}">
                    <a16:creationId xmlns:a16="http://schemas.microsoft.com/office/drawing/2014/main" id="{BE62D46D-54D4-3338-9AF9-F0F7BC28768A}"/>
                  </a:ext>
                </a:extLst>
              </p:cNvPr>
              <p:cNvSpPr txBox="1">
                <a:spLocks noRot="1" noChangeAspect="1" noMove="1" noResize="1" noEditPoints="1" noAdjustHandles="1" noChangeArrowheads="1" noChangeShapeType="1" noTextEdit="1"/>
              </p:cNvSpPr>
              <p:nvPr/>
            </p:nvSpPr>
            <p:spPr>
              <a:xfrm>
                <a:off x="1179380" y="4089210"/>
                <a:ext cx="3145124" cy="369332"/>
              </a:xfrm>
              <a:prstGeom prst="rect">
                <a:avLst/>
              </a:prstGeom>
              <a:blipFill>
                <a:blip r:embed="rId9"/>
                <a:stretch>
                  <a:fillRect l="-1550"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7CA8587-EE15-5A97-DF3C-975A0E54422C}"/>
                  </a:ext>
                </a:extLst>
              </p:cNvPr>
              <p:cNvSpPr txBox="1"/>
              <p:nvPr/>
            </p:nvSpPr>
            <p:spPr>
              <a:xfrm>
                <a:off x="1669053" y="4477950"/>
                <a:ext cx="3728864" cy="369332"/>
              </a:xfrm>
              <a:prstGeom prst="rect">
                <a:avLst/>
              </a:prstGeom>
              <a:noFill/>
              <a:ln>
                <a:noFill/>
              </a:ln>
            </p:spPr>
            <p:txBody>
              <a:bodyPr wrap="square">
                <a:spAutoFit/>
              </a:bodyPr>
              <a:lstStyle/>
              <a:p>
                <a:r>
                  <a:rPr lang="en-US" b="1" i="1" dirty="0">
                    <a:solidFill>
                      <a:srgbClr val="1306BA"/>
                    </a:solidFill>
                  </a:rPr>
                  <a:t>Pepsi</a:t>
                </a:r>
                <a:r>
                  <a:rPr lang="en-US" dirty="0"/>
                  <a:t>: Switching to </a:t>
                </a:r>
                <a:r>
                  <a:rPr lang="en-US" b="1" dirty="0">
                    <a:solidFill>
                      <a:srgbClr val="1306BA"/>
                    </a:solidFill>
                  </a:rPr>
                  <a:t>Advertise</a:t>
                </a:r>
                <a:r>
                  <a:rPr lang="en-US" dirty="0">
                    <a:sym typeface="Wingdings" panose="05000000000000000000" pitchFamily="2" charset="2"/>
                  </a:rPr>
                  <a:t>: </a:t>
                </a:r>
                <a14:m>
                  <m:oMath xmlns:m="http://schemas.openxmlformats.org/officeDocument/2006/math">
                    <m:r>
                      <a:rPr lang="en-US" b="0" i="1" dirty="0" smtClean="0">
                        <a:solidFill>
                          <a:srgbClr val="1306BA"/>
                        </a:solidFill>
                        <a:latin typeface="Cambria Math" panose="02040503050406030204" pitchFamily="18" charset="0"/>
                        <a:sym typeface="Wingdings" panose="05000000000000000000" pitchFamily="2" charset="2"/>
                      </a:rPr>
                      <m:t>3</m:t>
                    </m:r>
                  </m:oMath>
                </a14:m>
                <a:r>
                  <a:rPr lang="en-US" dirty="0">
                    <a:sym typeface="Wingdings" panose="05000000000000000000" pitchFamily="2" charset="2"/>
                  </a:rPr>
                  <a:t>  </a:t>
                </a:r>
                <a14:m>
                  <m:oMath xmlns:m="http://schemas.openxmlformats.org/officeDocument/2006/math">
                    <m:r>
                      <a:rPr lang="en-US" b="0" i="1" dirty="0" smtClean="0">
                        <a:solidFill>
                          <a:srgbClr val="1306BA"/>
                        </a:solidFill>
                        <a:latin typeface="Cambria Math" panose="02040503050406030204" pitchFamily="18" charset="0"/>
                        <a:sym typeface="Wingdings" panose="05000000000000000000" pitchFamily="2" charset="2"/>
                      </a:rPr>
                      <m:t>2</m:t>
                    </m:r>
                  </m:oMath>
                </a14:m>
                <a:endParaRPr lang="en-US" dirty="0"/>
              </a:p>
            </p:txBody>
          </p:sp>
        </mc:Choice>
        <mc:Fallback xmlns="">
          <p:sp>
            <p:nvSpPr>
              <p:cNvPr id="31" name="TextBox 30">
                <a:extLst>
                  <a:ext uri="{FF2B5EF4-FFF2-40B4-BE49-F238E27FC236}">
                    <a16:creationId xmlns:a16="http://schemas.microsoft.com/office/drawing/2014/main" id="{67CA8587-EE15-5A97-DF3C-975A0E54422C}"/>
                  </a:ext>
                </a:extLst>
              </p:cNvPr>
              <p:cNvSpPr txBox="1">
                <a:spLocks noRot="1" noChangeAspect="1" noMove="1" noResize="1" noEditPoints="1" noAdjustHandles="1" noChangeArrowheads="1" noChangeShapeType="1" noTextEdit="1"/>
              </p:cNvSpPr>
              <p:nvPr/>
            </p:nvSpPr>
            <p:spPr>
              <a:xfrm>
                <a:off x="1669053" y="4477950"/>
                <a:ext cx="3728864" cy="369332"/>
              </a:xfrm>
              <a:prstGeom prst="rect">
                <a:avLst/>
              </a:prstGeom>
              <a:blipFill>
                <a:blip r:embed="rId10"/>
                <a:stretch>
                  <a:fillRect l="-1473" t="-11667" b="-26667"/>
                </a:stretch>
              </a:blipFill>
              <a:ln>
                <a:noFill/>
              </a:ln>
            </p:spPr>
            <p:txBody>
              <a:bodyPr/>
              <a:lstStyle/>
              <a:p>
                <a:r>
                  <a:rPr lang="en-US">
                    <a:noFill/>
                  </a:rPr>
                  <a:t> </a:t>
                </a:r>
              </a:p>
            </p:txBody>
          </p:sp>
        </mc:Fallback>
      </mc:AlternateContent>
      <p:pic>
        <p:nvPicPr>
          <p:cNvPr id="32" name="Picture 4">
            <a:extLst>
              <a:ext uri="{FF2B5EF4-FFF2-40B4-BE49-F238E27FC236}">
                <a16:creationId xmlns:a16="http://schemas.microsoft.com/office/drawing/2014/main" id="{F2F5CD4A-FB22-E4D6-05FF-E55BCCC7CB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930" t="27468" r="14958" b="13865"/>
          <a:stretch>
            <a:fillRect/>
          </a:stretch>
        </p:blipFill>
        <p:spPr bwMode="auto">
          <a:xfrm>
            <a:off x="5397917" y="4408149"/>
            <a:ext cx="481014" cy="512044"/>
          </a:xfrm>
          <a:prstGeom prst="mathMultiply">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2351F7C-6C45-1F40-4955-F696A0110ABC}"/>
                  </a:ext>
                </a:extLst>
              </p:cNvPr>
              <p:cNvSpPr txBox="1"/>
              <p:nvPr/>
            </p:nvSpPr>
            <p:spPr>
              <a:xfrm>
                <a:off x="1669053" y="4852698"/>
                <a:ext cx="3623569" cy="369332"/>
              </a:xfrm>
              <a:prstGeom prst="rect">
                <a:avLst/>
              </a:prstGeom>
              <a:noFill/>
              <a:ln>
                <a:noFill/>
              </a:ln>
            </p:spPr>
            <p:txBody>
              <a:bodyPr wrap="square">
                <a:spAutoFit/>
              </a:bodyPr>
              <a:lstStyle/>
              <a:p>
                <a:r>
                  <a:rPr lang="en-US" b="1" i="1" dirty="0">
                    <a:solidFill>
                      <a:srgbClr val="FF0000"/>
                    </a:solidFill>
                  </a:rPr>
                  <a:t>Coke</a:t>
                </a:r>
                <a:r>
                  <a:rPr lang="en-US" dirty="0"/>
                  <a:t>: Switching to </a:t>
                </a:r>
                <a:r>
                  <a:rPr lang="en-US" b="1" dirty="0">
                    <a:solidFill>
                      <a:srgbClr val="FF0000"/>
                    </a:solidFill>
                  </a:rPr>
                  <a:t>Moderate</a:t>
                </a:r>
                <a:r>
                  <a:rPr lang="en-US" dirty="0">
                    <a:sym typeface="Wingdings" panose="05000000000000000000" pitchFamily="2" charset="2"/>
                  </a:rPr>
                  <a:t>: </a:t>
                </a:r>
                <a14:m>
                  <m:oMath xmlns:m="http://schemas.openxmlformats.org/officeDocument/2006/math">
                    <m:r>
                      <a:rPr lang="en-US" b="0" i="1" dirty="0" smtClean="0">
                        <a:solidFill>
                          <a:srgbClr val="FF0000"/>
                        </a:solidFill>
                        <a:latin typeface="Cambria Math" panose="02040503050406030204" pitchFamily="18" charset="0"/>
                        <a:sym typeface="Wingdings" panose="05000000000000000000" pitchFamily="2" charset="2"/>
                      </a:rPr>
                      <m:t>5</m:t>
                    </m:r>
                  </m:oMath>
                </a14:m>
                <a:r>
                  <a:rPr lang="en-US" dirty="0">
                    <a:sym typeface="Wingdings" panose="05000000000000000000" pitchFamily="2" charset="2"/>
                  </a:rPr>
                  <a:t> </a:t>
                </a:r>
                <a:r>
                  <a:rPr lang="en-US" dirty="0">
                    <a:solidFill>
                      <a:srgbClr val="FF0000"/>
                    </a:solidFill>
                    <a:sym typeface="Wingdings" panose="05000000000000000000" pitchFamily="2" charset="2"/>
                  </a:rPr>
                  <a:t> </a:t>
                </a:r>
                <a14:m>
                  <m:oMath xmlns:m="http://schemas.openxmlformats.org/officeDocument/2006/math">
                    <m:r>
                      <a:rPr lang="en-US" b="0" i="1" dirty="0" smtClean="0">
                        <a:solidFill>
                          <a:srgbClr val="FF0000"/>
                        </a:solidFill>
                        <a:latin typeface="Cambria Math" panose="02040503050406030204" pitchFamily="18" charset="0"/>
                        <a:sym typeface="Wingdings" panose="05000000000000000000" pitchFamily="2" charset="2"/>
                      </a:rPr>
                      <m:t>4</m:t>
                    </m:r>
                  </m:oMath>
                </a14:m>
                <a:endParaRPr lang="en-US" dirty="0"/>
              </a:p>
            </p:txBody>
          </p:sp>
        </mc:Choice>
        <mc:Fallback xmlns="">
          <p:sp>
            <p:nvSpPr>
              <p:cNvPr id="33" name="TextBox 32">
                <a:extLst>
                  <a:ext uri="{FF2B5EF4-FFF2-40B4-BE49-F238E27FC236}">
                    <a16:creationId xmlns:a16="http://schemas.microsoft.com/office/drawing/2014/main" id="{82351F7C-6C45-1F40-4955-F696A0110ABC}"/>
                  </a:ext>
                </a:extLst>
              </p:cNvPr>
              <p:cNvSpPr txBox="1">
                <a:spLocks noRot="1" noChangeAspect="1" noMove="1" noResize="1" noEditPoints="1" noAdjustHandles="1" noChangeArrowheads="1" noChangeShapeType="1" noTextEdit="1"/>
              </p:cNvSpPr>
              <p:nvPr/>
            </p:nvSpPr>
            <p:spPr>
              <a:xfrm>
                <a:off x="1669053" y="4852698"/>
                <a:ext cx="3623569" cy="369332"/>
              </a:xfrm>
              <a:prstGeom prst="rect">
                <a:avLst/>
              </a:prstGeom>
              <a:blipFill>
                <a:blip r:embed="rId11"/>
                <a:stretch>
                  <a:fillRect l="-1515" t="-9836" b="-24590"/>
                </a:stretch>
              </a:blipFill>
              <a:ln>
                <a:noFill/>
              </a:ln>
            </p:spPr>
            <p:txBody>
              <a:bodyPr/>
              <a:lstStyle/>
              <a:p>
                <a:r>
                  <a:rPr lang="en-US">
                    <a:noFill/>
                  </a:rPr>
                  <a:t> </a:t>
                </a:r>
              </a:p>
            </p:txBody>
          </p:sp>
        </mc:Fallback>
      </mc:AlternateContent>
      <p:pic>
        <p:nvPicPr>
          <p:cNvPr id="34" name="Picture 4">
            <a:extLst>
              <a:ext uri="{FF2B5EF4-FFF2-40B4-BE49-F238E27FC236}">
                <a16:creationId xmlns:a16="http://schemas.microsoft.com/office/drawing/2014/main" id="{477682AC-9A28-54EB-B709-2AD4611ED18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930" t="27468" r="14958" b="13865"/>
          <a:stretch>
            <a:fillRect/>
          </a:stretch>
        </p:blipFill>
        <p:spPr bwMode="auto">
          <a:xfrm>
            <a:off x="5397917" y="4781342"/>
            <a:ext cx="481014" cy="512044"/>
          </a:xfrm>
          <a:prstGeom prst="mathMultiply">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30A39273-D0E7-00D8-37A8-5796B9A09A2C}"/>
              </a:ext>
            </a:extLst>
          </p:cNvPr>
          <p:cNvSpPr/>
          <p:nvPr/>
        </p:nvSpPr>
        <p:spPr>
          <a:xfrm>
            <a:off x="1107331" y="4043946"/>
            <a:ext cx="4940967" cy="1249440"/>
          </a:xfrm>
          <a:prstGeom prst="rect">
            <a:avLst/>
          </a:prstGeom>
          <a:noFill/>
          <a:ln w="63500">
            <a:solidFill>
              <a:srgbClr val="00B0F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1306BA"/>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08037A0-6137-6895-3509-3A0308E71481}"/>
                  </a:ext>
                </a:extLst>
              </p:cNvPr>
              <p:cNvSpPr txBox="1"/>
              <p:nvPr/>
            </p:nvSpPr>
            <p:spPr>
              <a:xfrm>
                <a:off x="6050968" y="4081944"/>
                <a:ext cx="3145124" cy="369332"/>
              </a:xfrm>
              <a:prstGeom prst="rect">
                <a:avLst/>
              </a:prstGeom>
              <a:noFill/>
              <a:ln>
                <a:noFill/>
              </a:ln>
            </p:spPr>
            <p:txBody>
              <a:bodyPr wrap="square">
                <a:spAutoFit/>
              </a:bodyPr>
              <a:lstStyle/>
              <a:p>
                <a:r>
                  <a:rPr lang="en-US" dirty="0"/>
                  <a:t>(</a:t>
                </a:r>
                <a:r>
                  <a:rPr lang="en-US" b="1" dirty="0">
                    <a:solidFill>
                      <a:srgbClr val="1306BA"/>
                    </a:solidFill>
                  </a:rPr>
                  <a:t>Moderate</a:t>
                </a:r>
                <a:r>
                  <a:rPr lang="en-US" dirty="0"/>
                  <a:t>, </a:t>
                </a:r>
                <a:r>
                  <a:rPr lang="en-US" b="1" dirty="0">
                    <a:solidFill>
                      <a:srgbClr val="FF0000"/>
                    </a:solidFill>
                  </a:rPr>
                  <a:t>Moderate</a:t>
                </a:r>
                <a:r>
                  <a:rPr lang="en-US" dirty="0"/>
                  <a:t>)</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m:t>
                    </m:r>
                    <m:d>
                      <m:dPr>
                        <m:ctrlPr>
                          <a:rPr lang="en-US" i="1" dirty="0">
                            <a:latin typeface="Cambria Math" panose="02040503050406030204" pitchFamily="18" charset="0"/>
                          </a:rPr>
                        </m:ctrlPr>
                      </m:dPr>
                      <m:e>
                        <m:r>
                          <a:rPr lang="en-US" b="0" i="0" dirty="0" smtClean="0">
                            <a:solidFill>
                              <a:srgbClr val="1306BA"/>
                            </a:solidFill>
                            <a:latin typeface="Cambria Math" panose="02040503050406030204" pitchFamily="18" charset="0"/>
                          </a:rPr>
                          <m:t>4</m:t>
                        </m:r>
                        <m:r>
                          <a:rPr lang="en-US" dirty="0">
                            <a:latin typeface="Cambria Math" panose="02040503050406030204" pitchFamily="18" charset="0"/>
                          </a:rPr>
                          <m:t>,</m:t>
                        </m:r>
                        <m:r>
                          <a:rPr lang="en-US" b="0" i="0" dirty="0" smtClean="0">
                            <a:latin typeface="Cambria Math" panose="02040503050406030204" pitchFamily="18" charset="0"/>
                          </a:rPr>
                          <m:t> </m:t>
                        </m:r>
                        <m:r>
                          <a:rPr lang="en-US" b="0" i="0" dirty="0" smtClean="0">
                            <a:solidFill>
                              <a:srgbClr val="FF0000"/>
                            </a:solidFill>
                            <a:latin typeface="Cambria Math" panose="02040503050406030204" pitchFamily="18" charset="0"/>
                          </a:rPr>
                          <m:t>4</m:t>
                        </m:r>
                      </m:e>
                    </m:d>
                  </m:oMath>
                </a14:m>
                <a:endParaRPr lang="en-US" dirty="0"/>
              </a:p>
            </p:txBody>
          </p:sp>
        </mc:Choice>
        <mc:Fallback xmlns="">
          <p:sp>
            <p:nvSpPr>
              <p:cNvPr id="41" name="TextBox 40">
                <a:extLst>
                  <a:ext uri="{FF2B5EF4-FFF2-40B4-BE49-F238E27FC236}">
                    <a16:creationId xmlns:a16="http://schemas.microsoft.com/office/drawing/2014/main" id="{508037A0-6137-6895-3509-3A0308E71481}"/>
                  </a:ext>
                </a:extLst>
              </p:cNvPr>
              <p:cNvSpPr txBox="1">
                <a:spLocks noRot="1" noChangeAspect="1" noMove="1" noResize="1" noEditPoints="1" noAdjustHandles="1" noChangeArrowheads="1" noChangeShapeType="1" noTextEdit="1"/>
              </p:cNvSpPr>
              <p:nvPr/>
            </p:nvSpPr>
            <p:spPr>
              <a:xfrm>
                <a:off x="6050968" y="4081944"/>
                <a:ext cx="3145124" cy="369332"/>
              </a:xfrm>
              <a:prstGeom prst="rect">
                <a:avLst/>
              </a:prstGeom>
              <a:blipFill>
                <a:blip r:embed="rId12"/>
                <a:stretch>
                  <a:fillRect l="-1744"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35D9B77-F65C-8B7E-5789-97D079E43243}"/>
                  </a:ext>
                </a:extLst>
              </p:cNvPr>
              <p:cNvSpPr txBox="1"/>
              <p:nvPr/>
            </p:nvSpPr>
            <p:spPr>
              <a:xfrm>
                <a:off x="6693350" y="4458192"/>
                <a:ext cx="3670209" cy="369332"/>
              </a:xfrm>
              <a:prstGeom prst="rect">
                <a:avLst/>
              </a:prstGeom>
              <a:noFill/>
              <a:ln>
                <a:noFill/>
              </a:ln>
            </p:spPr>
            <p:txBody>
              <a:bodyPr wrap="square">
                <a:spAutoFit/>
              </a:bodyPr>
              <a:lstStyle/>
              <a:p>
                <a:r>
                  <a:rPr lang="en-US" b="1" i="1" dirty="0">
                    <a:solidFill>
                      <a:srgbClr val="FF0000"/>
                    </a:solidFill>
                  </a:rPr>
                  <a:t>Coke</a:t>
                </a:r>
                <a:r>
                  <a:rPr lang="en-US" dirty="0"/>
                  <a:t>: Switching to </a:t>
                </a:r>
                <a:r>
                  <a:rPr lang="en-US" b="1" dirty="0">
                    <a:solidFill>
                      <a:srgbClr val="FF0000"/>
                    </a:solidFill>
                  </a:rPr>
                  <a:t>Advertise</a:t>
                </a:r>
                <a:r>
                  <a:rPr lang="en-US" dirty="0">
                    <a:sym typeface="Wingdings" panose="05000000000000000000" pitchFamily="2" charset="2"/>
                  </a:rPr>
                  <a:t>: </a:t>
                </a:r>
                <a14:m>
                  <m:oMath xmlns:m="http://schemas.openxmlformats.org/officeDocument/2006/math">
                    <m:r>
                      <a:rPr lang="en-US" b="0" i="1" dirty="0" smtClean="0">
                        <a:solidFill>
                          <a:srgbClr val="FF0000"/>
                        </a:solidFill>
                        <a:latin typeface="Cambria Math" panose="02040503050406030204" pitchFamily="18" charset="0"/>
                        <a:sym typeface="Wingdings" panose="05000000000000000000" pitchFamily="2" charset="2"/>
                      </a:rPr>
                      <m:t>4</m:t>
                    </m:r>
                  </m:oMath>
                </a14:m>
                <a:r>
                  <a:rPr lang="en-US" dirty="0">
                    <a:sym typeface="Wingdings" panose="05000000000000000000" pitchFamily="2" charset="2"/>
                  </a:rPr>
                  <a:t>  </a:t>
                </a:r>
                <a14:m>
                  <m:oMath xmlns:m="http://schemas.openxmlformats.org/officeDocument/2006/math">
                    <m:r>
                      <a:rPr lang="en-US" b="0" i="1" dirty="0" smtClean="0">
                        <a:solidFill>
                          <a:srgbClr val="1306BA"/>
                        </a:solidFill>
                        <a:latin typeface="Cambria Math" panose="02040503050406030204" pitchFamily="18" charset="0"/>
                        <a:sym typeface="Wingdings" panose="05000000000000000000" pitchFamily="2" charset="2"/>
                      </a:rPr>
                      <m:t>5</m:t>
                    </m:r>
                  </m:oMath>
                </a14:m>
                <a:endParaRPr lang="en-US" dirty="0"/>
              </a:p>
            </p:txBody>
          </p:sp>
        </mc:Choice>
        <mc:Fallback xmlns="">
          <p:sp>
            <p:nvSpPr>
              <p:cNvPr id="42" name="TextBox 41">
                <a:extLst>
                  <a:ext uri="{FF2B5EF4-FFF2-40B4-BE49-F238E27FC236}">
                    <a16:creationId xmlns:a16="http://schemas.microsoft.com/office/drawing/2014/main" id="{835D9B77-F65C-8B7E-5789-97D079E43243}"/>
                  </a:ext>
                </a:extLst>
              </p:cNvPr>
              <p:cNvSpPr txBox="1">
                <a:spLocks noRot="1" noChangeAspect="1" noMove="1" noResize="1" noEditPoints="1" noAdjustHandles="1" noChangeArrowheads="1" noChangeShapeType="1" noTextEdit="1"/>
              </p:cNvSpPr>
              <p:nvPr/>
            </p:nvSpPr>
            <p:spPr>
              <a:xfrm>
                <a:off x="6693350" y="4458192"/>
                <a:ext cx="3670209" cy="369332"/>
              </a:xfrm>
              <a:prstGeom prst="rect">
                <a:avLst/>
              </a:prstGeom>
              <a:blipFill>
                <a:blip r:embed="rId13"/>
                <a:stretch>
                  <a:fillRect l="-1495" t="-9836" b="-24590"/>
                </a:stretch>
              </a:blipFill>
              <a:ln>
                <a:noFill/>
              </a:ln>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118EB457-C859-6D86-F1E7-569417D9EF5F}"/>
              </a:ext>
            </a:extLst>
          </p:cNvPr>
          <p:cNvGrpSpPr/>
          <p:nvPr/>
        </p:nvGrpSpPr>
        <p:grpSpPr>
          <a:xfrm>
            <a:off x="10363559" y="4393363"/>
            <a:ext cx="584033" cy="353199"/>
            <a:chOff x="4846633" y="5028205"/>
            <a:chExt cx="584033" cy="353199"/>
          </a:xfrm>
        </p:grpSpPr>
        <p:cxnSp>
          <p:nvCxnSpPr>
            <p:cNvPr id="44" name="Straight Arrow Connector 43">
              <a:extLst>
                <a:ext uri="{FF2B5EF4-FFF2-40B4-BE49-F238E27FC236}">
                  <a16:creationId xmlns:a16="http://schemas.microsoft.com/office/drawing/2014/main" id="{E98A09C5-6500-0FC3-BE48-34258761E9C3}"/>
                </a:ext>
              </a:extLst>
            </p:cNvPr>
            <p:cNvCxnSpPr/>
            <p:nvPr/>
          </p:nvCxnSpPr>
          <p:spPr>
            <a:xfrm>
              <a:off x="4957156" y="5305204"/>
              <a:ext cx="362989" cy="0"/>
            </a:xfrm>
            <a:prstGeom prst="straightConnector1">
              <a:avLst/>
            </a:prstGeom>
            <a:ln w="19050">
              <a:solidFill>
                <a:srgbClr val="1306BA"/>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EEE6BD6F-728D-8065-E337-B2A6C0A04699}"/>
                </a:ext>
              </a:extLst>
            </p:cNvPr>
            <p:cNvCxnSpPr/>
            <p:nvPr/>
          </p:nvCxnSpPr>
          <p:spPr>
            <a:xfrm>
              <a:off x="4957156" y="5381404"/>
              <a:ext cx="362989" cy="0"/>
            </a:xfrm>
            <a:prstGeom prst="straightConnector1">
              <a:avLst/>
            </a:prstGeom>
            <a:ln w="19050">
              <a:solidFill>
                <a:srgbClr val="1306BA"/>
              </a:solidFill>
              <a:headEnd type="triangle"/>
              <a:tailEnd type="none"/>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52481B8C-3664-7FF8-EF94-FD5E7F7003B3}"/>
                </a:ext>
              </a:extLst>
            </p:cNvPr>
            <p:cNvSpPr txBox="1"/>
            <p:nvPr/>
          </p:nvSpPr>
          <p:spPr>
            <a:xfrm>
              <a:off x="4846633" y="5028205"/>
              <a:ext cx="584033" cy="276999"/>
            </a:xfrm>
            <a:prstGeom prst="rect">
              <a:avLst/>
            </a:prstGeom>
            <a:noFill/>
            <a:ln>
              <a:noFill/>
            </a:ln>
          </p:spPr>
          <p:txBody>
            <a:bodyPr wrap="square">
              <a:spAutoFit/>
            </a:bodyPr>
            <a:lstStyle/>
            <a:p>
              <a:r>
                <a:rPr lang="en-US" sz="1200" dirty="0"/>
                <a:t>switch</a:t>
              </a:r>
            </a:p>
          </p:txBody>
        </p:sp>
      </p:grpSp>
      <p:cxnSp>
        <p:nvCxnSpPr>
          <p:cNvPr id="48" name="Straight Connector 47">
            <a:extLst>
              <a:ext uri="{FF2B5EF4-FFF2-40B4-BE49-F238E27FC236}">
                <a16:creationId xmlns:a16="http://schemas.microsoft.com/office/drawing/2014/main" id="{10377262-5BB6-0050-DAE2-5193E231E92D}"/>
              </a:ext>
            </a:extLst>
          </p:cNvPr>
          <p:cNvCxnSpPr>
            <a:cxnSpLocks/>
            <a:stCxn id="51" idx="1"/>
            <a:endCxn id="51" idx="3"/>
          </p:cNvCxnSpPr>
          <p:nvPr/>
        </p:nvCxnSpPr>
        <p:spPr>
          <a:xfrm>
            <a:off x="1121743" y="4044606"/>
            <a:ext cx="9853113" cy="0"/>
          </a:xfrm>
          <a:prstGeom prst="line">
            <a:avLst/>
          </a:prstGeom>
          <a:ln w="25400"/>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A0BE3260-3940-B726-7335-D76CC557BCB2}"/>
              </a:ext>
            </a:extLst>
          </p:cNvPr>
          <p:cNvSpPr/>
          <p:nvPr/>
        </p:nvSpPr>
        <p:spPr>
          <a:xfrm>
            <a:off x="1121743" y="2795825"/>
            <a:ext cx="9853113" cy="2497561"/>
          </a:xfrm>
          <a:prstGeom prst="rect">
            <a:avLst/>
          </a:prstGeom>
          <a:noFill/>
          <a:ln w="2540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FF0000"/>
              </a:solidFill>
            </a:endParaRPr>
          </a:p>
        </p:txBody>
      </p:sp>
      <p:cxnSp>
        <p:nvCxnSpPr>
          <p:cNvPr id="52" name="Straight Connector 51">
            <a:extLst>
              <a:ext uri="{FF2B5EF4-FFF2-40B4-BE49-F238E27FC236}">
                <a16:creationId xmlns:a16="http://schemas.microsoft.com/office/drawing/2014/main" id="{DBB18F15-A9FC-B0CF-A381-C82BCA8D12BD}"/>
              </a:ext>
            </a:extLst>
          </p:cNvPr>
          <p:cNvCxnSpPr>
            <a:cxnSpLocks/>
            <a:stCxn id="51" idx="0"/>
            <a:endCxn id="51" idx="2"/>
          </p:cNvCxnSpPr>
          <p:nvPr/>
        </p:nvCxnSpPr>
        <p:spPr>
          <a:xfrm>
            <a:off x="6048300" y="2795825"/>
            <a:ext cx="0" cy="2497561"/>
          </a:xfrm>
          <a:prstGeom prst="line">
            <a:avLst/>
          </a:prstGeom>
          <a:ln w="25400"/>
        </p:spPr>
        <p:style>
          <a:lnRef idx="1">
            <a:schemeClr val="dk1"/>
          </a:lnRef>
          <a:fillRef idx="0">
            <a:schemeClr val="dk1"/>
          </a:fillRef>
          <a:effectRef idx="0">
            <a:schemeClr val="dk1"/>
          </a:effectRef>
          <a:fontRef idx="minor">
            <a:schemeClr val="tx1"/>
          </a:fontRef>
        </p:style>
      </p:cxnSp>
      <p:sp>
        <p:nvSpPr>
          <p:cNvPr id="1032" name="Rectangle 1031">
            <a:extLst>
              <a:ext uri="{FF2B5EF4-FFF2-40B4-BE49-F238E27FC236}">
                <a16:creationId xmlns:a16="http://schemas.microsoft.com/office/drawing/2014/main" id="{E64C455B-E749-425F-06AB-8B9074E007E8}"/>
              </a:ext>
            </a:extLst>
          </p:cNvPr>
          <p:cNvSpPr/>
          <p:nvPr/>
        </p:nvSpPr>
        <p:spPr>
          <a:xfrm>
            <a:off x="6057970" y="2804649"/>
            <a:ext cx="4940967" cy="1249440"/>
          </a:xfrm>
          <a:prstGeom prst="rect">
            <a:avLst/>
          </a:prstGeom>
          <a:noFill/>
          <a:ln w="63500">
            <a:solidFill>
              <a:srgbClr val="00B0F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1306BA"/>
              </a:solidFill>
            </a:endParaRPr>
          </a:p>
        </p:txBody>
      </p:sp>
      <p:pic>
        <p:nvPicPr>
          <p:cNvPr id="1033" name="Picture 1032">
            <a:extLst>
              <a:ext uri="{FF2B5EF4-FFF2-40B4-BE49-F238E27FC236}">
                <a16:creationId xmlns:a16="http://schemas.microsoft.com/office/drawing/2014/main" id="{2AA974A8-0956-02AC-2227-3480A50FCD44}"/>
              </a:ext>
            </a:extLst>
          </p:cNvPr>
          <p:cNvPicPr>
            <a:picLocks noChangeAspect="1"/>
          </p:cNvPicPr>
          <p:nvPr/>
        </p:nvPicPr>
        <p:blipFill>
          <a:blip r:embed="rId14"/>
          <a:stretch>
            <a:fillRect/>
          </a:stretch>
        </p:blipFill>
        <p:spPr>
          <a:xfrm>
            <a:off x="7404346" y="527934"/>
            <a:ext cx="3432725" cy="1402394"/>
          </a:xfrm>
          <a:prstGeom prst="rect">
            <a:avLst/>
          </a:prstGeom>
        </p:spPr>
      </p:pic>
      <p:sp>
        <p:nvSpPr>
          <p:cNvPr id="1035" name="TextBox 1034">
            <a:extLst>
              <a:ext uri="{FF2B5EF4-FFF2-40B4-BE49-F238E27FC236}">
                <a16:creationId xmlns:a16="http://schemas.microsoft.com/office/drawing/2014/main" id="{3C38F671-EE4A-CF3E-CB10-72DC7FE80A1D}"/>
              </a:ext>
            </a:extLst>
          </p:cNvPr>
          <p:cNvSpPr txBox="1"/>
          <p:nvPr/>
        </p:nvSpPr>
        <p:spPr>
          <a:xfrm>
            <a:off x="1457743" y="5570385"/>
            <a:ext cx="4531376" cy="1015663"/>
          </a:xfrm>
          <a:prstGeom prst="rect">
            <a:avLst/>
          </a:prstGeom>
          <a:noFill/>
          <a:ln>
            <a:noFill/>
          </a:ln>
        </p:spPr>
        <p:txBody>
          <a:bodyPr wrap="square">
            <a:spAutoFit/>
          </a:bodyPr>
          <a:lstStyle/>
          <a:p>
            <a:r>
              <a:rPr lang="en-US" sz="2000" dirty="0"/>
              <a:t>A situation where both companies are content with their choices, given the other's actions, are considered </a:t>
            </a:r>
            <a:r>
              <a:rPr lang="en-US" sz="2000" b="1" i="1" dirty="0"/>
              <a:t>stable</a:t>
            </a:r>
            <a:r>
              <a:rPr lang="en-US" sz="2000" dirty="0"/>
              <a:t>.</a:t>
            </a:r>
          </a:p>
        </p:txBody>
      </p:sp>
      <p:sp>
        <p:nvSpPr>
          <p:cNvPr id="1036" name="TextBox 1035">
            <a:extLst>
              <a:ext uri="{FF2B5EF4-FFF2-40B4-BE49-F238E27FC236}">
                <a16:creationId xmlns:a16="http://schemas.microsoft.com/office/drawing/2014/main" id="{F90C430D-C3C7-342A-6287-7F3EDADB19CA}"/>
              </a:ext>
            </a:extLst>
          </p:cNvPr>
          <p:cNvSpPr txBox="1"/>
          <p:nvPr/>
        </p:nvSpPr>
        <p:spPr>
          <a:xfrm>
            <a:off x="6048298" y="5570384"/>
            <a:ext cx="5068368" cy="1015663"/>
          </a:xfrm>
          <a:prstGeom prst="rect">
            <a:avLst/>
          </a:prstGeom>
          <a:noFill/>
          <a:ln>
            <a:noFill/>
          </a:ln>
        </p:spPr>
        <p:txBody>
          <a:bodyPr wrap="square">
            <a:spAutoFit/>
          </a:bodyPr>
          <a:lstStyle/>
          <a:p>
            <a:r>
              <a:rPr lang="en-US" sz="2000" i="0" dirty="0">
                <a:solidFill>
                  <a:srgbClr val="424242"/>
                </a:solidFill>
                <a:effectLst/>
              </a:rPr>
              <a:t>A mutually reinforcing outcome is known as a </a:t>
            </a:r>
            <a:r>
              <a:rPr lang="en-US" sz="2000" b="1" i="1" dirty="0">
                <a:solidFill>
                  <a:srgbClr val="424242"/>
                </a:solidFill>
                <a:effectLst/>
              </a:rPr>
              <a:t>Nash equilibrium</a:t>
            </a:r>
            <a:r>
              <a:rPr lang="en-US" sz="2000" i="0" dirty="0">
                <a:solidFill>
                  <a:srgbClr val="424242"/>
                </a:solidFill>
                <a:effectLst/>
              </a:rPr>
              <a:t>, and it serves as our solution concept in the absence of dominant strategies.</a:t>
            </a:r>
            <a:endParaRPr lang="en-US" sz="2000" dirty="0"/>
          </a:p>
        </p:txBody>
      </p:sp>
    </p:spTree>
    <p:extLst>
      <p:ext uri="{BB962C8B-B14F-4D97-AF65-F5344CB8AC3E}">
        <p14:creationId xmlns:p14="http://schemas.microsoft.com/office/powerpoint/2010/main" val="163840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51" grpId="0" animBg="1"/>
      <p:bldP spid="10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1840-72E6-228B-EB73-901DC58A35A3}"/>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8E772C95-A636-96EB-65B2-C44C1D890EA1}"/>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Nash Equilibria</a:t>
            </a:r>
          </a:p>
        </p:txBody>
      </p:sp>
      <p:sp>
        <p:nvSpPr>
          <p:cNvPr id="7" name="TextBox 6">
            <a:extLst>
              <a:ext uri="{FF2B5EF4-FFF2-40B4-BE49-F238E27FC236}">
                <a16:creationId xmlns:a16="http://schemas.microsoft.com/office/drawing/2014/main" id="{A83477B2-D1E5-AE09-88B6-0BE3CDD6C8A3}"/>
              </a:ext>
            </a:extLst>
          </p:cNvPr>
          <p:cNvSpPr txBox="1"/>
          <p:nvPr/>
        </p:nvSpPr>
        <p:spPr>
          <a:xfrm>
            <a:off x="471488" y="2245507"/>
            <a:ext cx="11153621" cy="646331"/>
          </a:xfrm>
          <a:prstGeom prst="rect">
            <a:avLst/>
          </a:prstGeom>
          <a:noFill/>
          <a:ln>
            <a:noFill/>
          </a:ln>
        </p:spPr>
        <p:txBody>
          <a:bodyPr wrap="square">
            <a:spAutoFit/>
          </a:bodyPr>
          <a:lstStyle/>
          <a:p>
            <a:r>
              <a:rPr lang="en-US" dirty="0"/>
              <a:t>A </a:t>
            </a:r>
            <a:r>
              <a:rPr lang="en-US" b="1" dirty="0"/>
              <a:t>Nash equilibrium</a:t>
            </a:r>
            <a:r>
              <a:rPr lang="en-US" dirty="0"/>
              <a:t> occurs when both players are simultaneously playing their best response (argmax) to each other's strategies. It's the natural solution when no player has an absolute best response!</a:t>
            </a:r>
          </a:p>
        </p:txBody>
      </p:sp>
      <p:sp>
        <p:nvSpPr>
          <p:cNvPr id="3" name="TextBox 2">
            <a:extLst>
              <a:ext uri="{FF2B5EF4-FFF2-40B4-BE49-F238E27FC236}">
                <a16:creationId xmlns:a16="http://schemas.microsoft.com/office/drawing/2014/main" id="{1D43ED7B-2A2A-9370-9BAF-65C6CCFCEE99}"/>
              </a:ext>
            </a:extLst>
          </p:cNvPr>
          <p:cNvSpPr txBox="1"/>
          <p:nvPr/>
        </p:nvSpPr>
        <p:spPr>
          <a:xfrm>
            <a:off x="471488" y="846219"/>
            <a:ext cx="11153621" cy="923330"/>
          </a:xfrm>
          <a:prstGeom prst="rect">
            <a:avLst/>
          </a:prstGeom>
          <a:noFill/>
          <a:ln>
            <a:noFill/>
          </a:ln>
        </p:spPr>
        <p:txBody>
          <a:bodyPr wrap="square">
            <a:spAutoFit/>
          </a:bodyPr>
          <a:lstStyle/>
          <a:p>
            <a:pPr algn="just"/>
            <a:r>
              <a:rPr lang="en-US" dirty="0"/>
              <a:t>When we cannot find a single strategy that is always optimal (</a:t>
            </a:r>
            <a:r>
              <a:rPr lang="en-US" b="1" i="1" dirty="0"/>
              <a:t>absolute best responses</a:t>
            </a:r>
            <a:r>
              <a:rPr lang="en-US" dirty="0"/>
              <a:t>), we instead look for situations where each player's strategy is optimal </a:t>
            </a:r>
            <a:r>
              <a:rPr lang="en-US" b="1" i="1" dirty="0"/>
              <a:t>given</a:t>
            </a:r>
            <a:r>
              <a:rPr lang="en-US" dirty="0"/>
              <a:t> the other player's choice. This shifts us from seeking absolute best responses to finding </a:t>
            </a:r>
            <a:r>
              <a:rPr lang="en-US" b="1" i="1" dirty="0"/>
              <a:t>mutual conditional best responses</a:t>
            </a:r>
            <a:r>
              <a:rPr lang="en-US" dirty="0"/>
              <a:t>.</a:t>
            </a:r>
          </a:p>
        </p:txBody>
      </p:sp>
      <p:sp>
        <p:nvSpPr>
          <p:cNvPr id="5" name="TextBox 4">
            <a:extLst>
              <a:ext uri="{FF2B5EF4-FFF2-40B4-BE49-F238E27FC236}">
                <a16:creationId xmlns:a16="http://schemas.microsoft.com/office/drawing/2014/main" id="{865AFAD4-0A7C-CEC8-9DB9-A2CBB278B83C}"/>
              </a:ext>
            </a:extLst>
          </p:cNvPr>
          <p:cNvSpPr txBox="1"/>
          <p:nvPr/>
        </p:nvSpPr>
        <p:spPr>
          <a:xfrm>
            <a:off x="471488" y="1822862"/>
            <a:ext cx="11153621" cy="369332"/>
          </a:xfrm>
          <a:prstGeom prst="rect">
            <a:avLst/>
          </a:prstGeom>
          <a:noFill/>
          <a:ln>
            <a:noFill/>
          </a:ln>
        </p:spPr>
        <p:txBody>
          <a:bodyPr wrap="square">
            <a:spAutoFit/>
          </a:bodyPr>
          <a:lstStyle/>
          <a:p>
            <a:r>
              <a:rPr lang="en-US" dirty="0"/>
              <a:t>That is exactly what Nash equilibrium captures.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1E9CD8-728E-F4BA-4927-C2EDAC212F2E}"/>
                  </a:ext>
                </a:extLst>
              </p:cNvPr>
              <p:cNvSpPr txBox="1"/>
              <p:nvPr/>
            </p:nvSpPr>
            <p:spPr>
              <a:xfrm>
                <a:off x="646922" y="3380854"/>
                <a:ext cx="5633337" cy="2768020"/>
              </a:xfrm>
              <a:prstGeom prst="rect">
                <a:avLst/>
              </a:prstGeom>
              <a:noFill/>
              <a:ln w="25400">
                <a:solidFill>
                  <a:schemeClr val="tx1"/>
                </a:solidFill>
              </a:ln>
            </p:spPr>
            <p:txBody>
              <a:bodyPr wrap="square">
                <a:noAutofit/>
              </a:bodyPr>
              <a:lstStyle/>
              <a:p>
                <a:pPr>
                  <a:spcAft>
                    <a:spcPts val="1800"/>
                  </a:spcAft>
                </a:pPr>
                <a:r>
                  <a:rPr lang="en-US" sz="2000" b="1" i="1" dirty="0"/>
                  <a:t>Definition. </a:t>
                </a:r>
                <a:r>
                  <a:rPr lang="en-US" sz="2000" dirty="0"/>
                  <a:t>A strategy profile </a:t>
                </a:r>
                <a14:m>
                  <m:oMath xmlns:m="http://schemas.openxmlformats.org/officeDocument/2006/math">
                    <m:r>
                      <a:rPr lang="en-US" sz="2000" b="1" i="1" dirty="0">
                        <a:solidFill>
                          <a:srgbClr val="008B8B"/>
                        </a:solidFill>
                        <a:latin typeface="Cambria Math" panose="02040503050406030204" pitchFamily="18" charset="0"/>
                      </a:rPr>
                      <m:t>𝒔</m:t>
                    </m:r>
                  </m:oMath>
                </a14:m>
                <a:r>
                  <a:rPr lang="en-US" sz="2000" dirty="0"/>
                  <a:t> is a </a:t>
                </a:r>
                <a:r>
                  <a:rPr lang="en-US" sz="2000" b="1" i="1" dirty="0"/>
                  <a:t>Nash Equilibrium</a:t>
                </a:r>
                <a:r>
                  <a:rPr lang="en-US" sz="2000" dirty="0"/>
                  <a:t> if no player has an incentive to unilaterally deviate:</a:t>
                </a:r>
              </a:p>
              <a:p>
                <a:pPr algn="ctr">
                  <a:spcAft>
                    <a:spcPts val="1800"/>
                  </a:spcAft>
                </a:pPr>
                <a14:m>
                  <m:oMath xmlns:m="http://schemas.openxmlformats.org/officeDocument/2006/math">
                    <m:r>
                      <a:rPr lang="en-US" sz="2000" b="0" i="1" smtClean="0">
                        <a:latin typeface="Cambria Math" panose="02040503050406030204" pitchFamily="18" charset="0"/>
                      </a:rPr>
                      <m:t>∀</m:t>
                    </m:r>
                    <m:r>
                      <a:rPr lang="en-US" sz="2000" b="0" i="1" smtClean="0">
                        <a:solidFill>
                          <a:srgbClr val="1306BA"/>
                        </a:solidFill>
                        <a:latin typeface="Cambria Math" panose="02040503050406030204" pitchFamily="18" charset="0"/>
                      </a:rPr>
                      <m:t>𝑖</m:t>
                    </m:r>
                    <m:r>
                      <a:rPr lang="en-US" sz="2000" b="0" i="1" smtClean="0">
                        <a:latin typeface="Cambria Math" panose="02040503050406030204" pitchFamily="18" charset="0"/>
                      </a:rPr>
                      <m:t>, ∀</m:t>
                    </m:r>
                    <m:r>
                      <a:rPr lang="en-US" sz="2000" b="0" i="1" smtClean="0">
                        <a:solidFill>
                          <a:srgbClr val="00B050"/>
                        </a:solidFill>
                        <a:latin typeface="Cambria Math" panose="02040503050406030204" pitchFamily="18" charset="0"/>
                      </a:rPr>
                      <m:t>𝑎</m:t>
                    </m:r>
                    <m:r>
                      <a:rPr lang="en-US" sz="2000" b="0" i="1" smtClean="0">
                        <a:latin typeface="Cambria Math" panose="02040503050406030204" pitchFamily="18" charset="0"/>
                      </a:rPr>
                      <m:t>∈</m:t>
                    </m:r>
                    <m:sSub>
                      <m:sSubPr>
                        <m:ctrlPr>
                          <a:rPr lang="en-US" sz="2000" b="1" i="1">
                            <a:solidFill>
                              <a:srgbClr val="FF6600"/>
                            </a:solidFill>
                            <a:latin typeface="Cambria Math" panose="02040503050406030204" pitchFamily="18" charset="0"/>
                          </a:rPr>
                        </m:ctrlPr>
                      </m:sSubPr>
                      <m:e>
                        <m:r>
                          <a:rPr lang="en-US" sz="2000" b="1" i="1">
                            <a:solidFill>
                              <a:srgbClr val="FF6600"/>
                            </a:solidFill>
                            <a:latin typeface="Cambria Math" panose="02040503050406030204" pitchFamily="18" charset="0"/>
                          </a:rPr>
                          <m:t>𝑺</m:t>
                        </m:r>
                      </m:e>
                      <m:sub>
                        <m:r>
                          <a:rPr lang="en-US" sz="2000" b="1" i="1">
                            <a:solidFill>
                              <a:srgbClr val="FF6600"/>
                            </a:solidFill>
                            <a:latin typeface="Cambria Math" panose="02040503050406030204" pitchFamily="18" charset="0"/>
                          </a:rPr>
                          <m:t>𝒊</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solidFill>
                              <a:srgbClr val="1306BA"/>
                            </a:solidFill>
                            <a:latin typeface="Cambria Math" panose="02040503050406030204" pitchFamily="18" charset="0"/>
                          </a:rPr>
                          <m:t>𝑖</m:t>
                        </m:r>
                      </m:sub>
                    </m:sSub>
                    <m:d>
                      <m:dPr>
                        <m:ctrlPr>
                          <a:rPr lang="en-US" sz="2000" b="0" i="1" smtClean="0">
                            <a:latin typeface="Cambria Math" panose="02040503050406030204" pitchFamily="18" charset="0"/>
                          </a:rPr>
                        </m:ctrlPr>
                      </m:dPr>
                      <m:e>
                        <m:sSubSup>
                          <m:sSubSupPr>
                            <m:ctrlPr>
                              <a:rPr lang="en-US" sz="2000" i="1">
                                <a:solidFill>
                                  <a:srgbClr val="FF0000"/>
                                </a:solidFill>
                                <a:latin typeface="Cambria Math" panose="02040503050406030204" pitchFamily="18" charset="0"/>
                              </a:rPr>
                            </m:ctrlPr>
                          </m:sSubSupPr>
                          <m:e>
                            <m:r>
                              <a:rPr lang="en-US" sz="2000" i="1">
                                <a:solidFill>
                                  <a:srgbClr val="FF0000"/>
                                </a:solidFill>
                                <a:latin typeface="Cambria Math" panose="02040503050406030204" pitchFamily="18" charset="0"/>
                              </a:rPr>
                              <m:t>𝑠</m:t>
                            </m:r>
                          </m:e>
                          <m:sub>
                            <m:r>
                              <a:rPr lang="en-US" sz="2000" i="1">
                                <a:solidFill>
                                  <a:srgbClr val="FF0000"/>
                                </a:solidFill>
                                <a:latin typeface="Cambria Math" panose="02040503050406030204" pitchFamily="18" charset="0"/>
                              </a:rPr>
                              <m:t>𝑖</m:t>
                            </m:r>
                          </m:sub>
                          <m:sup>
                            <m:r>
                              <a:rPr lang="en-US" sz="2000" i="1">
                                <a:solidFill>
                                  <a:srgbClr val="FF0000"/>
                                </a:solidFill>
                                <a:latin typeface="Cambria Math" panose="02040503050406030204" pitchFamily="18" charset="0"/>
                              </a:rPr>
                              <m:t>∗</m:t>
                            </m:r>
                          </m:sup>
                        </m:sSubSup>
                        <m:r>
                          <a:rPr lang="en-US" sz="2000" b="0" i="1" smtClean="0">
                            <a:latin typeface="Cambria Math" panose="02040503050406030204" pitchFamily="18" charset="0"/>
                          </a:rPr>
                          <m:t>, </m:t>
                        </m:r>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𝑠</m:t>
                            </m:r>
                          </m:e>
                          <m:sub>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m:t>
                            </m:r>
                          </m:sub>
                          <m:sup>
                            <m:r>
                              <a:rPr lang="en-US" sz="2000" b="0" i="1" smtClean="0">
                                <a:solidFill>
                                  <a:srgbClr val="7030A0"/>
                                </a:solidFill>
                                <a:latin typeface="Cambria Math" panose="02040503050406030204" pitchFamily="18" charset="0"/>
                              </a:rPr>
                              <m:t>∗</m:t>
                            </m:r>
                          </m:sup>
                        </m:sSubSup>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smtClean="0">
                            <a:solidFill>
                              <a:srgbClr val="1306BA"/>
                            </a:solidFill>
                            <a:latin typeface="Cambria Math" panose="02040503050406030204" pitchFamily="18" charset="0"/>
                          </a:rPr>
                          <m:t>𝑖</m:t>
                        </m:r>
                      </m:sub>
                    </m:sSub>
                    <m:d>
                      <m:dPr>
                        <m:ctrlPr>
                          <a:rPr lang="en-US" sz="2000" i="1">
                            <a:latin typeface="Cambria Math" panose="02040503050406030204" pitchFamily="18" charset="0"/>
                          </a:rPr>
                        </m:ctrlPr>
                      </m:dPr>
                      <m:e>
                        <m:r>
                          <a:rPr lang="en-US" sz="2000" b="0" i="1" smtClean="0">
                            <a:solidFill>
                              <a:srgbClr val="00B050"/>
                            </a:solidFill>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 </m:t>
                        </m:r>
                        <m:sSubSup>
                          <m:sSubSupPr>
                            <m:ctrlPr>
                              <a:rPr lang="en-US" sz="2000" i="1" smtClean="0">
                                <a:solidFill>
                                  <a:srgbClr val="7030A0"/>
                                </a:solidFill>
                                <a:latin typeface="Cambria Math" panose="02040503050406030204" pitchFamily="18" charset="0"/>
                              </a:rPr>
                            </m:ctrlPr>
                          </m:sSubSupPr>
                          <m:e>
                            <m:r>
                              <a:rPr lang="en-US" sz="2000" i="1">
                                <a:solidFill>
                                  <a:srgbClr val="7030A0"/>
                                </a:solidFill>
                                <a:latin typeface="Cambria Math" panose="02040503050406030204" pitchFamily="18" charset="0"/>
                              </a:rPr>
                              <m:t>𝑠</m:t>
                            </m:r>
                          </m:e>
                          <m:sub>
                            <m:r>
                              <a:rPr lang="en-US" sz="2000" i="1">
                                <a:solidFill>
                                  <a:srgbClr val="7030A0"/>
                                </a:solidFill>
                                <a:latin typeface="Cambria Math" panose="02040503050406030204" pitchFamily="18" charset="0"/>
                              </a:rPr>
                              <m:t>−</m:t>
                            </m:r>
                            <m:r>
                              <a:rPr lang="en-US" sz="2000" i="1">
                                <a:solidFill>
                                  <a:srgbClr val="7030A0"/>
                                </a:solidFill>
                                <a:latin typeface="Cambria Math" panose="02040503050406030204" pitchFamily="18" charset="0"/>
                              </a:rPr>
                              <m:t>𝑖</m:t>
                            </m:r>
                          </m:sub>
                          <m:sup>
                            <m:r>
                              <a:rPr lang="en-US" sz="2000" i="1">
                                <a:solidFill>
                                  <a:srgbClr val="7030A0"/>
                                </a:solidFill>
                                <a:latin typeface="Cambria Math" panose="02040503050406030204" pitchFamily="18" charset="0"/>
                              </a:rPr>
                              <m:t>∗</m:t>
                            </m:r>
                          </m:sup>
                        </m:sSubSup>
                      </m:e>
                    </m:d>
                  </m:oMath>
                </a14:m>
                <a:r>
                  <a:rPr lang="en-US" sz="2000" b="0" dirty="0"/>
                  <a:t>.</a:t>
                </a:r>
              </a:p>
              <a:p>
                <a:pPr>
                  <a:spcAft>
                    <a:spcPts val="1800"/>
                  </a:spcAft>
                </a:pPr>
                <a:r>
                  <a:rPr lang="en-US" sz="2000" dirty="0"/>
                  <a:t>Equivalently, for each player </a:t>
                </a:r>
                <a14:m>
                  <m:oMath xmlns:m="http://schemas.openxmlformats.org/officeDocument/2006/math">
                    <m:r>
                      <a:rPr lang="en-US" sz="2000" b="1" i="1" dirty="0" smtClean="0">
                        <a:solidFill>
                          <a:srgbClr val="1306BA"/>
                        </a:solidFill>
                        <a:latin typeface="Cambria Math" panose="02040503050406030204" pitchFamily="18" charset="0"/>
                      </a:rPr>
                      <m:t>𝒊</m:t>
                    </m:r>
                  </m:oMath>
                </a14:m>
                <a:r>
                  <a:rPr lang="en-US" sz="2000" dirty="0"/>
                  <a:t>, each player's strategy is a best response to others' equilibrium strategies:</a:t>
                </a:r>
              </a:p>
              <a:p>
                <a:pPr algn="ctr">
                  <a:spcAft>
                    <a:spcPts val="1800"/>
                  </a:spcAft>
                </a:pPr>
                <a14:m>
                  <m:oMath xmlns:m="http://schemas.openxmlformats.org/officeDocument/2006/math">
                    <m:sSubSup>
                      <m:sSubSupPr>
                        <m:ctrlPr>
                          <a:rPr lang="en-US" sz="2000" b="0" i="1" smtClean="0">
                            <a:solidFill>
                              <a:srgbClr val="FF0000"/>
                            </a:solidFill>
                            <a:latin typeface="Cambria Math" panose="02040503050406030204" pitchFamily="18" charset="0"/>
                          </a:rPr>
                        </m:ctrlPr>
                      </m:sSubSupPr>
                      <m:e>
                        <m:r>
                          <a:rPr lang="en-US" sz="2000" b="0" i="1" smtClean="0">
                            <a:solidFill>
                              <a:srgbClr val="FF0000"/>
                            </a:solidFill>
                            <a:latin typeface="Cambria Math" panose="02040503050406030204" pitchFamily="18" charset="0"/>
                          </a:rPr>
                          <m:t>𝑠</m:t>
                        </m:r>
                      </m:e>
                      <m:sub>
                        <m:r>
                          <a:rPr lang="en-US" sz="2000" b="0" i="1" smtClean="0">
                            <a:solidFill>
                              <a:srgbClr val="FF0000"/>
                            </a:solidFill>
                            <a:latin typeface="Cambria Math" panose="02040503050406030204" pitchFamily="18" charset="0"/>
                          </a:rPr>
                          <m:t>𝑖</m:t>
                        </m:r>
                      </m:sub>
                      <m:sup>
                        <m:r>
                          <a:rPr lang="en-US" sz="2000" b="0" i="1" smtClean="0">
                            <a:solidFill>
                              <a:srgbClr val="FF0000"/>
                            </a:solidFill>
                            <a:latin typeface="Cambria Math" panose="02040503050406030204" pitchFamily="18" charset="0"/>
                          </a:rPr>
                          <m:t>∗</m:t>
                        </m:r>
                      </m:sup>
                    </m:sSubSup>
                    <m:r>
                      <a:rPr lang="en-US" sz="2000" b="0" i="1" smtClean="0">
                        <a:latin typeface="Cambria Math" panose="02040503050406030204" pitchFamily="18" charset="0"/>
                      </a:rPr>
                      <m:t>∈</m:t>
                    </m:r>
                    <m:r>
                      <a:rPr lang="en-US" sz="2000" b="1" i="1" smtClean="0">
                        <a:latin typeface="Cambria Math" panose="02040503050406030204" pitchFamily="18" charset="0"/>
                      </a:rPr>
                      <m:t>𝑩</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𝑹</m:t>
                        </m:r>
                      </m:e>
                      <m:sub>
                        <m:r>
                          <a:rPr lang="en-US" sz="2000" b="1" i="1" smtClean="0">
                            <a:latin typeface="Cambria Math" panose="02040503050406030204" pitchFamily="18" charset="0"/>
                          </a:rPr>
                          <m:t>𝒊</m:t>
                        </m:r>
                      </m:sub>
                    </m:sSub>
                    <m:d>
                      <m:dPr>
                        <m:ctrlPr>
                          <a:rPr lang="en-US" sz="2000" b="0" i="1" smtClean="0">
                            <a:latin typeface="Cambria Math" panose="02040503050406030204" pitchFamily="18" charset="0"/>
                          </a:rPr>
                        </m:ctrlPr>
                      </m:dPr>
                      <m:e>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𝑠</m:t>
                            </m:r>
                          </m:e>
                          <m:sub>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m:t>
                            </m:r>
                          </m:sub>
                          <m:sup>
                            <m:r>
                              <a:rPr lang="en-US" sz="2000" b="0" i="1" smtClean="0">
                                <a:solidFill>
                                  <a:srgbClr val="7030A0"/>
                                </a:solidFill>
                                <a:latin typeface="Cambria Math" panose="02040503050406030204" pitchFamily="18" charset="0"/>
                              </a:rPr>
                              <m:t>∗</m:t>
                            </m:r>
                          </m:sup>
                        </m:sSubSup>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argmax</m:t>
                            </m:r>
                          </m:e>
                          <m:lim>
                            <m:r>
                              <a:rPr lang="en-US" sz="2000" b="0" i="1" smtClean="0">
                                <a:solidFill>
                                  <a:srgbClr val="00B050"/>
                                </a:solidFill>
                                <a:latin typeface="Cambria Math" panose="02040503050406030204" pitchFamily="18" charset="0"/>
                              </a:rPr>
                              <m:t>𝑎</m:t>
                            </m:r>
                            <m:r>
                              <a:rPr lang="en-US" sz="2000" b="0" i="1" smtClean="0">
                                <a:latin typeface="Cambria Math" panose="02040503050406030204" pitchFamily="18" charset="0"/>
                              </a:rPr>
                              <m:t>∈</m:t>
                            </m:r>
                            <m:sSub>
                              <m:sSubPr>
                                <m:ctrlPr>
                                  <a:rPr lang="en-US" sz="2000" b="0" i="1" smtClean="0">
                                    <a:solidFill>
                                      <a:srgbClr val="FF6600"/>
                                    </a:solidFill>
                                    <a:latin typeface="Cambria Math" panose="02040503050406030204" pitchFamily="18" charset="0"/>
                                  </a:rPr>
                                </m:ctrlPr>
                              </m:sSubPr>
                              <m:e>
                                <m:r>
                                  <a:rPr lang="en-US" sz="2000" b="0" i="1" smtClean="0">
                                    <a:solidFill>
                                      <a:srgbClr val="FF6600"/>
                                    </a:solidFill>
                                    <a:latin typeface="Cambria Math" panose="02040503050406030204" pitchFamily="18" charset="0"/>
                                  </a:rPr>
                                  <m:t>𝑆</m:t>
                                </m:r>
                              </m:e>
                              <m:sub>
                                <m:r>
                                  <a:rPr lang="en-US" sz="2000" b="0" i="1" smtClean="0">
                                    <a:solidFill>
                                      <a:srgbClr val="FF6600"/>
                                    </a:solidFill>
                                    <a:latin typeface="Cambria Math" panose="02040503050406030204" pitchFamily="18" charset="0"/>
                                  </a:rPr>
                                  <m:t>𝑖</m:t>
                                </m:r>
                              </m:sub>
                            </m:sSub>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solidFill>
                                  <a:srgbClr val="00B050"/>
                                </a:solidFill>
                                <a:latin typeface="Cambria Math" panose="02040503050406030204" pitchFamily="18" charset="0"/>
                              </a:rPr>
                              <m:t>𝑎</m:t>
                            </m:r>
                            <m:r>
                              <a:rPr lang="en-US" sz="2000" b="0" i="1" smtClean="0">
                                <a:latin typeface="Cambria Math" panose="02040503050406030204" pitchFamily="18" charset="0"/>
                              </a:rPr>
                              <m:t>,</m:t>
                            </m:r>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𝑠</m:t>
                                </m:r>
                              </m:e>
                              <m:sub>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m:t>
                                </m:r>
                              </m:sub>
                              <m:sup>
                                <m:r>
                                  <a:rPr lang="en-US" sz="2000" b="0" i="1" smtClean="0">
                                    <a:solidFill>
                                      <a:srgbClr val="7030A0"/>
                                    </a:solidFill>
                                    <a:latin typeface="Cambria Math" panose="02040503050406030204" pitchFamily="18" charset="0"/>
                                  </a:rPr>
                                  <m:t>∗</m:t>
                                </m:r>
                              </m:sup>
                            </m:sSubSup>
                          </m:e>
                        </m:d>
                      </m:e>
                    </m:func>
                  </m:oMath>
                </a14:m>
                <a:r>
                  <a:rPr lang="en-US" sz="2000" dirty="0"/>
                  <a:t>.</a:t>
                </a:r>
              </a:p>
            </p:txBody>
          </p:sp>
        </mc:Choice>
        <mc:Fallback xmlns="">
          <p:sp>
            <p:nvSpPr>
              <p:cNvPr id="6" name="TextBox 5">
                <a:extLst>
                  <a:ext uri="{FF2B5EF4-FFF2-40B4-BE49-F238E27FC236}">
                    <a16:creationId xmlns:a16="http://schemas.microsoft.com/office/drawing/2014/main" id="{3D1E9CD8-728E-F4BA-4927-C2EDAC212F2E}"/>
                  </a:ext>
                </a:extLst>
              </p:cNvPr>
              <p:cNvSpPr txBox="1">
                <a:spLocks noRot="1" noChangeAspect="1" noMove="1" noResize="1" noEditPoints="1" noAdjustHandles="1" noChangeArrowheads="1" noChangeShapeType="1" noTextEdit="1"/>
              </p:cNvSpPr>
              <p:nvPr/>
            </p:nvSpPr>
            <p:spPr>
              <a:xfrm>
                <a:off x="646922" y="3380854"/>
                <a:ext cx="5633337" cy="2768020"/>
              </a:xfrm>
              <a:prstGeom prst="rect">
                <a:avLst/>
              </a:prstGeom>
              <a:blipFill>
                <a:blip r:embed="rId2"/>
                <a:stretch>
                  <a:fillRect l="-862" t="-873" r="-862"/>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78EDA8-7CA4-F60E-4C7B-B1269FAE5F5B}"/>
                  </a:ext>
                </a:extLst>
              </p:cNvPr>
              <p:cNvSpPr txBox="1"/>
              <p:nvPr/>
            </p:nvSpPr>
            <p:spPr>
              <a:xfrm>
                <a:off x="6680718" y="3110266"/>
                <a:ext cx="4754787" cy="3309196"/>
              </a:xfrm>
              <a:prstGeom prst="rect">
                <a:avLst/>
              </a:prstGeom>
              <a:noFill/>
              <a:ln w="25400">
                <a:noFill/>
              </a:ln>
            </p:spPr>
            <p:txBody>
              <a:bodyPr wrap="square">
                <a:noAutofit/>
              </a:bodyPr>
              <a:lstStyle/>
              <a:p>
                <a:pPr marL="461963" indent="-461963">
                  <a:spcAft>
                    <a:spcPts val="600"/>
                  </a:spcAft>
                  <a:tabLst>
                    <a:tab pos="461963" algn="l"/>
                  </a:tabLst>
                </a:pPr>
                <a14:m>
                  <m:oMath xmlns:m="http://schemas.openxmlformats.org/officeDocument/2006/math">
                    <m:r>
                      <a:rPr lang="en-US" sz="1600" b="1" i="1" dirty="0" smtClean="0">
                        <a:solidFill>
                          <a:srgbClr val="008B8B"/>
                        </a:solidFill>
                        <a:latin typeface="Cambria Math" panose="02040503050406030204" pitchFamily="18" charset="0"/>
                      </a:rPr>
                      <m:t>𝒔</m:t>
                    </m:r>
                  </m:oMath>
                </a14:m>
                <a:r>
                  <a:rPr lang="en-US" sz="1600" dirty="0"/>
                  <a:t>:	any arbitrary strategy profile from the strategy spaces</a:t>
                </a:r>
              </a:p>
              <a:p>
                <a:pPr marL="461963" indent="-461963">
                  <a:spcAft>
                    <a:spcPts val="600"/>
                  </a:spcAft>
                  <a:tabLst>
                    <a:tab pos="461963" algn="l"/>
                  </a:tabLst>
                </a:pPr>
                <a14:m>
                  <m:oMath xmlns:m="http://schemas.openxmlformats.org/officeDocument/2006/math">
                    <m:sSup>
                      <m:sSupPr>
                        <m:ctrlPr>
                          <a:rPr lang="en-US" sz="1600" b="1" i="1" dirty="0" smtClean="0">
                            <a:solidFill>
                              <a:srgbClr val="00B0F0"/>
                            </a:solidFill>
                            <a:latin typeface="Cambria Math" panose="02040503050406030204" pitchFamily="18" charset="0"/>
                          </a:rPr>
                        </m:ctrlPr>
                      </m:sSupPr>
                      <m:e>
                        <m:r>
                          <a:rPr lang="en-US" sz="1600" b="1" i="1" dirty="0" smtClean="0">
                            <a:solidFill>
                              <a:srgbClr val="00B0F0"/>
                            </a:solidFill>
                            <a:latin typeface="Cambria Math" panose="02040503050406030204" pitchFamily="18" charset="0"/>
                          </a:rPr>
                          <m:t>𝒔</m:t>
                        </m:r>
                      </m:e>
                      <m:sup>
                        <m:r>
                          <a:rPr lang="en-US" sz="1600" b="1" i="1" dirty="0" smtClean="0">
                            <a:solidFill>
                              <a:srgbClr val="00B0F0"/>
                            </a:solidFill>
                            <a:latin typeface="Cambria Math" panose="02040503050406030204" pitchFamily="18" charset="0"/>
                          </a:rPr>
                          <m:t>∗</m:t>
                        </m:r>
                      </m:sup>
                    </m:sSup>
                  </m:oMath>
                </a14:m>
                <a:r>
                  <a:rPr lang="en-US" sz="1600" dirty="0"/>
                  <a:t>:	equilibrium strategy profile (the specific combination we are analyzing)</a:t>
                </a:r>
              </a:p>
              <a:p>
                <a:pPr marL="461963" indent="-461963">
                  <a:spcAft>
                    <a:spcPts val="600"/>
                  </a:spcAft>
                  <a:tabLst>
                    <a:tab pos="461963" algn="l"/>
                  </a:tabLst>
                </a:pPr>
                <a14:m>
                  <m:oMath xmlns:m="http://schemas.openxmlformats.org/officeDocument/2006/math">
                    <m:sSubSup>
                      <m:sSubSupPr>
                        <m:ctrlPr>
                          <a:rPr lang="en-US" sz="1600" b="1" i="1" dirty="0" smtClean="0">
                            <a:solidFill>
                              <a:srgbClr val="FF0000"/>
                            </a:solidFill>
                            <a:latin typeface="Cambria Math" panose="02040503050406030204" pitchFamily="18" charset="0"/>
                          </a:rPr>
                        </m:ctrlPr>
                      </m:sSubSupPr>
                      <m:e>
                        <m:r>
                          <a:rPr lang="en-US" sz="1600" b="1" i="1" dirty="0" smtClean="0">
                            <a:solidFill>
                              <a:srgbClr val="FF0000"/>
                            </a:solidFill>
                            <a:latin typeface="Cambria Math" panose="02040503050406030204" pitchFamily="18" charset="0"/>
                          </a:rPr>
                          <m:t>𝒔</m:t>
                        </m:r>
                      </m:e>
                      <m:sub>
                        <m:r>
                          <a:rPr lang="en-US" sz="1600" b="1" i="1" dirty="0" smtClean="0">
                            <a:solidFill>
                              <a:srgbClr val="FF0000"/>
                            </a:solidFill>
                            <a:latin typeface="Cambria Math" panose="02040503050406030204" pitchFamily="18" charset="0"/>
                          </a:rPr>
                          <m:t>𝒊</m:t>
                        </m:r>
                      </m:sub>
                      <m:sup>
                        <m:r>
                          <a:rPr lang="en-US" sz="1600" b="1" i="1" dirty="0" smtClean="0">
                            <a:solidFill>
                              <a:srgbClr val="FF0000"/>
                            </a:solidFill>
                            <a:latin typeface="Cambria Math" panose="02040503050406030204" pitchFamily="18" charset="0"/>
                          </a:rPr>
                          <m:t>∗</m:t>
                        </m:r>
                      </m:sup>
                    </m:sSubSup>
                  </m:oMath>
                </a14:m>
                <a:r>
                  <a:rPr lang="en-US" sz="1600" dirty="0"/>
                  <a:t>:	player </a:t>
                </a:r>
                <a14:m>
                  <m:oMath xmlns:m="http://schemas.openxmlformats.org/officeDocument/2006/math">
                    <m:r>
                      <a:rPr lang="en-US" sz="1600" b="1" i="1" dirty="0">
                        <a:solidFill>
                          <a:srgbClr val="1306BA"/>
                        </a:solidFill>
                        <a:latin typeface="Cambria Math" panose="02040503050406030204" pitchFamily="18" charset="0"/>
                      </a:rPr>
                      <m:t>𝒊</m:t>
                    </m:r>
                  </m:oMath>
                </a14:m>
                <a:r>
                  <a:rPr lang="en-US" sz="1600" dirty="0"/>
                  <a:t>'s equilibrium strategy (what they actually play in equilibrium)</a:t>
                </a:r>
              </a:p>
              <a:p>
                <a:pPr marL="461963" indent="-461963">
                  <a:spcAft>
                    <a:spcPts val="600"/>
                  </a:spcAft>
                  <a:tabLst>
                    <a:tab pos="461963" algn="l"/>
                  </a:tabLst>
                </a:pPr>
                <a14:m>
                  <m:oMath xmlns:m="http://schemas.openxmlformats.org/officeDocument/2006/math">
                    <m:sSubSup>
                      <m:sSubSupPr>
                        <m:ctrlPr>
                          <a:rPr lang="en-US" sz="1600" b="1" i="1" dirty="0" smtClean="0">
                            <a:solidFill>
                              <a:srgbClr val="7030A0"/>
                            </a:solidFill>
                            <a:latin typeface="Cambria Math" panose="02040503050406030204" pitchFamily="18" charset="0"/>
                          </a:rPr>
                        </m:ctrlPr>
                      </m:sSubSupPr>
                      <m:e>
                        <m:r>
                          <a:rPr lang="en-US" sz="1600" b="1" i="1" dirty="0" smtClean="0">
                            <a:solidFill>
                              <a:srgbClr val="7030A0"/>
                            </a:solidFill>
                            <a:latin typeface="Cambria Math" panose="02040503050406030204" pitchFamily="18" charset="0"/>
                          </a:rPr>
                          <m:t>𝒔</m:t>
                        </m:r>
                      </m:e>
                      <m:sub>
                        <m:r>
                          <a:rPr lang="en-US" sz="1600" b="1" i="1" dirty="0" smtClean="0">
                            <a:solidFill>
                              <a:srgbClr val="7030A0"/>
                            </a:solidFill>
                            <a:latin typeface="Cambria Math" panose="02040503050406030204" pitchFamily="18" charset="0"/>
                          </a:rPr>
                          <m:t>−</m:t>
                        </m:r>
                        <m:r>
                          <a:rPr lang="en-US" sz="1600" b="1" i="1" dirty="0" smtClean="0">
                            <a:solidFill>
                              <a:srgbClr val="7030A0"/>
                            </a:solidFill>
                            <a:latin typeface="Cambria Math" panose="02040503050406030204" pitchFamily="18" charset="0"/>
                          </a:rPr>
                          <m:t>𝒊</m:t>
                        </m:r>
                      </m:sub>
                      <m:sup>
                        <m:r>
                          <a:rPr lang="en-US" sz="1600" b="1" i="1" dirty="0" smtClean="0">
                            <a:solidFill>
                              <a:srgbClr val="7030A0"/>
                            </a:solidFill>
                            <a:latin typeface="Cambria Math" panose="02040503050406030204" pitchFamily="18" charset="0"/>
                          </a:rPr>
                          <m:t>∗</m:t>
                        </m:r>
                      </m:sup>
                    </m:sSubSup>
                  </m:oMath>
                </a14:m>
                <a:r>
                  <a:rPr lang="en-US" sz="1600" dirty="0"/>
                  <a:t>:	other players' equilibrium strategies (fixed at equilibrium values)</a:t>
                </a:r>
              </a:p>
              <a:p>
                <a:pPr marL="461963" indent="-461963">
                  <a:spcAft>
                    <a:spcPts val="600"/>
                  </a:spcAft>
                  <a:tabLst>
                    <a:tab pos="461963" algn="l"/>
                  </a:tabLst>
                </a:pPr>
                <a14:m>
                  <m:oMath xmlns:m="http://schemas.openxmlformats.org/officeDocument/2006/math">
                    <m:r>
                      <a:rPr lang="en-US" sz="1600" b="1" i="1" dirty="0" smtClean="0">
                        <a:solidFill>
                          <a:srgbClr val="00B050"/>
                        </a:solidFill>
                        <a:latin typeface="Cambria Math" panose="02040503050406030204" pitchFamily="18" charset="0"/>
                      </a:rPr>
                      <m:t>𝒂</m:t>
                    </m:r>
                  </m:oMath>
                </a14:m>
                <a:r>
                  <a:rPr lang="en-US" sz="1600" dirty="0"/>
                  <a:t>:	any alternative strategy player </a:t>
                </a:r>
                <a14:m>
                  <m:oMath xmlns:m="http://schemas.openxmlformats.org/officeDocument/2006/math">
                    <m:r>
                      <a:rPr lang="en-US" sz="1600" b="1" i="1" dirty="0">
                        <a:solidFill>
                          <a:srgbClr val="1306BA"/>
                        </a:solidFill>
                        <a:latin typeface="Cambria Math" panose="02040503050406030204" pitchFamily="18" charset="0"/>
                      </a:rPr>
                      <m:t>𝒊</m:t>
                    </m:r>
                  </m:oMath>
                </a14:m>
                <a:r>
                  <a:rPr lang="en-US" sz="1600" dirty="0"/>
                  <a:t> might deviate to</a:t>
                </a:r>
              </a:p>
              <a:p>
                <a:pPr marL="461963" indent="-461963">
                  <a:spcAft>
                    <a:spcPts val="600"/>
                  </a:spcAft>
                  <a:tabLst>
                    <a:tab pos="461963" algn="l"/>
                  </a:tabLst>
                </a:pPr>
                <a14:m>
                  <m:oMath xmlns:m="http://schemas.openxmlformats.org/officeDocument/2006/math">
                    <m:r>
                      <a:rPr lang="en-US" sz="1600" b="1" i="1" dirty="0" smtClean="0">
                        <a:latin typeface="Cambria Math" panose="02040503050406030204" pitchFamily="18" charset="0"/>
                      </a:rPr>
                      <m:t>𝑩</m:t>
                    </m:r>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𝑹</m:t>
                        </m:r>
                      </m:e>
                      <m:sub>
                        <m:r>
                          <a:rPr lang="en-US" sz="1600" b="1" i="1" dirty="0" smtClean="0">
                            <a:latin typeface="Cambria Math" panose="02040503050406030204" pitchFamily="18" charset="0"/>
                          </a:rPr>
                          <m:t>𝒊</m:t>
                        </m:r>
                      </m:sub>
                    </m:sSub>
                  </m:oMath>
                </a14:m>
                <a:r>
                  <a:rPr lang="en-US" sz="1600" dirty="0"/>
                  <a:t>:	Best Response function for player </a:t>
                </a:r>
                <a14:m>
                  <m:oMath xmlns:m="http://schemas.openxmlformats.org/officeDocument/2006/math">
                    <m:r>
                      <a:rPr lang="en-US" sz="1600" b="1" i="1" dirty="0" smtClean="0">
                        <a:solidFill>
                          <a:srgbClr val="1306BA"/>
                        </a:solidFill>
                        <a:latin typeface="Cambria Math" panose="02040503050406030204" pitchFamily="18" charset="0"/>
                      </a:rPr>
                      <m:t>𝒊</m:t>
                    </m:r>
                  </m:oMath>
                </a14:m>
                <a:endParaRPr lang="en-US" sz="1600" b="1" dirty="0"/>
              </a:p>
              <a:p>
                <a:pPr marL="461963" indent="-461963">
                  <a:spcAft>
                    <a:spcPts val="600"/>
                  </a:spcAft>
                  <a:tabLst>
                    <a:tab pos="461963" algn="l"/>
                  </a:tabLst>
                </a:pPr>
                <a14:m>
                  <m:oMath xmlns:m="http://schemas.openxmlformats.org/officeDocument/2006/math">
                    <m:sSub>
                      <m:sSubPr>
                        <m:ctrlPr>
                          <a:rPr lang="en-US" sz="1600" b="1" i="1" smtClean="0">
                            <a:solidFill>
                              <a:srgbClr val="FF6600"/>
                            </a:solidFill>
                            <a:latin typeface="Cambria Math" panose="02040503050406030204" pitchFamily="18" charset="0"/>
                          </a:rPr>
                        </m:ctrlPr>
                      </m:sSubPr>
                      <m:e>
                        <m:r>
                          <a:rPr lang="en-US" sz="1600" b="1" i="1" smtClean="0">
                            <a:solidFill>
                              <a:srgbClr val="FF6600"/>
                            </a:solidFill>
                            <a:latin typeface="Cambria Math" panose="02040503050406030204" pitchFamily="18" charset="0"/>
                          </a:rPr>
                          <m:t>𝑺</m:t>
                        </m:r>
                      </m:e>
                      <m:sub>
                        <m:r>
                          <a:rPr lang="en-US" sz="1600" b="1" i="1" smtClean="0">
                            <a:solidFill>
                              <a:srgbClr val="FF6600"/>
                            </a:solidFill>
                            <a:latin typeface="Cambria Math" panose="02040503050406030204" pitchFamily="18" charset="0"/>
                          </a:rPr>
                          <m:t>𝒊</m:t>
                        </m:r>
                      </m:sub>
                    </m:sSub>
                  </m:oMath>
                </a14:m>
                <a:r>
                  <a:rPr lang="en-US" sz="1600" dirty="0"/>
                  <a:t>:	Strategy set for player </a:t>
                </a:r>
                <a14:m>
                  <m:oMath xmlns:m="http://schemas.openxmlformats.org/officeDocument/2006/math">
                    <m:r>
                      <a:rPr lang="en-US" sz="1600" b="1" i="1" dirty="0" smtClean="0">
                        <a:solidFill>
                          <a:srgbClr val="1306BA"/>
                        </a:solidFill>
                        <a:latin typeface="Cambria Math" panose="02040503050406030204" pitchFamily="18" charset="0"/>
                      </a:rPr>
                      <m:t>𝒊</m:t>
                    </m:r>
                  </m:oMath>
                </a14:m>
                <a:r>
                  <a:rPr lang="en-US" sz="1600" dirty="0"/>
                  <a:t> (all available strategies)</a:t>
                </a:r>
              </a:p>
            </p:txBody>
          </p:sp>
        </mc:Choice>
        <mc:Fallback xmlns="">
          <p:sp>
            <p:nvSpPr>
              <p:cNvPr id="8" name="TextBox 7">
                <a:extLst>
                  <a:ext uri="{FF2B5EF4-FFF2-40B4-BE49-F238E27FC236}">
                    <a16:creationId xmlns:a16="http://schemas.microsoft.com/office/drawing/2014/main" id="{9978EDA8-7CA4-F60E-4C7B-B1269FAE5F5B}"/>
                  </a:ext>
                </a:extLst>
              </p:cNvPr>
              <p:cNvSpPr txBox="1">
                <a:spLocks noRot="1" noChangeAspect="1" noMove="1" noResize="1" noEditPoints="1" noAdjustHandles="1" noChangeArrowheads="1" noChangeShapeType="1" noTextEdit="1"/>
              </p:cNvSpPr>
              <p:nvPr/>
            </p:nvSpPr>
            <p:spPr>
              <a:xfrm>
                <a:off x="6680718" y="3110266"/>
                <a:ext cx="4754787" cy="3309196"/>
              </a:xfrm>
              <a:prstGeom prst="rect">
                <a:avLst/>
              </a:prstGeom>
              <a:blipFill>
                <a:blip r:embed="rId3"/>
                <a:stretch>
                  <a:fillRect t="-552" r="-897"/>
                </a:stretch>
              </a:blipFill>
              <a:ln w="25400">
                <a:noFill/>
              </a:ln>
            </p:spPr>
            <p:txBody>
              <a:bodyPr/>
              <a:lstStyle/>
              <a:p>
                <a:r>
                  <a:rPr lang="en-US">
                    <a:noFill/>
                  </a:rPr>
                  <a:t> </a:t>
                </a:r>
              </a:p>
            </p:txBody>
          </p:sp>
        </mc:Fallback>
      </mc:AlternateContent>
    </p:spTree>
    <p:extLst>
      <p:ext uri="{BB962C8B-B14F-4D97-AF65-F5344CB8AC3E}">
        <p14:creationId xmlns:p14="http://schemas.microsoft.com/office/powerpoint/2010/main" val="40673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235AF-327A-B852-66C3-E56AC1E9C7F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8F723019-8400-2AC1-2B9A-F68515702E3E}"/>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Nash Equilibria vs. Dominant Strategy Equilibrium: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1E92A2-5D4F-904B-A201-627EF8ECB7E5}"/>
                  </a:ext>
                </a:extLst>
              </p:cNvPr>
              <p:cNvSpPr txBox="1"/>
              <p:nvPr/>
            </p:nvSpPr>
            <p:spPr>
              <a:xfrm>
                <a:off x="700113" y="1942533"/>
                <a:ext cx="5384978" cy="1323439"/>
              </a:xfrm>
              <a:prstGeom prst="rect">
                <a:avLst/>
              </a:prstGeom>
              <a:noFill/>
              <a:ln>
                <a:noFill/>
              </a:ln>
            </p:spPr>
            <p:txBody>
              <a:bodyPr wrap="square">
                <a:spAutoFit/>
              </a:bodyPr>
              <a:lstStyle/>
              <a:p>
                <a:pPr marL="285750" indent="-285750" algn="just">
                  <a:buFont typeface="Arial" panose="020B0604020202020204" pitchFamily="34" charset="0"/>
                  <a:buChar char="•"/>
                </a:pPr>
                <a:r>
                  <a:rPr lang="en-US" sz="2000" dirty="0"/>
                  <a:t>Player </a:t>
                </a:r>
                <a14:m>
                  <m:oMath xmlns:m="http://schemas.openxmlformats.org/officeDocument/2006/math">
                    <m:r>
                      <a:rPr lang="en-US" sz="2000" b="1" i="1" dirty="0" smtClean="0">
                        <a:solidFill>
                          <a:srgbClr val="1306BA"/>
                        </a:solidFill>
                        <a:latin typeface="Cambria Math" panose="02040503050406030204" pitchFamily="18" charset="0"/>
                      </a:rPr>
                      <m:t>𝒊</m:t>
                    </m:r>
                  </m:oMath>
                </a14:m>
                <a:r>
                  <a:rPr lang="en-US" sz="2000" dirty="0"/>
                  <a:t>'s strategy is optimal given the specific strategies others choose in equilibrium</a:t>
                </a:r>
              </a:p>
              <a:p>
                <a:pPr marL="285750" indent="-285750" algn="just">
                  <a:buFont typeface="Arial" panose="020B0604020202020204" pitchFamily="34" charset="0"/>
                  <a:buChar char="•"/>
                </a:pPr>
                <a:r>
                  <a:rPr lang="en-US" sz="2000" b="1" i="1" dirty="0"/>
                  <a:t>Conditional optimality</a:t>
                </a:r>
                <a:r>
                  <a:rPr lang="en-US" sz="2000" dirty="0"/>
                  <a:t>: “My strategy is optimal given what you are actually doing.”</a:t>
                </a:r>
              </a:p>
            </p:txBody>
          </p:sp>
        </mc:Choice>
        <mc:Fallback xmlns="">
          <p:sp>
            <p:nvSpPr>
              <p:cNvPr id="7" name="TextBox 6">
                <a:extLst>
                  <a:ext uri="{FF2B5EF4-FFF2-40B4-BE49-F238E27FC236}">
                    <a16:creationId xmlns:a16="http://schemas.microsoft.com/office/drawing/2014/main" id="{2B1E92A2-5D4F-904B-A201-627EF8ECB7E5}"/>
                  </a:ext>
                </a:extLst>
              </p:cNvPr>
              <p:cNvSpPr txBox="1">
                <a:spLocks noRot="1" noChangeAspect="1" noMove="1" noResize="1" noEditPoints="1" noAdjustHandles="1" noChangeArrowheads="1" noChangeShapeType="1" noTextEdit="1"/>
              </p:cNvSpPr>
              <p:nvPr/>
            </p:nvSpPr>
            <p:spPr>
              <a:xfrm>
                <a:off x="700113" y="1942533"/>
                <a:ext cx="5384978" cy="1323439"/>
              </a:xfrm>
              <a:prstGeom prst="rect">
                <a:avLst/>
              </a:prstGeom>
              <a:blipFill>
                <a:blip r:embed="rId2"/>
                <a:stretch>
                  <a:fillRect l="-1019" t="-2765" r="-1133" b="-73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F8C4A0-E40E-3188-D54D-8F6AD97837FA}"/>
                  </a:ext>
                </a:extLst>
              </p:cNvPr>
              <p:cNvSpPr txBox="1"/>
              <p:nvPr/>
            </p:nvSpPr>
            <p:spPr>
              <a:xfrm>
                <a:off x="6583984" y="1942533"/>
                <a:ext cx="4954873" cy="1323439"/>
              </a:xfrm>
              <a:prstGeom prst="rect">
                <a:avLst/>
              </a:prstGeom>
              <a:noFill/>
              <a:ln>
                <a:noFill/>
              </a:ln>
            </p:spPr>
            <p:txBody>
              <a:bodyPr wrap="square">
                <a:spAutoFit/>
              </a:bodyPr>
              <a:lstStyle/>
              <a:p>
                <a:pPr marL="285750" indent="-285750">
                  <a:buFont typeface="Arial" panose="020B0604020202020204" pitchFamily="34" charset="0"/>
                  <a:buChar char="•"/>
                </a:pPr>
                <a:r>
                  <a:rPr lang="en-US" sz="2000" dirty="0"/>
                  <a:t>Player </a:t>
                </a:r>
                <a14:m>
                  <m:oMath xmlns:m="http://schemas.openxmlformats.org/officeDocument/2006/math">
                    <m:r>
                      <a:rPr lang="en-US" sz="2000" b="1" i="1" dirty="0">
                        <a:solidFill>
                          <a:srgbClr val="1306BA"/>
                        </a:solidFill>
                        <a:latin typeface="Cambria Math" panose="02040503050406030204" pitchFamily="18" charset="0"/>
                      </a:rPr>
                      <m:t>𝒊</m:t>
                    </m:r>
                  </m:oMath>
                </a14:m>
                <a:r>
                  <a:rPr lang="en-US" sz="2000" dirty="0"/>
                  <a:t>'s strategy is optimal against every possible strategy combination by others</a:t>
                </a:r>
              </a:p>
              <a:p>
                <a:pPr marL="285750" indent="-285750">
                  <a:buFont typeface="Arial" panose="020B0604020202020204" pitchFamily="34" charset="0"/>
                  <a:buChar char="•"/>
                </a:pPr>
                <a:r>
                  <a:rPr lang="en-US" sz="2000" b="1" i="1" dirty="0"/>
                  <a:t>Unconditional optimality</a:t>
                </a:r>
                <a:r>
                  <a:rPr lang="en-US" sz="2000" dirty="0"/>
                  <a:t>: “My strategy is optimal no matter what you do.”</a:t>
                </a:r>
              </a:p>
            </p:txBody>
          </p:sp>
        </mc:Choice>
        <mc:Fallback xmlns="">
          <p:sp>
            <p:nvSpPr>
              <p:cNvPr id="9" name="TextBox 8">
                <a:extLst>
                  <a:ext uri="{FF2B5EF4-FFF2-40B4-BE49-F238E27FC236}">
                    <a16:creationId xmlns:a16="http://schemas.microsoft.com/office/drawing/2014/main" id="{65F8C4A0-E40E-3188-D54D-8F6AD97837FA}"/>
                  </a:ext>
                </a:extLst>
              </p:cNvPr>
              <p:cNvSpPr txBox="1">
                <a:spLocks noRot="1" noChangeAspect="1" noMove="1" noResize="1" noEditPoints="1" noAdjustHandles="1" noChangeArrowheads="1" noChangeShapeType="1" noTextEdit="1"/>
              </p:cNvSpPr>
              <p:nvPr/>
            </p:nvSpPr>
            <p:spPr>
              <a:xfrm>
                <a:off x="6583984" y="1942533"/>
                <a:ext cx="4954873" cy="1323439"/>
              </a:xfrm>
              <a:prstGeom prst="rect">
                <a:avLst/>
              </a:prstGeom>
              <a:blipFill>
                <a:blip r:embed="rId3"/>
                <a:stretch>
                  <a:fillRect l="-1107" t="-2765" b="-73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740315-AB37-C79C-C631-2A5E5B5BA418}"/>
                  </a:ext>
                </a:extLst>
              </p:cNvPr>
              <p:cNvSpPr txBox="1"/>
              <p:nvPr/>
            </p:nvSpPr>
            <p:spPr>
              <a:xfrm>
                <a:off x="7792139" y="3512516"/>
                <a:ext cx="2538559" cy="40030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solidFill>
                                <a:srgbClr val="FF0000"/>
                              </a:solidFill>
                              <a:latin typeface="Cambria Math" panose="02040503050406030204" pitchFamily="18" charset="0"/>
                            </a:rPr>
                          </m:ctrlPr>
                        </m:sSubSupPr>
                        <m:e>
                          <m:r>
                            <a:rPr lang="en-US" sz="2000" i="1">
                              <a:solidFill>
                                <a:srgbClr val="FF0000"/>
                              </a:solidFill>
                              <a:latin typeface="Cambria Math" panose="02040503050406030204" pitchFamily="18" charset="0"/>
                            </a:rPr>
                            <m:t>𝑠</m:t>
                          </m:r>
                        </m:e>
                        <m:sub>
                          <m:r>
                            <a:rPr lang="en-US" sz="2000" i="1">
                              <a:solidFill>
                                <a:srgbClr val="FF0000"/>
                              </a:solidFill>
                              <a:latin typeface="Cambria Math" panose="02040503050406030204" pitchFamily="18" charset="0"/>
                            </a:rPr>
                            <m:t>𝑖</m:t>
                          </m:r>
                        </m:sub>
                        <m:sup>
                          <m:r>
                            <a:rPr lang="en-US" sz="2000" i="1">
                              <a:solidFill>
                                <a:srgbClr val="FF0000"/>
                              </a:solidFill>
                              <a:latin typeface="Cambria Math" panose="02040503050406030204" pitchFamily="18" charset="0"/>
                            </a:rPr>
                            <m:t>∗</m:t>
                          </m:r>
                        </m:sup>
                      </m:sSubSup>
                      <m:r>
                        <a:rPr lang="en-US" sz="2000" i="1">
                          <a:latin typeface="Cambria Math" panose="02040503050406030204" pitchFamily="18" charset="0"/>
                        </a:rPr>
                        <m:t>=</m:t>
                      </m:r>
                      <m:r>
                        <a:rPr lang="en-US" sz="2000" b="1" i="1">
                          <a:latin typeface="Cambria Math" panose="02040503050406030204" pitchFamily="18" charset="0"/>
                        </a:rPr>
                        <m:t>𝑩</m:t>
                      </m:r>
                      <m:sSub>
                        <m:sSubPr>
                          <m:ctrlPr>
                            <a:rPr lang="en-US" sz="2000" b="1" i="1">
                              <a:latin typeface="Cambria Math" panose="02040503050406030204" pitchFamily="18" charset="0"/>
                            </a:rPr>
                          </m:ctrlPr>
                        </m:sSubPr>
                        <m:e>
                          <m:r>
                            <a:rPr lang="en-US" sz="2000" b="1" i="1">
                              <a:latin typeface="Cambria Math" panose="02040503050406030204" pitchFamily="18" charset="0"/>
                            </a:rPr>
                            <m:t>𝑹</m:t>
                          </m:r>
                        </m:e>
                        <m:sub>
                          <m:r>
                            <a:rPr lang="en-US" sz="2000" b="1" i="1">
                              <a:latin typeface="Cambria Math" panose="02040503050406030204" pitchFamily="18" charset="0"/>
                            </a:rPr>
                            <m:t>𝒊</m:t>
                          </m:r>
                        </m:sub>
                      </m:sSub>
                      <m:d>
                        <m:dPr>
                          <m:ctrlPr>
                            <a:rPr lang="en-US" sz="2000" i="1">
                              <a:latin typeface="Cambria Math" panose="02040503050406030204" pitchFamily="18" charset="0"/>
                            </a:rPr>
                          </m:ctrlPr>
                        </m:dPr>
                        <m:e>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𝑠</m:t>
                              </m:r>
                            </m:e>
                            <m:sub>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m:t>
                              </m:r>
                            </m:sub>
                          </m:sSub>
                        </m:e>
                      </m:d>
                      <m:r>
                        <a:rPr lang="en-US" sz="2000" b="0" i="1" smtClean="0">
                          <a:solidFill>
                            <a:srgbClr val="7030A0"/>
                          </a:solidFill>
                          <a:latin typeface="Cambria Math" panose="02040503050406030204" pitchFamily="18" charset="0"/>
                        </a:rPr>
                        <m:t>,</m:t>
                      </m:r>
                      <m:r>
                        <a:rPr lang="en-US" sz="2000" b="0" i="1" smtClean="0">
                          <a:solidFill>
                            <a:schemeClr val="tx1"/>
                          </a:solidFill>
                          <a:latin typeface="Cambria Math" panose="02040503050406030204" pitchFamily="18" charset="0"/>
                        </a:rPr>
                        <m:t> ∀</m:t>
                      </m:r>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𝑠</m:t>
                          </m:r>
                        </m:e>
                        <m:sub>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m:t>
                          </m:r>
                        </m:sub>
                      </m:sSub>
                    </m:oMath>
                  </m:oMathPara>
                </a14:m>
                <a:endParaRPr lang="en-US" sz="2000" dirty="0"/>
              </a:p>
            </p:txBody>
          </p:sp>
        </mc:Choice>
        <mc:Fallback xmlns="">
          <p:sp>
            <p:nvSpPr>
              <p:cNvPr id="11" name="TextBox 10">
                <a:extLst>
                  <a:ext uri="{FF2B5EF4-FFF2-40B4-BE49-F238E27FC236}">
                    <a16:creationId xmlns:a16="http://schemas.microsoft.com/office/drawing/2014/main" id="{55740315-AB37-C79C-C631-2A5E5B5BA418}"/>
                  </a:ext>
                </a:extLst>
              </p:cNvPr>
              <p:cNvSpPr txBox="1">
                <a:spLocks noRot="1" noChangeAspect="1" noMove="1" noResize="1" noEditPoints="1" noAdjustHandles="1" noChangeArrowheads="1" noChangeShapeType="1" noTextEdit="1"/>
              </p:cNvSpPr>
              <p:nvPr/>
            </p:nvSpPr>
            <p:spPr>
              <a:xfrm>
                <a:off x="7792139" y="3512516"/>
                <a:ext cx="2538559" cy="400302"/>
              </a:xfrm>
              <a:prstGeom prst="rect">
                <a:avLst/>
              </a:prstGeom>
              <a:blipFill>
                <a:blip r:embed="rId4"/>
                <a:stretch>
                  <a:fillRect b="-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878D678-EA74-CD29-EA1F-04184AA43797}"/>
                  </a:ext>
                </a:extLst>
              </p:cNvPr>
              <p:cNvSpPr txBox="1"/>
              <p:nvPr/>
            </p:nvSpPr>
            <p:spPr>
              <a:xfrm>
                <a:off x="2412888" y="3512516"/>
                <a:ext cx="1959428" cy="40030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0000"/>
                              </a:solidFill>
                              <a:latin typeface="Cambria Math" panose="02040503050406030204" pitchFamily="18" charset="0"/>
                            </a:rPr>
                          </m:ctrlPr>
                        </m:sSubSupPr>
                        <m:e>
                          <m:r>
                            <a:rPr lang="en-US" sz="2000" b="0" i="1" smtClean="0">
                              <a:solidFill>
                                <a:srgbClr val="FF0000"/>
                              </a:solidFill>
                              <a:latin typeface="Cambria Math" panose="02040503050406030204" pitchFamily="18" charset="0"/>
                            </a:rPr>
                            <m:t>𝑠</m:t>
                          </m:r>
                        </m:e>
                        <m:sub>
                          <m:r>
                            <a:rPr lang="en-US" sz="2000" b="0" i="1" smtClean="0">
                              <a:solidFill>
                                <a:srgbClr val="FF0000"/>
                              </a:solidFill>
                              <a:latin typeface="Cambria Math" panose="02040503050406030204" pitchFamily="18" charset="0"/>
                            </a:rPr>
                            <m:t>𝑖</m:t>
                          </m:r>
                        </m:sub>
                        <m:sup>
                          <m:r>
                            <a:rPr lang="en-US" sz="2000" b="0" i="1" smtClean="0">
                              <a:solidFill>
                                <a:srgbClr val="FF0000"/>
                              </a:solidFill>
                              <a:latin typeface="Cambria Math" panose="02040503050406030204" pitchFamily="18" charset="0"/>
                            </a:rPr>
                            <m:t>∗</m:t>
                          </m:r>
                        </m:sup>
                      </m:sSubSup>
                      <m:r>
                        <a:rPr lang="en-US" sz="2000" b="0" i="1" smtClean="0">
                          <a:latin typeface="Cambria Math" panose="02040503050406030204" pitchFamily="18" charset="0"/>
                        </a:rPr>
                        <m:t>=</m:t>
                      </m:r>
                      <m:r>
                        <a:rPr lang="en-US" sz="2000" b="1" i="1" smtClean="0">
                          <a:latin typeface="Cambria Math" panose="02040503050406030204" pitchFamily="18" charset="0"/>
                        </a:rPr>
                        <m:t>𝑩</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𝑹</m:t>
                          </m:r>
                        </m:e>
                        <m:sub>
                          <m:r>
                            <a:rPr lang="en-US" sz="2000" b="1" i="1" smtClean="0">
                              <a:latin typeface="Cambria Math" panose="02040503050406030204" pitchFamily="18" charset="0"/>
                            </a:rPr>
                            <m:t>𝒊</m:t>
                          </m:r>
                        </m:sub>
                      </m:sSub>
                      <m:d>
                        <m:dPr>
                          <m:ctrlPr>
                            <a:rPr lang="en-US" sz="2000" b="0" i="1" smtClean="0">
                              <a:latin typeface="Cambria Math" panose="02040503050406030204" pitchFamily="18" charset="0"/>
                            </a:rPr>
                          </m:ctrlPr>
                        </m:dPr>
                        <m:e>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𝑠</m:t>
                              </m:r>
                            </m:e>
                            <m:sub>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m:t>
                              </m:r>
                            </m:sub>
                            <m:sup>
                              <m:r>
                                <a:rPr lang="en-US" sz="2000" b="0" i="1" smtClean="0">
                                  <a:solidFill>
                                    <a:srgbClr val="7030A0"/>
                                  </a:solidFill>
                                  <a:latin typeface="Cambria Math" panose="02040503050406030204" pitchFamily="18" charset="0"/>
                                </a:rPr>
                                <m:t>∗</m:t>
                              </m:r>
                            </m:sup>
                          </m:sSubSup>
                        </m:e>
                      </m:d>
                    </m:oMath>
                  </m:oMathPara>
                </a14:m>
                <a:endParaRPr lang="en-US" sz="2000" dirty="0"/>
              </a:p>
            </p:txBody>
          </p:sp>
        </mc:Choice>
        <mc:Fallback xmlns="">
          <p:sp>
            <p:nvSpPr>
              <p:cNvPr id="13" name="TextBox 12">
                <a:extLst>
                  <a:ext uri="{FF2B5EF4-FFF2-40B4-BE49-F238E27FC236}">
                    <a16:creationId xmlns:a16="http://schemas.microsoft.com/office/drawing/2014/main" id="{5878D678-EA74-CD29-EA1F-04184AA43797}"/>
                  </a:ext>
                </a:extLst>
              </p:cNvPr>
              <p:cNvSpPr txBox="1">
                <a:spLocks noRot="1" noChangeAspect="1" noMove="1" noResize="1" noEditPoints="1" noAdjustHandles="1" noChangeArrowheads="1" noChangeShapeType="1" noTextEdit="1"/>
              </p:cNvSpPr>
              <p:nvPr/>
            </p:nvSpPr>
            <p:spPr>
              <a:xfrm>
                <a:off x="2412888" y="3512516"/>
                <a:ext cx="1959428" cy="400302"/>
              </a:xfrm>
              <a:prstGeom prst="rect">
                <a:avLst/>
              </a:prstGeom>
              <a:blipFill>
                <a:blip r:embed="rId5"/>
                <a:stretch>
                  <a:fillRect b="-4545"/>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8752E1A3-E6C9-23D6-BABA-018A3CD39486}"/>
              </a:ext>
            </a:extLst>
          </p:cNvPr>
          <p:cNvSpPr txBox="1"/>
          <p:nvPr/>
        </p:nvSpPr>
        <p:spPr>
          <a:xfrm>
            <a:off x="1485315" y="4927334"/>
            <a:ext cx="9125969" cy="400110"/>
          </a:xfrm>
          <a:prstGeom prst="rect">
            <a:avLst/>
          </a:prstGeom>
          <a:noFill/>
          <a:ln>
            <a:noFill/>
          </a:ln>
        </p:spPr>
        <p:txBody>
          <a:bodyPr wrap="square">
            <a:spAutoFit/>
          </a:bodyPr>
          <a:lstStyle/>
          <a:p>
            <a:r>
              <a:rPr lang="en-US" sz="2000" dirty="0"/>
              <a:t>DSE is more restrictive: it requires optimality against ALL possible opponent behaviors.</a:t>
            </a:r>
          </a:p>
        </p:txBody>
      </p:sp>
      <p:sp>
        <p:nvSpPr>
          <p:cNvPr id="16" name="TextBox 15">
            <a:extLst>
              <a:ext uri="{FF2B5EF4-FFF2-40B4-BE49-F238E27FC236}">
                <a16:creationId xmlns:a16="http://schemas.microsoft.com/office/drawing/2014/main" id="{D34918E7-0855-775B-2D1E-B033277FE3B4}"/>
              </a:ext>
            </a:extLst>
          </p:cNvPr>
          <p:cNvSpPr txBox="1"/>
          <p:nvPr/>
        </p:nvSpPr>
        <p:spPr>
          <a:xfrm>
            <a:off x="2390485" y="1330501"/>
            <a:ext cx="2004234" cy="400110"/>
          </a:xfrm>
          <a:prstGeom prst="rect">
            <a:avLst/>
          </a:prstGeom>
          <a:noFill/>
          <a:ln>
            <a:noFill/>
          </a:ln>
        </p:spPr>
        <p:txBody>
          <a:bodyPr wrap="square">
            <a:spAutoFit/>
          </a:bodyPr>
          <a:lstStyle/>
          <a:p>
            <a:r>
              <a:rPr lang="en-US" sz="2000" dirty="0"/>
              <a:t>Nash Equilibrium</a:t>
            </a:r>
          </a:p>
        </p:txBody>
      </p:sp>
      <p:sp>
        <p:nvSpPr>
          <p:cNvPr id="17" name="TextBox 16">
            <a:extLst>
              <a:ext uri="{FF2B5EF4-FFF2-40B4-BE49-F238E27FC236}">
                <a16:creationId xmlns:a16="http://schemas.microsoft.com/office/drawing/2014/main" id="{FCAE3B21-3256-D21B-86AD-72321E857D99}"/>
              </a:ext>
            </a:extLst>
          </p:cNvPr>
          <p:cNvSpPr txBox="1"/>
          <p:nvPr/>
        </p:nvSpPr>
        <p:spPr>
          <a:xfrm>
            <a:off x="7235887" y="1331839"/>
            <a:ext cx="3651065" cy="400110"/>
          </a:xfrm>
          <a:prstGeom prst="rect">
            <a:avLst/>
          </a:prstGeom>
          <a:noFill/>
          <a:ln>
            <a:noFill/>
          </a:ln>
        </p:spPr>
        <p:txBody>
          <a:bodyPr wrap="square">
            <a:spAutoFit/>
          </a:bodyPr>
          <a:lstStyle/>
          <a:p>
            <a:r>
              <a:rPr lang="en-US" sz="2000" dirty="0"/>
              <a:t>Dominant Strategy Equilibrium</a:t>
            </a:r>
          </a:p>
        </p:txBody>
      </p:sp>
      <p:sp>
        <p:nvSpPr>
          <p:cNvPr id="18" name="TextBox 17">
            <a:extLst>
              <a:ext uri="{FF2B5EF4-FFF2-40B4-BE49-F238E27FC236}">
                <a16:creationId xmlns:a16="http://schemas.microsoft.com/office/drawing/2014/main" id="{43B65FE3-B052-7204-E729-B683B194ABBC}"/>
              </a:ext>
            </a:extLst>
          </p:cNvPr>
          <p:cNvSpPr txBox="1"/>
          <p:nvPr/>
        </p:nvSpPr>
        <p:spPr>
          <a:xfrm>
            <a:off x="2552777" y="5704885"/>
            <a:ext cx="7045313" cy="707886"/>
          </a:xfrm>
          <a:prstGeom prst="rect">
            <a:avLst/>
          </a:prstGeom>
          <a:noFill/>
          <a:ln>
            <a:noFill/>
          </a:ln>
        </p:spPr>
        <p:txBody>
          <a:bodyPr wrap="square">
            <a:spAutoFit/>
          </a:bodyPr>
          <a:lstStyle/>
          <a:p>
            <a:r>
              <a:rPr lang="en-US" sz="2000" dirty="0"/>
              <a:t>Every DSE is automatically a Nash equilibrium, but Nash equilibria can exist without dominant strategies (as in our </a:t>
            </a:r>
            <a:r>
              <a:rPr lang="en-US" sz="2000" b="1" i="1" dirty="0">
                <a:solidFill>
                  <a:srgbClr val="FF0000"/>
                </a:solidFill>
              </a:rPr>
              <a:t>Coke</a:t>
            </a:r>
            <a:r>
              <a:rPr lang="en-US" sz="2000" dirty="0"/>
              <a:t>-</a:t>
            </a:r>
            <a:r>
              <a:rPr lang="en-US" sz="2000" b="1" i="1" dirty="0">
                <a:solidFill>
                  <a:srgbClr val="1306BA"/>
                </a:solidFill>
              </a:rPr>
              <a:t>Pepsi</a:t>
            </a:r>
            <a:r>
              <a:rPr lang="en-US" sz="2000" dirty="0"/>
              <a:t> game).</a:t>
            </a:r>
          </a:p>
        </p:txBody>
      </p:sp>
    </p:spTree>
    <p:extLst>
      <p:ext uri="{BB962C8B-B14F-4D97-AF65-F5344CB8AC3E}">
        <p14:creationId xmlns:p14="http://schemas.microsoft.com/office/powerpoint/2010/main" val="150817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43EBF-133A-1079-2853-70A511AB5B7F}"/>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D0684A2-7C36-3698-182C-8D2D9FC84F74}"/>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Computing Pure Nash Equilibria</a:t>
            </a:r>
          </a:p>
        </p:txBody>
      </p:sp>
      <p:sp>
        <p:nvSpPr>
          <p:cNvPr id="7" name="TextBox 6">
            <a:extLst>
              <a:ext uri="{FF2B5EF4-FFF2-40B4-BE49-F238E27FC236}">
                <a16:creationId xmlns:a16="http://schemas.microsoft.com/office/drawing/2014/main" id="{F0ADFC0E-52BD-6025-7B3C-A48818900752}"/>
              </a:ext>
            </a:extLst>
          </p:cNvPr>
          <p:cNvSpPr txBox="1"/>
          <p:nvPr/>
        </p:nvSpPr>
        <p:spPr>
          <a:xfrm>
            <a:off x="700112" y="915003"/>
            <a:ext cx="10602201" cy="1015663"/>
          </a:xfrm>
          <a:prstGeom prst="rect">
            <a:avLst/>
          </a:prstGeom>
          <a:noFill/>
          <a:ln>
            <a:noFill/>
          </a:ln>
        </p:spPr>
        <p:txBody>
          <a:bodyPr wrap="square">
            <a:spAutoFit/>
          </a:bodyPr>
          <a:lstStyle/>
          <a:p>
            <a:pPr algn="just"/>
            <a:r>
              <a:rPr lang="en-US" sz="2000" dirty="0"/>
              <a:t>A </a:t>
            </a:r>
            <a:r>
              <a:rPr lang="en-US" sz="2000" b="1" i="1" dirty="0"/>
              <a:t>pure Nash equilibrium</a:t>
            </a:r>
            <a:r>
              <a:rPr lang="en-US" sz="2000" dirty="0"/>
              <a:t> is an equilibrium where every player uses a pure strategy: each player picks exactly one action and sticks to it deterministically. A mixed Nash equilibrium involves at least one player randomizing between strategies.</a:t>
            </a:r>
          </a:p>
        </p:txBody>
      </p:sp>
      <p:sp>
        <p:nvSpPr>
          <p:cNvPr id="15" name="TextBox 14">
            <a:extLst>
              <a:ext uri="{FF2B5EF4-FFF2-40B4-BE49-F238E27FC236}">
                <a16:creationId xmlns:a16="http://schemas.microsoft.com/office/drawing/2014/main" id="{1DD07CA6-5160-F2B7-2B8D-28A484EE32B8}"/>
              </a:ext>
            </a:extLst>
          </p:cNvPr>
          <p:cNvSpPr txBox="1"/>
          <p:nvPr/>
        </p:nvSpPr>
        <p:spPr>
          <a:xfrm>
            <a:off x="793337" y="3464156"/>
            <a:ext cx="3803377" cy="400110"/>
          </a:xfrm>
          <a:prstGeom prst="rect">
            <a:avLst/>
          </a:prstGeom>
          <a:noFill/>
          <a:ln>
            <a:noFill/>
          </a:ln>
        </p:spPr>
        <p:txBody>
          <a:bodyPr wrap="square">
            <a:spAutoFit/>
          </a:bodyPr>
          <a:lstStyle/>
          <a:p>
            <a:r>
              <a:rPr lang="en-US" sz="2000" dirty="0"/>
              <a:t>Computing (pure) Nash Equilibria:</a:t>
            </a:r>
          </a:p>
        </p:txBody>
      </p:sp>
      <p:sp>
        <p:nvSpPr>
          <p:cNvPr id="2" name="TextBox 1">
            <a:extLst>
              <a:ext uri="{FF2B5EF4-FFF2-40B4-BE49-F238E27FC236}">
                <a16:creationId xmlns:a16="http://schemas.microsoft.com/office/drawing/2014/main" id="{C558EBB2-F277-BF9D-257F-DD0ED2E10617}"/>
              </a:ext>
            </a:extLst>
          </p:cNvPr>
          <p:cNvSpPr txBox="1"/>
          <p:nvPr/>
        </p:nvSpPr>
        <p:spPr>
          <a:xfrm>
            <a:off x="7727092" y="1769498"/>
            <a:ext cx="4061254" cy="1077218"/>
          </a:xfrm>
          <a:prstGeom prst="rect">
            <a:avLst/>
          </a:prstGeom>
          <a:noFill/>
          <a:ln>
            <a:noFill/>
          </a:ln>
        </p:spPr>
        <p:txBody>
          <a:bodyPr wrap="square">
            <a:spAutoFit/>
          </a:bodyPr>
          <a:lstStyle/>
          <a:p>
            <a:pPr algn="just"/>
            <a:r>
              <a:rPr lang="en-US" sz="1600" dirty="0"/>
              <a:t>A </a:t>
            </a:r>
            <a:r>
              <a:rPr lang="en-US" sz="1600" b="1" i="1" dirty="0"/>
              <a:t>mixed strategy</a:t>
            </a:r>
            <a:r>
              <a:rPr lang="en-US" sz="1600" dirty="0"/>
              <a:t> involves randomizing over multiple actions according to some probability distribution. For example, “advertise 60% of the time, do not advertise 40% of the time.”</a:t>
            </a:r>
          </a:p>
        </p:txBody>
      </p:sp>
      <p:sp>
        <p:nvSpPr>
          <p:cNvPr id="5" name="TextBox 4">
            <a:extLst>
              <a:ext uri="{FF2B5EF4-FFF2-40B4-BE49-F238E27FC236}">
                <a16:creationId xmlns:a16="http://schemas.microsoft.com/office/drawing/2014/main" id="{B29F8045-148C-6389-5DD1-3E24966AA6D1}"/>
              </a:ext>
            </a:extLst>
          </p:cNvPr>
          <p:cNvSpPr txBox="1"/>
          <p:nvPr/>
        </p:nvSpPr>
        <p:spPr>
          <a:xfrm>
            <a:off x="2552776" y="4011285"/>
            <a:ext cx="8304693" cy="923330"/>
          </a:xfrm>
          <a:prstGeom prst="rect">
            <a:avLst/>
          </a:prstGeom>
          <a:noFill/>
          <a:ln>
            <a:noFill/>
          </a:ln>
        </p:spPr>
        <p:txBody>
          <a:bodyPr wrap="square">
            <a:spAutoFit/>
          </a:bodyPr>
          <a:lstStyle/>
          <a:p>
            <a:r>
              <a:rPr lang="en-US" dirty="0"/>
              <a:t>Find (and </a:t>
            </a:r>
            <a:r>
              <a:rPr lang="en-US" dirty="0">
                <a:highlight>
                  <a:srgbClr val="FFFF00"/>
                </a:highlight>
              </a:rPr>
              <a:t>highlight</a:t>
            </a:r>
            <a:r>
              <a:rPr lang="en-US" dirty="0"/>
              <a:t>) their best response to each of the opponent's strategies.</a:t>
            </a:r>
          </a:p>
          <a:p>
            <a:pPr marL="742950" lvl="1" indent="-285750">
              <a:buFont typeface="Arial" panose="020B0604020202020204" pitchFamily="34" charset="0"/>
              <a:buChar char="•"/>
            </a:pPr>
            <a:r>
              <a:rPr lang="en-US" dirty="0"/>
              <a:t>As player 1, identify the highest payoff in each column.</a:t>
            </a:r>
          </a:p>
          <a:p>
            <a:pPr marL="742950" lvl="1" indent="-285750">
              <a:buFont typeface="Arial" panose="020B0604020202020204" pitchFamily="34" charset="0"/>
              <a:buChar char="•"/>
            </a:pPr>
            <a:r>
              <a:rPr lang="en-US" dirty="0"/>
              <a:t>As player 2, identify the highest payoff in each row.</a:t>
            </a:r>
          </a:p>
        </p:txBody>
      </p:sp>
      <p:sp>
        <p:nvSpPr>
          <p:cNvPr id="8" name="TextBox 7">
            <a:extLst>
              <a:ext uri="{FF2B5EF4-FFF2-40B4-BE49-F238E27FC236}">
                <a16:creationId xmlns:a16="http://schemas.microsoft.com/office/drawing/2014/main" id="{461A77B3-A34A-DC09-3BBD-C61492D60062}"/>
              </a:ext>
            </a:extLst>
          </p:cNvPr>
          <p:cNvSpPr txBox="1"/>
          <p:nvPr/>
        </p:nvSpPr>
        <p:spPr>
          <a:xfrm>
            <a:off x="2552776" y="5216177"/>
            <a:ext cx="8304693" cy="646331"/>
          </a:xfrm>
          <a:prstGeom prst="rect">
            <a:avLst/>
          </a:prstGeom>
          <a:noFill/>
          <a:ln>
            <a:noFill/>
          </a:ln>
        </p:spPr>
        <p:txBody>
          <a:bodyPr wrap="square">
            <a:spAutoFit/>
          </a:bodyPr>
          <a:lstStyle/>
          <a:p>
            <a:r>
              <a:rPr lang="en-US" dirty="0"/>
              <a:t>A </a:t>
            </a:r>
            <a:r>
              <a:rPr lang="en-US" b="1" i="1" dirty="0"/>
              <a:t>pure Nash equilibrium </a:t>
            </a:r>
            <a:r>
              <a:rPr lang="en-US" dirty="0"/>
              <a:t>exists where both players are simultaneously playing best responses to each other: where both players have </a:t>
            </a:r>
            <a:r>
              <a:rPr lang="en-US" dirty="0">
                <a:highlight>
                  <a:srgbClr val="FFFF00"/>
                </a:highlight>
              </a:rPr>
              <a:t>highlighted</a:t>
            </a:r>
            <a:r>
              <a:rPr lang="en-US" dirty="0"/>
              <a:t>.</a:t>
            </a:r>
          </a:p>
        </p:txBody>
      </p:sp>
      <p:sp>
        <p:nvSpPr>
          <p:cNvPr id="10" name="TextBox 9">
            <a:extLst>
              <a:ext uri="{FF2B5EF4-FFF2-40B4-BE49-F238E27FC236}">
                <a16:creationId xmlns:a16="http://schemas.microsoft.com/office/drawing/2014/main" id="{F1C7A0C8-9395-7088-B602-D4CDCA59278B}"/>
              </a:ext>
            </a:extLst>
          </p:cNvPr>
          <p:cNvSpPr txBox="1"/>
          <p:nvPr/>
        </p:nvSpPr>
        <p:spPr>
          <a:xfrm>
            <a:off x="1918463" y="4288284"/>
            <a:ext cx="445797" cy="369332"/>
          </a:xfrm>
          <a:prstGeom prst="rect">
            <a:avLst/>
          </a:prstGeom>
          <a:noFill/>
          <a:ln w="38100">
            <a:solidFill>
              <a:schemeClr val="tx1"/>
            </a:solidFill>
          </a:ln>
        </p:spPr>
        <p:txBody>
          <a:bodyPr wrap="square">
            <a:spAutoFit/>
          </a:bodyPr>
          <a:lstStyle/>
          <a:p>
            <a:pPr algn="ctr"/>
            <a:r>
              <a:rPr lang="en-US" b="1" dirty="0">
                <a:solidFill>
                  <a:srgbClr val="FF6600"/>
                </a:solidFill>
              </a:rPr>
              <a:t>1</a:t>
            </a:r>
          </a:p>
        </p:txBody>
      </p:sp>
      <p:sp>
        <p:nvSpPr>
          <p:cNvPr id="12" name="TextBox 11">
            <a:extLst>
              <a:ext uri="{FF2B5EF4-FFF2-40B4-BE49-F238E27FC236}">
                <a16:creationId xmlns:a16="http://schemas.microsoft.com/office/drawing/2014/main" id="{1D56CCA9-E649-2C0F-1585-BA7B709D0CD5}"/>
              </a:ext>
            </a:extLst>
          </p:cNvPr>
          <p:cNvSpPr txBox="1"/>
          <p:nvPr/>
        </p:nvSpPr>
        <p:spPr>
          <a:xfrm>
            <a:off x="1918463" y="5354676"/>
            <a:ext cx="445797" cy="369332"/>
          </a:xfrm>
          <a:prstGeom prst="rect">
            <a:avLst/>
          </a:prstGeom>
          <a:noFill/>
          <a:ln w="38100">
            <a:solidFill>
              <a:schemeClr val="tx1"/>
            </a:solidFill>
          </a:ln>
        </p:spPr>
        <p:txBody>
          <a:bodyPr wrap="square">
            <a:spAutoFit/>
          </a:bodyPr>
          <a:lstStyle/>
          <a:p>
            <a:pPr algn="ctr"/>
            <a:r>
              <a:rPr lang="en-US" b="1" dirty="0">
                <a:solidFill>
                  <a:srgbClr val="FF6600"/>
                </a:solidFill>
              </a:rPr>
              <a:t>2</a:t>
            </a:r>
          </a:p>
        </p:txBody>
      </p:sp>
    </p:spTree>
    <p:extLst>
      <p:ext uri="{BB962C8B-B14F-4D97-AF65-F5344CB8AC3E}">
        <p14:creationId xmlns:p14="http://schemas.microsoft.com/office/powerpoint/2010/main" val="146589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C92F6-57CC-0F01-C0DD-7B428F54BC94}"/>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D7D85FD3-07EC-EE38-DB00-85813DBAE886}"/>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r>
              <a:rPr lang="en-US" sz="3600" b="0" i="0" dirty="0">
                <a:latin typeface="+mj-lt"/>
              </a:rPr>
              <a:t>Example: Pure Nash Equilibria</a:t>
            </a:r>
            <a:endParaRPr lang="en-US" sz="3600" dirty="0"/>
          </a:p>
        </p:txBody>
      </p:sp>
      <p:sp>
        <p:nvSpPr>
          <p:cNvPr id="14" name="Rectangle 3">
            <a:extLst>
              <a:ext uri="{FF2B5EF4-FFF2-40B4-BE49-F238E27FC236}">
                <a16:creationId xmlns:a16="http://schemas.microsoft.com/office/drawing/2014/main" id="{842C96D1-1C6B-A3F2-0728-DEDD72B7E468}"/>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7" name="TextBox 6">
            <a:extLst>
              <a:ext uri="{FF2B5EF4-FFF2-40B4-BE49-F238E27FC236}">
                <a16:creationId xmlns:a16="http://schemas.microsoft.com/office/drawing/2014/main" id="{79F30B23-F840-013B-433C-0D17D4C8DC43}"/>
              </a:ext>
            </a:extLst>
          </p:cNvPr>
          <p:cNvSpPr txBox="1"/>
          <p:nvPr/>
        </p:nvSpPr>
        <p:spPr>
          <a:xfrm>
            <a:off x="596789" y="803918"/>
            <a:ext cx="8497036" cy="369332"/>
          </a:xfrm>
          <a:prstGeom prst="rect">
            <a:avLst/>
          </a:prstGeom>
          <a:noFill/>
          <a:ln>
            <a:noFill/>
          </a:ln>
        </p:spPr>
        <p:txBody>
          <a:bodyPr wrap="square">
            <a:spAutoFit/>
          </a:bodyPr>
          <a:lstStyle/>
          <a:p>
            <a:pPr>
              <a:buNone/>
            </a:pPr>
            <a:r>
              <a:rPr lang="en-US" dirty="0"/>
              <a:t>Reconsider the </a:t>
            </a:r>
            <a:r>
              <a:rPr lang="en-US" b="1" i="1" dirty="0">
                <a:solidFill>
                  <a:srgbClr val="1306BA"/>
                </a:solidFill>
              </a:rPr>
              <a:t>Pepsi</a:t>
            </a:r>
            <a:r>
              <a:rPr lang="en-US" dirty="0"/>
              <a:t> vs </a:t>
            </a:r>
            <a:r>
              <a:rPr lang="en-US" b="1" i="1" dirty="0">
                <a:solidFill>
                  <a:srgbClr val="FF0000"/>
                </a:solidFill>
              </a:rPr>
              <a:t>Coke</a:t>
            </a:r>
            <a:r>
              <a:rPr lang="en-US" dirty="0"/>
              <a:t> advertising game we saw earlier. Each had three strategies.</a:t>
            </a:r>
          </a:p>
        </p:txBody>
      </p:sp>
      <p:sp>
        <p:nvSpPr>
          <p:cNvPr id="3" name="TextBox 2">
            <a:extLst>
              <a:ext uri="{FF2B5EF4-FFF2-40B4-BE49-F238E27FC236}">
                <a16:creationId xmlns:a16="http://schemas.microsoft.com/office/drawing/2014/main" id="{6D8B2D5C-5772-3B28-2A35-6142E1DFBF91}"/>
              </a:ext>
            </a:extLst>
          </p:cNvPr>
          <p:cNvSpPr txBox="1"/>
          <p:nvPr/>
        </p:nvSpPr>
        <p:spPr>
          <a:xfrm>
            <a:off x="9279561" y="92682"/>
            <a:ext cx="2787140" cy="1200329"/>
          </a:xfrm>
          <a:prstGeom prst="rect">
            <a:avLst/>
          </a:prstGeom>
          <a:noFill/>
          <a:ln>
            <a:noFill/>
          </a:ln>
        </p:spPr>
        <p:txBody>
          <a:bodyPr wrap="square">
            <a:spAutoFit/>
          </a:bodyPr>
          <a:lstStyle/>
          <a:p>
            <a:pPr marL="342900" indent="-342900">
              <a:buFont typeface="+mj-lt"/>
              <a:buAutoNum type="arabicPeriod"/>
            </a:pPr>
            <a:r>
              <a:rPr lang="en-US" dirty="0"/>
              <a:t>Identify best </a:t>
            </a:r>
            <a:r>
              <a:rPr lang="en-US" b="1" i="1" dirty="0"/>
              <a:t>responses</a:t>
            </a:r>
            <a:r>
              <a:rPr lang="en-US" dirty="0"/>
              <a:t> (P1) column- and (P2) row-wise.</a:t>
            </a:r>
          </a:p>
          <a:p>
            <a:pPr marL="342900" indent="-342900">
              <a:buFont typeface="+mj-lt"/>
              <a:buAutoNum type="arabicPeriod"/>
            </a:pPr>
            <a:r>
              <a:rPr lang="en-US" dirty="0"/>
              <a:t>Any overlap?</a:t>
            </a:r>
          </a:p>
        </p:txBody>
      </p:sp>
      <p:pic>
        <p:nvPicPr>
          <p:cNvPr id="10" name="Picture 9">
            <a:extLst>
              <a:ext uri="{FF2B5EF4-FFF2-40B4-BE49-F238E27FC236}">
                <a16:creationId xmlns:a16="http://schemas.microsoft.com/office/drawing/2014/main" id="{2B3941E2-CFF3-D1FD-3CBF-C71690D367C0}"/>
              </a:ext>
            </a:extLst>
          </p:cNvPr>
          <p:cNvPicPr>
            <a:picLocks noChangeAspect="1"/>
          </p:cNvPicPr>
          <p:nvPr/>
        </p:nvPicPr>
        <p:blipFill>
          <a:blip r:embed="rId2"/>
          <a:stretch>
            <a:fillRect/>
          </a:stretch>
        </p:blipFill>
        <p:spPr>
          <a:xfrm>
            <a:off x="471489" y="1135102"/>
            <a:ext cx="8362526" cy="3498607"/>
          </a:xfrm>
          <a:prstGeom prst="rect">
            <a:avLst/>
          </a:prstGeom>
        </p:spPr>
      </p:pic>
      <p:sp>
        <p:nvSpPr>
          <p:cNvPr id="11" name="Rectangle 10">
            <a:extLst>
              <a:ext uri="{FF2B5EF4-FFF2-40B4-BE49-F238E27FC236}">
                <a16:creationId xmlns:a16="http://schemas.microsoft.com/office/drawing/2014/main" id="{C51E7F91-3128-AFD6-7305-1330894FAF5F}"/>
              </a:ext>
            </a:extLst>
          </p:cNvPr>
          <p:cNvSpPr/>
          <p:nvPr/>
        </p:nvSpPr>
        <p:spPr>
          <a:xfrm>
            <a:off x="5734717" y="2693437"/>
            <a:ext cx="211823" cy="320944"/>
          </a:xfrm>
          <a:prstGeom prst="rect">
            <a:avLst/>
          </a:prstGeom>
          <a:noFill/>
          <a:ln w="254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4E2F62D-DF99-0948-38D7-C52BCEBCE4D7}"/>
              </a:ext>
            </a:extLst>
          </p:cNvPr>
          <p:cNvSpPr/>
          <p:nvPr/>
        </p:nvSpPr>
        <p:spPr>
          <a:xfrm>
            <a:off x="7464158" y="4000391"/>
            <a:ext cx="211823" cy="320944"/>
          </a:xfrm>
          <a:prstGeom prst="rect">
            <a:avLst/>
          </a:prstGeom>
          <a:noFill/>
          <a:ln w="254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AB6CDB0-E011-781F-E4A7-71384EED417B}"/>
              </a:ext>
            </a:extLst>
          </p:cNvPr>
          <p:cNvSpPr/>
          <p:nvPr/>
        </p:nvSpPr>
        <p:spPr>
          <a:xfrm>
            <a:off x="4056888" y="3994170"/>
            <a:ext cx="211823" cy="320944"/>
          </a:xfrm>
          <a:prstGeom prst="rect">
            <a:avLst/>
          </a:prstGeom>
          <a:noFill/>
          <a:ln w="25400">
            <a:solidFill>
              <a:srgbClr val="1306B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CD506CA-5A75-E26E-F5E6-242B49B616BD}"/>
              </a:ext>
            </a:extLst>
          </p:cNvPr>
          <p:cNvSpPr/>
          <p:nvPr/>
        </p:nvSpPr>
        <p:spPr>
          <a:xfrm>
            <a:off x="6046946" y="4000391"/>
            <a:ext cx="211823" cy="320944"/>
          </a:xfrm>
          <a:prstGeom prst="rect">
            <a:avLst/>
          </a:prstGeom>
          <a:noFill/>
          <a:ln w="254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953CFC-1AD3-CBC7-C00C-0E8375D1AE2C}"/>
              </a:ext>
            </a:extLst>
          </p:cNvPr>
          <p:cNvSpPr/>
          <p:nvPr/>
        </p:nvSpPr>
        <p:spPr>
          <a:xfrm>
            <a:off x="7778878" y="2680996"/>
            <a:ext cx="211823" cy="320944"/>
          </a:xfrm>
          <a:prstGeom prst="rect">
            <a:avLst/>
          </a:prstGeom>
          <a:noFill/>
          <a:ln w="254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49324E6-AEC2-48E9-D191-1F3C35EE65EE}"/>
              </a:ext>
            </a:extLst>
          </p:cNvPr>
          <p:cNvSpPr/>
          <p:nvPr/>
        </p:nvSpPr>
        <p:spPr>
          <a:xfrm>
            <a:off x="4411115" y="3328965"/>
            <a:ext cx="211823" cy="320944"/>
          </a:xfrm>
          <a:prstGeom prst="rect">
            <a:avLst/>
          </a:prstGeom>
          <a:noFill/>
          <a:ln w="254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27372923-F2EA-8FEE-3A26-618E73228603}"/>
              </a:ext>
            </a:extLst>
          </p:cNvPr>
          <p:cNvSpPr txBox="1"/>
          <p:nvPr/>
        </p:nvSpPr>
        <p:spPr>
          <a:xfrm>
            <a:off x="9331732" y="2726579"/>
            <a:ext cx="2301998" cy="923330"/>
          </a:xfrm>
          <a:prstGeom prst="rect">
            <a:avLst/>
          </a:prstGeom>
          <a:noFill/>
          <a:ln>
            <a:noFill/>
          </a:ln>
        </p:spPr>
        <p:txBody>
          <a:bodyPr wrap="square">
            <a:spAutoFit/>
          </a:bodyPr>
          <a:lstStyle/>
          <a:p>
            <a:r>
              <a:rPr lang="en-US" dirty="0"/>
              <a:t>There is no pure Nash Equilibrium here (no overlapping marks).</a:t>
            </a:r>
          </a:p>
        </p:txBody>
      </p:sp>
      <p:pic>
        <p:nvPicPr>
          <p:cNvPr id="32" name="Picture 31">
            <a:extLst>
              <a:ext uri="{FF2B5EF4-FFF2-40B4-BE49-F238E27FC236}">
                <a16:creationId xmlns:a16="http://schemas.microsoft.com/office/drawing/2014/main" id="{BE47A3E5-87DC-CEF4-89A8-9E9AB8A1C009}"/>
              </a:ext>
            </a:extLst>
          </p:cNvPr>
          <p:cNvPicPr>
            <a:picLocks noChangeAspect="1"/>
          </p:cNvPicPr>
          <p:nvPr/>
        </p:nvPicPr>
        <p:blipFill>
          <a:blip r:embed="rId3"/>
          <a:stretch>
            <a:fillRect/>
          </a:stretch>
        </p:blipFill>
        <p:spPr>
          <a:xfrm>
            <a:off x="3451794" y="5024706"/>
            <a:ext cx="3420152" cy="1304657"/>
          </a:xfrm>
          <a:prstGeom prst="rect">
            <a:avLst/>
          </a:prstGeom>
        </p:spPr>
      </p:pic>
      <p:sp>
        <p:nvSpPr>
          <p:cNvPr id="33" name="Rectangle 32">
            <a:extLst>
              <a:ext uri="{FF2B5EF4-FFF2-40B4-BE49-F238E27FC236}">
                <a16:creationId xmlns:a16="http://schemas.microsoft.com/office/drawing/2014/main" id="{0DC85914-03B1-47D5-D66F-425673BA42DD}"/>
              </a:ext>
            </a:extLst>
          </p:cNvPr>
          <p:cNvSpPr/>
          <p:nvPr/>
        </p:nvSpPr>
        <p:spPr>
          <a:xfrm>
            <a:off x="6464391" y="5557265"/>
            <a:ext cx="170549" cy="251145"/>
          </a:xfrm>
          <a:prstGeom prst="rect">
            <a:avLst/>
          </a:prstGeom>
          <a:noFill/>
          <a:ln w="2540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7A04F1F1-5297-487F-6714-5B0E7B023DC7}"/>
              </a:ext>
            </a:extLst>
          </p:cNvPr>
          <p:cNvSpPr/>
          <p:nvPr/>
        </p:nvSpPr>
        <p:spPr>
          <a:xfrm>
            <a:off x="6387290" y="5923977"/>
            <a:ext cx="317623" cy="251145"/>
          </a:xfrm>
          <a:prstGeom prst="rect">
            <a:avLst/>
          </a:prstGeom>
          <a:noFill/>
          <a:ln w="25400">
            <a:solidFill>
              <a:srgbClr val="FF0000"/>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5E71095-E3F9-113D-0EE2-E5FA59B12845}"/>
              </a:ext>
            </a:extLst>
          </p:cNvPr>
          <p:cNvSpPr/>
          <p:nvPr/>
        </p:nvSpPr>
        <p:spPr>
          <a:xfrm>
            <a:off x="5044265" y="5923978"/>
            <a:ext cx="180975" cy="251145"/>
          </a:xfrm>
          <a:prstGeom prst="rect">
            <a:avLst/>
          </a:prstGeom>
          <a:noFill/>
          <a:ln w="254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E1A9E32-3A46-15B6-1D69-748C6DA77A54}"/>
              </a:ext>
            </a:extLst>
          </p:cNvPr>
          <p:cNvSpPr/>
          <p:nvPr/>
        </p:nvSpPr>
        <p:spPr>
          <a:xfrm>
            <a:off x="5993123" y="5923977"/>
            <a:ext cx="317622" cy="251145"/>
          </a:xfrm>
          <a:prstGeom prst="rect">
            <a:avLst/>
          </a:prstGeom>
          <a:noFill/>
          <a:ln w="25400">
            <a:solidFill>
              <a:srgbClr val="1306BA"/>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D6E36EF-2350-5EAB-F476-80AAA854AC7D}"/>
              </a:ext>
            </a:extLst>
          </p:cNvPr>
          <p:cNvSpPr/>
          <p:nvPr/>
        </p:nvSpPr>
        <p:spPr>
          <a:xfrm>
            <a:off x="5934854" y="5870323"/>
            <a:ext cx="882858" cy="347662"/>
          </a:xfrm>
          <a:prstGeom prst="rect">
            <a:avLst/>
          </a:prstGeom>
          <a:noFill/>
          <a:ln w="1905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6D91513-DA5C-B6F8-EAE7-E601225FA2B4}"/>
              </a:ext>
            </a:extLst>
          </p:cNvPr>
          <p:cNvSpPr/>
          <p:nvPr/>
        </p:nvSpPr>
        <p:spPr>
          <a:xfrm>
            <a:off x="2425321" y="6329363"/>
            <a:ext cx="5418862" cy="347662"/>
          </a:xfrm>
          <a:prstGeom prst="rect">
            <a:avLst/>
          </a:prstGeom>
          <a:noFill/>
          <a:ln w="19050">
            <a:solidFill>
              <a:schemeClr val="tx1"/>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Pure Nash Equilibrium: betraying is a dominant strategy. </a:t>
            </a:r>
          </a:p>
        </p:txBody>
      </p:sp>
      <p:sp>
        <p:nvSpPr>
          <p:cNvPr id="52" name="TextBox 51">
            <a:extLst>
              <a:ext uri="{FF2B5EF4-FFF2-40B4-BE49-F238E27FC236}">
                <a16:creationId xmlns:a16="http://schemas.microsoft.com/office/drawing/2014/main" id="{535A2BBE-6136-2B71-EAFE-D2711E15C2CC}"/>
              </a:ext>
            </a:extLst>
          </p:cNvPr>
          <p:cNvSpPr txBox="1"/>
          <p:nvPr/>
        </p:nvSpPr>
        <p:spPr>
          <a:xfrm>
            <a:off x="9484300" y="4633709"/>
            <a:ext cx="2377662" cy="1200329"/>
          </a:xfrm>
          <a:prstGeom prst="rect">
            <a:avLst/>
          </a:prstGeom>
          <a:noFill/>
          <a:ln>
            <a:noFill/>
          </a:ln>
        </p:spPr>
        <p:txBody>
          <a:bodyPr wrap="square">
            <a:spAutoFit/>
          </a:bodyPr>
          <a:lstStyle/>
          <a:p>
            <a:r>
              <a:rPr lang="en-US" dirty="0"/>
              <a:t>Nash equilibrium represents stability (no incentive to change), not optimality.</a:t>
            </a:r>
          </a:p>
        </p:txBody>
      </p:sp>
      <p:pic>
        <p:nvPicPr>
          <p:cNvPr id="3074" name="Picture 2">
            <a:extLst>
              <a:ext uri="{FF2B5EF4-FFF2-40B4-BE49-F238E27FC236}">
                <a16:creationId xmlns:a16="http://schemas.microsoft.com/office/drawing/2014/main" id="{EF02A77B-F567-5A67-0E09-C872164E29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50" t="12907" r="17484" b="6937"/>
          <a:stretch>
            <a:fillRect/>
          </a:stretch>
        </p:blipFill>
        <p:spPr bwMode="auto">
          <a:xfrm>
            <a:off x="10987639" y="5526839"/>
            <a:ext cx="1048373" cy="1218470"/>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E68B1445-9518-0700-4BA3-4861FCFE63C5}"/>
              </a:ext>
            </a:extLst>
          </p:cNvPr>
          <p:cNvCxnSpPr>
            <a:cxnSpLocks/>
          </p:cNvCxnSpPr>
          <p:nvPr/>
        </p:nvCxnSpPr>
        <p:spPr>
          <a:xfrm>
            <a:off x="292359" y="4721290"/>
            <a:ext cx="9039373"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044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20" grpId="0" animBg="1"/>
      <p:bldP spid="23" grpId="0" animBg="1"/>
      <p:bldP spid="24" grpId="0" animBg="1"/>
      <p:bldP spid="25" grpId="0" animBg="1"/>
      <p:bldP spid="28" grpId="0"/>
      <p:bldP spid="33" grpId="0" animBg="1"/>
      <p:bldP spid="35" grpId="0" animBg="1"/>
      <p:bldP spid="39" grpId="0" animBg="1"/>
      <p:bldP spid="41" grpId="0" animBg="1"/>
      <p:bldP spid="42" grpId="0" animBg="1"/>
      <p:bldP spid="47" grpId="0" animBg="1"/>
      <p:bldP spid="5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1D892-B615-20FB-41C6-4766480C3273}"/>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4AC59E51-DBA0-0C0A-79DB-2D1FA22582FF}"/>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When Nash Equilibrium Does Not Exist</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E6FD619F-B8C4-4653-41DE-78C0634F7CE3}"/>
                  </a:ext>
                </a:extLst>
              </p:cNvPr>
              <p:cNvGraphicFramePr>
                <a:graphicFrameLocks noGrp="1"/>
              </p:cNvGraphicFramePr>
              <p:nvPr>
                <p:extLst>
                  <p:ext uri="{D42A27DB-BD31-4B8C-83A1-F6EECF244321}">
                    <p14:modId xmlns:p14="http://schemas.microsoft.com/office/powerpoint/2010/main" val="3610721003"/>
                  </p:ext>
                </p:extLst>
              </p:nvPr>
            </p:nvGraphicFramePr>
            <p:xfrm>
              <a:off x="7283272" y="1223519"/>
              <a:ext cx="4359668" cy="1483360"/>
            </p:xfrm>
            <a:graphic>
              <a:graphicData uri="http://schemas.openxmlformats.org/drawingml/2006/table">
                <a:tbl>
                  <a:tblPr firstRow="1" bandRow="1">
                    <a:tableStyleId>{69CF1AB2-1976-4502-BF36-3FF5EA218861}</a:tableStyleId>
                  </a:tblPr>
                  <a:tblGrid>
                    <a:gridCol w="1089917">
                      <a:extLst>
                        <a:ext uri="{9D8B030D-6E8A-4147-A177-3AD203B41FA5}">
                          <a16:colId xmlns:a16="http://schemas.microsoft.com/office/drawing/2014/main" val="3218280708"/>
                        </a:ext>
                      </a:extLst>
                    </a:gridCol>
                    <a:gridCol w="1089917">
                      <a:extLst>
                        <a:ext uri="{9D8B030D-6E8A-4147-A177-3AD203B41FA5}">
                          <a16:colId xmlns:a16="http://schemas.microsoft.com/office/drawing/2014/main" val="3629078634"/>
                        </a:ext>
                      </a:extLst>
                    </a:gridCol>
                    <a:gridCol w="1089917">
                      <a:extLst>
                        <a:ext uri="{9D8B030D-6E8A-4147-A177-3AD203B41FA5}">
                          <a16:colId xmlns:a16="http://schemas.microsoft.com/office/drawing/2014/main" val="1230800005"/>
                        </a:ext>
                      </a:extLst>
                    </a:gridCol>
                    <a:gridCol w="1089917">
                      <a:extLst>
                        <a:ext uri="{9D8B030D-6E8A-4147-A177-3AD203B41FA5}">
                          <a16:colId xmlns:a16="http://schemas.microsoft.com/office/drawing/2014/main" val="2466275400"/>
                        </a:ext>
                      </a:extLst>
                    </a:gridCol>
                  </a:tblGrid>
                  <a:tr h="370840">
                    <a:tc>
                      <a:txBody>
                        <a:bodyPr/>
                        <a:lstStyle/>
                        <a:p>
                          <a:pPr algn="ctr"/>
                          <a:endParaRPr lang="en-US" dirty="0"/>
                        </a:p>
                      </a:txBody>
                      <a:tcPr/>
                    </a:tc>
                    <a:tc>
                      <a:txBody>
                        <a:bodyPr/>
                        <a:lstStyle/>
                        <a:p>
                          <a:pPr algn="ctr"/>
                          <a:r>
                            <a:rPr lang="en-US" dirty="0"/>
                            <a:t>Rock</a:t>
                          </a:r>
                        </a:p>
                      </a:txBody>
                      <a:tcPr/>
                    </a:tc>
                    <a:tc>
                      <a:txBody>
                        <a:bodyPr/>
                        <a:lstStyle/>
                        <a:p>
                          <a:pPr algn="ctr"/>
                          <a:r>
                            <a:rPr lang="en-US" dirty="0"/>
                            <a:t>Paper</a:t>
                          </a:r>
                        </a:p>
                      </a:txBody>
                      <a:tcPr/>
                    </a:tc>
                    <a:tc>
                      <a:txBody>
                        <a:bodyPr/>
                        <a:lstStyle/>
                        <a:p>
                          <a:pPr algn="ctr"/>
                          <a:r>
                            <a:rPr lang="en-US" dirty="0"/>
                            <a:t>Scissors</a:t>
                          </a:r>
                        </a:p>
                      </a:txBody>
                      <a:tcPr/>
                    </a:tc>
                    <a:extLst>
                      <a:ext uri="{0D108BD9-81ED-4DB2-BD59-A6C34878D82A}">
                        <a16:rowId xmlns:a16="http://schemas.microsoft.com/office/drawing/2014/main" val="1618806305"/>
                      </a:ext>
                    </a:extLst>
                  </a:tr>
                  <a:tr h="370840">
                    <a:tc>
                      <a:txBody>
                        <a:bodyPr/>
                        <a:lstStyle/>
                        <a:p>
                          <a:pPr algn="ctr"/>
                          <a:r>
                            <a:rPr lang="en-US" b="1" dirty="0"/>
                            <a:t>Rock</a:t>
                          </a:r>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dirty="0" smtClean="0">
                                        <a:latin typeface="Cambria Math" panose="02040503050406030204" pitchFamily="18" charset="0"/>
                                      </a:rPr>
                                      <m:t>0, 0</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latin typeface="Cambria Math" panose="02040503050406030204" pitchFamily="18" charset="0"/>
                                      </a:rPr>
                                      <m:t>−1</m:t>
                                    </m:r>
                                    <m:r>
                                      <a:rPr lang="en-US" dirty="0" smtClean="0">
                                        <a:latin typeface="Cambria Math" panose="02040503050406030204" pitchFamily="18" charset="0"/>
                                      </a:rPr>
                                      <m:t>, </m:t>
                                    </m:r>
                                    <m:r>
                                      <a:rPr lang="en-US" b="0" dirty="0" smtClean="0">
                                        <a:latin typeface="Cambria Math" panose="02040503050406030204" pitchFamily="18" charset="0"/>
                                      </a:rPr>
                                      <m:t>1</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latin typeface="Cambria Math" panose="02040503050406030204" pitchFamily="18" charset="0"/>
                                      </a:rPr>
                                      <m:t>1</m:t>
                                    </m:r>
                                    <m:r>
                                      <a:rPr lang="en-US" dirty="0" smtClean="0">
                                        <a:latin typeface="Cambria Math" panose="02040503050406030204" pitchFamily="18" charset="0"/>
                                      </a:rPr>
                                      <m:t>, </m:t>
                                    </m:r>
                                    <m:r>
                                      <a:rPr lang="en-US" b="0" dirty="0" smtClean="0">
                                        <a:latin typeface="Cambria Math" panose="02040503050406030204" pitchFamily="18" charset="0"/>
                                      </a:rPr>
                                      <m:t>−1</m:t>
                                    </m:r>
                                  </m:e>
                                </m:d>
                              </m:oMath>
                            </m:oMathPara>
                          </a14:m>
                          <a:endParaRPr lang="en-US" dirty="0"/>
                        </a:p>
                      </a:txBody>
                      <a:tcPr/>
                    </a:tc>
                    <a:extLst>
                      <a:ext uri="{0D108BD9-81ED-4DB2-BD59-A6C34878D82A}">
                        <a16:rowId xmlns:a16="http://schemas.microsoft.com/office/drawing/2014/main" val="241323105"/>
                      </a:ext>
                    </a:extLst>
                  </a:tr>
                  <a:tr h="370840">
                    <a:tc>
                      <a:txBody>
                        <a:bodyPr/>
                        <a:lstStyle/>
                        <a:p>
                          <a:pPr algn="ctr"/>
                          <a:r>
                            <a:rPr lang="en-US" b="1" dirty="0"/>
                            <a:t>Paper</a:t>
                          </a:r>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latin typeface="Cambria Math" panose="02040503050406030204" pitchFamily="18" charset="0"/>
                                      </a:rPr>
                                      <m:t>1</m:t>
                                    </m:r>
                                    <m:r>
                                      <a:rPr lang="en-US" dirty="0" smtClean="0">
                                        <a:latin typeface="Cambria Math" panose="02040503050406030204" pitchFamily="18" charset="0"/>
                                      </a:rPr>
                                      <m:t>, </m:t>
                                    </m:r>
                                    <m:r>
                                      <a:rPr lang="en-US" b="0" dirty="0" smtClean="0">
                                        <a:latin typeface="Cambria Math" panose="02040503050406030204" pitchFamily="18" charset="0"/>
                                      </a:rPr>
                                      <m:t>−1</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dirty="0" smtClean="0">
                                        <a:latin typeface="Cambria Math" panose="02040503050406030204" pitchFamily="18" charset="0"/>
                                      </a:rPr>
                                      <m:t>0, 0</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latin typeface="Cambria Math" panose="02040503050406030204" pitchFamily="18" charset="0"/>
                                      </a:rPr>
                                      <m:t>−1</m:t>
                                    </m:r>
                                    <m:r>
                                      <a:rPr lang="en-US" dirty="0" smtClean="0">
                                        <a:latin typeface="Cambria Math" panose="02040503050406030204" pitchFamily="18" charset="0"/>
                                      </a:rPr>
                                      <m:t>, </m:t>
                                    </m:r>
                                    <m:r>
                                      <a:rPr lang="en-US" b="0" dirty="0" smtClean="0">
                                        <a:latin typeface="Cambria Math" panose="02040503050406030204" pitchFamily="18" charset="0"/>
                                      </a:rPr>
                                      <m:t>1</m:t>
                                    </m:r>
                                  </m:e>
                                </m:d>
                              </m:oMath>
                            </m:oMathPara>
                          </a14:m>
                          <a:endParaRPr lang="en-US" dirty="0"/>
                        </a:p>
                      </a:txBody>
                      <a:tcPr/>
                    </a:tc>
                    <a:extLst>
                      <a:ext uri="{0D108BD9-81ED-4DB2-BD59-A6C34878D82A}">
                        <a16:rowId xmlns:a16="http://schemas.microsoft.com/office/drawing/2014/main" val="2219516146"/>
                      </a:ext>
                    </a:extLst>
                  </a:tr>
                  <a:tr h="370840">
                    <a:tc>
                      <a:txBody>
                        <a:bodyPr/>
                        <a:lstStyle/>
                        <a:p>
                          <a:pPr algn="ctr"/>
                          <a:r>
                            <a:rPr lang="en-US" b="1" dirty="0"/>
                            <a:t>Scissors</a:t>
                          </a:r>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latin typeface="Cambria Math" panose="02040503050406030204" pitchFamily="18" charset="0"/>
                                      </a:rPr>
                                      <m:t>−1,</m:t>
                                    </m:r>
                                    <m:r>
                                      <a:rPr lang="en-US" dirty="0" smtClean="0">
                                        <a:latin typeface="Cambria Math" panose="02040503050406030204" pitchFamily="18" charset="0"/>
                                      </a:rPr>
                                      <m:t> </m:t>
                                    </m:r>
                                    <m:r>
                                      <a:rPr lang="en-US" b="0" dirty="0" smtClean="0">
                                        <a:latin typeface="Cambria Math" panose="02040503050406030204" pitchFamily="18" charset="0"/>
                                      </a:rPr>
                                      <m:t>1</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latin typeface="Cambria Math" panose="02040503050406030204" pitchFamily="18" charset="0"/>
                                      </a:rPr>
                                      <m:t>1</m:t>
                                    </m:r>
                                    <m:r>
                                      <a:rPr lang="en-US" dirty="0" smtClean="0">
                                        <a:latin typeface="Cambria Math" panose="02040503050406030204" pitchFamily="18" charset="0"/>
                                      </a:rPr>
                                      <m:t>, </m:t>
                                    </m:r>
                                    <m:r>
                                      <a:rPr lang="en-US" b="0" dirty="0" smtClean="0">
                                        <a:latin typeface="Cambria Math" panose="02040503050406030204" pitchFamily="18" charset="0"/>
                                      </a:rPr>
                                      <m:t>−1</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dirty="0" smtClean="0">
                                        <a:latin typeface="Cambria Math" panose="02040503050406030204" pitchFamily="18" charset="0"/>
                                      </a:rPr>
                                      <m:t>0, 0</m:t>
                                    </m:r>
                                  </m:e>
                                </m:d>
                              </m:oMath>
                            </m:oMathPara>
                          </a14:m>
                          <a:endParaRPr lang="en-US" dirty="0"/>
                        </a:p>
                      </a:txBody>
                      <a:tcPr/>
                    </a:tc>
                    <a:extLst>
                      <a:ext uri="{0D108BD9-81ED-4DB2-BD59-A6C34878D82A}">
                        <a16:rowId xmlns:a16="http://schemas.microsoft.com/office/drawing/2014/main" val="1645065368"/>
                      </a:ext>
                    </a:extLst>
                  </a:tr>
                </a:tbl>
              </a:graphicData>
            </a:graphic>
          </p:graphicFrame>
        </mc:Choice>
        <mc:Fallback xmlns="">
          <p:graphicFrame>
            <p:nvGraphicFramePr>
              <p:cNvPr id="3" name="Table 2">
                <a:extLst>
                  <a:ext uri="{FF2B5EF4-FFF2-40B4-BE49-F238E27FC236}">
                    <a16:creationId xmlns:a16="http://schemas.microsoft.com/office/drawing/2014/main" id="{E6FD619F-B8C4-4653-41DE-78C0634F7CE3}"/>
                  </a:ext>
                </a:extLst>
              </p:cNvPr>
              <p:cNvGraphicFramePr>
                <a:graphicFrameLocks noGrp="1"/>
              </p:cNvGraphicFramePr>
              <p:nvPr>
                <p:extLst>
                  <p:ext uri="{D42A27DB-BD31-4B8C-83A1-F6EECF244321}">
                    <p14:modId xmlns:p14="http://schemas.microsoft.com/office/powerpoint/2010/main" val="3610721003"/>
                  </p:ext>
                </p:extLst>
              </p:nvPr>
            </p:nvGraphicFramePr>
            <p:xfrm>
              <a:off x="7283272" y="1223519"/>
              <a:ext cx="4359668" cy="1483360"/>
            </p:xfrm>
            <a:graphic>
              <a:graphicData uri="http://schemas.openxmlformats.org/drawingml/2006/table">
                <a:tbl>
                  <a:tblPr firstRow="1" bandRow="1">
                    <a:tableStyleId>{69CF1AB2-1976-4502-BF36-3FF5EA218861}</a:tableStyleId>
                  </a:tblPr>
                  <a:tblGrid>
                    <a:gridCol w="1089917">
                      <a:extLst>
                        <a:ext uri="{9D8B030D-6E8A-4147-A177-3AD203B41FA5}">
                          <a16:colId xmlns:a16="http://schemas.microsoft.com/office/drawing/2014/main" val="3218280708"/>
                        </a:ext>
                      </a:extLst>
                    </a:gridCol>
                    <a:gridCol w="1089917">
                      <a:extLst>
                        <a:ext uri="{9D8B030D-6E8A-4147-A177-3AD203B41FA5}">
                          <a16:colId xmlns:a16="http://schemas.microsoft.com/office/drawing/2014/main" val="3629078634"/>
                        </a:ext>
                      </a:extLst>
                    </a:gridCol>
                    <a:gridCol w="1089917">
                      <a:extLst>
                        <a:ext uri="{9D8B030D-6E8A-4147-A177-3AD203B41FA5}">
                          <a16:colId xmlns:a16="http://schemas.microsoft.com/office/drawing/2014/main" val="1230800005"/>
                        </a:ext>
                      </a:extLst>
                    </a:gridCol>
                    <a:gridCol w="1089917">
                      <a:extLst>
                        <a:ext uri="{9D8B030D-6E8A-4147-A177-3AD203B41FA5}">
                          <a16:colId xmlns:a16="http://schemas.microsoft.com/office/drawing/2014/main" val="2466275400"/>
                        </a:ext>
                      </a:extLst>
                    </a:gridCol>
                  </a:tblGrid>
                  <a:tr h="370840">
                    <a:tc>
                      <a:txBody>
                        <a:bodyPr/>
                        <a:lstStyle/>
                        <a:p>
                          <a:pPr algn="ctr"/>
                          <a:endParaRPr lang="en-US" dirty="0"/>
                        </a:p>
                      </a:txBody>
                      <a:tcPr/>
                    </a:tc>
                    <a:tc>
                      <a:txBody>
                        <a:bodyPr/>
                        <a:lstStyle/>
                        <a:p>
                          <a:pPr algn="ctr"/>
                          <a:r>
                            <a:rPr lang="en-US" dirty="0"/>
                            <a:t>Rock</a:t>
                          </a:r>
                        </a:p>
                      </a:txBody>
                      <a:tcPr/>
                    </a:tc>
                    <a:tc>
                      <a:txBody>
                        <a:bodyPr/>
                        <a:lstStyle/>
                        <a:p>
                          <a:pPr algn="ctr"/>
                          <a:r>
                            <a:rPr lang="en-US" dirty="0"/>
                            <a:t>Paper</a:t>
                          </a:r>
                        </a:p>
                      </a:txBody>
                      <a:tcPr/>
                    </a:tc>
                    <a:tc>
                      <a:txBody>
                        <a:bodyPr/>
                        <a:lstStyle/>
                        <a:p>
                          <a:pPr algn="ctr"/>
                          <a:r>
                            <a:rPr lang="en-US" dirty="0"/>
                            <a:t>Scissors</a:t>
                          </a:r>
                        </a:p>
                      </a:txBody>
                      <a:tcPr/>
                    </a:tc>
                    <a:extLst>
                      <a:ext uri="{0D108BD9-81ED-4DB2-BD59-A6C34878D82A}">
                        <a16:rowId xmlns:a16="http://schemas.microsoft.com/office/drawing/2014/main" val="1618806305"/>
                      </a:ext>
                    </a:extLst>
                  </a:tr>
                  <a:tr h="370840">
                    <a:tc>
                      <a:txBody>
                        <a:bodyPr/>
                        <a:lstStyle/>
                        <a:p>
                          <a:pPr algn="ctr"/>
                          <a:r>
                            <a:rPr lang="en-US" b="1" dirty="0"/>
                            <a:t>Rock</a:t>
                          </a:r>
                        </a:p>
                      </a:txBody>
                      <a:tcPr/>
                    </a:tc>
                    <a:tc>
                      <a:txBody>
                        <a:bodyPr/>
                        <a:lstStyle/>
                        <a:p>
                          <a:endParaRPr lang="en-US"/>
                        </a:p>
                      </a:txBody>
                      <a:tcPr>
                        <a:blipFill>
                          <a:blip r:embed="rId2"/>
                          <a:stretch>
                            <a:fillRect l="-100559" t="-106452" r="-201676" b="-219355"/>
                          </a:stretch>
                        </a:blipFill>
                      </a:tcPr>
                    </a:tc>
                    <a:tc>
                      <a:txBody>
                        <a:bodyPr/>
                        <a:lstStyle/>
                        <a:p>
                          <a:endParaRPr lang="en-US"/>
                        </a:p>
                      </a:txBody>
                      <a:tcPr>
                        <a:blipFill>
                          <a:blip r:embed="rId2"/>
                          <a:stretch>
                            <a:fillRect l="-200559" t="-106452" r="-101676" b="-219355"/>
                          </a:stretch>
                        </a:blipFill>
                      </a:tcPr>
                    </a:tc>
                    <a:tc>
                      <a:txBody>
                        <a:bodyPr/>
                        <a:lstStyle/>
                        <a:p>
                          <a:endParaRPr lang="en-US"/>
                        </a:p>
                      </a:txBody>
                      <a:tcPr>
                        <a:blipFill>
                          <a:blip r:embed="rId2"/>
                          <a:stretch>
                            <a:fillRect l="-300559" t="-106452" r="-1676" b="-219355"/>
                          </a:stretch>
                        </a:blipFill>
                      </a:tcPr>
                    </a:tc>
                    <a:extLst>
                      <a:ext uri="{0D108BD9-81ED-4DB2-BD59-A6C34878D82A}">
                        <a16:rowId xmlns:a16="http://schemas.microsoft.com/office/drawing/2014/main" val="241323105"/>
                      </a:ext>
                    </a:extLst>
                  </a:tr>
                  <a:tr h="370840">
                    <a:tc>
                      <a:txBody>
                        <a:bodyPr/>
                        <a:lstStyle/>
                        <a:p>
                          <a:pPr algn="ctr"/>
                          <a:r>
                            <a:rPr lang="en-US" b="1" dirty="0"/>
                            <a:t>Paper</a:t>
                          </a:r>
                        </a:p>
                      </a:txBody>
                      <a:tcPr/>
                    </a:tc>
                    <a:tc>
                      <a:txBody>
                        <a:bodyPr/>
                        <a:lstStyle/>
                        <a:p>
                          <a:endParaRPr lang="en-US"/>
                        </a:p>
                      </a:txBody>
                      <a:tcPr>
                        <a:blipFill>
                          <a:blip r:embed="rId2"/>
                          <a:stretch>
                            <a:fillRect l="-100559" t="-209836" r="-201676" b="-122951"/>
                          </a:stretch>
                        </a:blipFill>
                      </a:tcPr>
                    </a:tc>
                    <a:tc>
                      <a:txBody>
                        <a:bodyPr/>
                        <a:lstStyle/>
                        <a:p>
                          <a:endParaRPr lang="en-US"/>
                        </a:p>
                      </a:txBody>
                      <a:tcPr>
                        <a:blipFill>
                          <a:blip r:embed="rId2"/>
                          <a:stretch>
                            <a:fillRect l="-200559" t="-209836" r="-101676" b="-122951"/>
                          </a:stretch>
                        </a:blipFill>
                      </a:tcPr>
                    </a:tc>
                    <a:tc>
                      <a:txBody>
                        <a:bodyPr/>
                        <a:lstStyle/>
                        <a:p>
                          <a:endParaRPr lang="en-US"/>
                        </a:p>
                      </a:txBody>
                      <a:tcPr>
                        <a:blipFill>
                          <a:blip r:embed="rId2"/>
                          <a:stretch>
                            <a:fillRect l="-300559" t="-209836" r="-1676" b="-122951"/>
                          </a:stretch>
                        </a:blipFill>
                      </a:tcPr>
                    </a:tc>
                    <a:extLst>
                      <a:ext uri="{0D108BD9-81ED-4DB2-BD59-A6C34878D82A}">
                        <a16:rowId xmlns:a16="http://schemas.microsoft.com/office/drawing/2014/main" val="2219516146"/>
                      </a:ext>
                    </a:extLst>
                  </a:tr>
                  <a:tr h="370840">
                    <a:tc>
                      <a:txBody>
                        <a:bodyPr/>
                        <a:lstStyle/>
                        <a:p>
                          <a:pPr algn="ctr"/>
                          <a:r>
                            <a:rPr lang="en-US" b="1" dirty="0"/>
                            <a:t>Scissors</a:t>
                          </a:r>
                        </a:p>
                      </a:txBody>
                      <a:tcPr/>
                    </a:tc>
                    <a:tc>
                      <a:txBody>
                        <a:bodyPr/>
                        <a:lstStyle/>
                        <a:p>
                          <a:endParaRPr lang="en-US"/>
                        </a:p>
                      </a:txBody>
                      <a:tcPr>
                        <a:blipFill>
                          <a:blip r:embed="rId2"/>
                          <a:stretch>
                            <a:fillRect l="-100559" t="-309836" r="-201676" b="-22951"/>
                          </a:stretch>
                        </a:blipFill>
                      </a:tcPr>
                    </a:tc>
                    <a:tc>
                      <a:txBody>
                        <a:bodyPr/>
                        <a:lstStyle/>
                        <a:p>
                          <a:endParaRPr lang="en-US"/>
                        </a:p>
                      </a:txBody>
                      <a:tcPr>
                        <a:blipFill>
                          <a:blip r:embed="rId2"/>
                          <a:stretch>
                            <a:fillRect l="-200559" t="-309836" r="-101676" b="-22951"/>
                          </a:stretch>
                        </a:blipFill>
                      </a:tcPr>
                    </a:tc>
                    <a:tc>
                      <a:txBody>
                        <a:bodyPr/>
                        <a:lstStyle/>
                        <a:p>
                          <a:endParaRPr lang="en-US"/>
                        </a:p>
                      </a:txBody>
                      <a:tcPr>
                        <a:blipFill>
                          <a:blip r:embed="rId2"/>
                          <a:stretch>
                            <a:fillRect l="-300559" t="-309836" r="-1676" b="-22951"/>
                          </a:stretch>
                        </a:blipFill>
                      </a:tcPr>
                    </a:tc>
                    <a:extLst>
                      <a:ext uri="{0D108BD9-81ED-4DB2-BD59-A6C34878D82A}">
                        <a16:rowId xmlns:a16="http://schemas.microsoft.com/office/drawing/2014/main" val="1645065368"/>
                      </a:ext>
                    </a:extLst>
                  </a:tr>
                </a:tbl>
              </a:graphicData>
            </a:graphic>
          </p:graphicFrame>
        </mc:Fallback>
      </mc:AlternateContent>
      <p:cxnSp>
        <p:nvCxnSpPr>
          <p:cNvPr id="6" name="Straight Connector 5">
            <a:extLst>
              <a:ext uri="{FF2B5EF4-FFF2-40B4-BE49-F238E27FC236}">
                <a16:creationId xmlns:a16="http://schemas.microsoft.com/office/drawing/2014/main" id="{52643D7A-81B6-8DFF-695A-0F9ED2315D86}"/>
              </a:ext>
            </a:extLst>
          </p:cNvPr>
          <p:cNvCxnSpPr>
            <a:cxnSpLocks/>
          </p:cNvCxnSpPr>
          <p:nvPr/>
        </p:nvCxnSpPr>
        <p:spPr>
          <a:xfrm>
            <a:off x="8554785" y="2296332"/>
            <a:ext cx="339573" cy="0"/>
          </a:xfrm>
          <a:prstGeom prst="line">
            <a:avLst/>
          </a:prstGeom>
          <a:ln w="38100">
            <a:solidFill>
              <a:srgbClr val="FF66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8D3433-522E-07DC-F0BD-906CE06DC002}"/>
              </a:ext>
            </a:extLst>
          </p:cNvPr>
          <p:cNvCxnSpPr>
            <a:cxnSpLocks/>
          </p:cNvCxnSpPr>
          <p:nvPr/>
        </p:nvCxnSpPr>
        <p:spPr>
          <a:xfrm>
            <a:off x="9643356" y="2695440"/>
            <a:ext cx="339573" cy="0"/>
          </a:xfrm>
          <a:prstGeom prst="line">
            <a:avLst/>
          </a:prstGeom>
          <a:ln w="38100">
            <a:solidFill>
              <a:srgbClr val="FF6600"/>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E121389-FEE1-1010-AA45-386F48AF32BB}"/>
              </a:ext>
            </a:extLst>
          </p:cNvPr>
          <p:cNvCxnSpPr>
            <a:cxnSpLocks/>
          </p:cNvCxnSpPr>
          <p:nvPr/>
        </p:nvCxnSpPr>
        <p:spPr>
          <a:xfrm>
            <a:off x="10725707" y="1930330"/>
            <a:ext cx="339573" cy="0"/>
          </a:xfrm>
          <a:prstGeom prst="line">
            <a:avLst/>
          </a:prstGeom>
          <a:ln w="38100">
            <a:solidFill>
              <a:srgbClr val="FF66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48D5B6A-039E-2884-FEE2-71D4FABE4808}"/>
              </a:ext>
            </a:extLst>
          </p:cNvPr>
          <p:cNvCxnSpPr>
            <a:cxnSpLocks/>
          </p:cNvCxnSpPr>
          <p:nvPr/>
        </p:nvCxnSpPr>
        <p:spPr>
          <a:xfrm>
            <a:off x="10439569" y="1613089"/>
            <a:ext cx="0" cy="338218"/>
          </a:xfrm>
          <a:prstGeom prst="line">
            <a:avLst/>
          </a:prstGeom>
          <a:ln w="38100">
            <a:solidFill>
              <a:srgbClr val="FF66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BE60E59-2C11-9064-E2F1-B1E49A2C75C7}"/>
              </a:ext>
            </a:extLst>
          </p:cNvPr>
          <p:cNvCxnSpPr>
            <a:cxnSpLocks/>
          </p:cNvCxnSpPr>
          <p:nvPr/>
        </p:nvCxnSpPr>
        <p:spPr>
          <a:xfrm>
            <a:off x="11515700" y="1986314"/>
            <a:ext cx="0" cy="338218"/>
          </a:xfrm>
          <a:prstGeom prst="line">
            <a:avLst/>
          </a:prstGeom>
          <a:ln w="38100">
            <a:solidFill>
              <a:srgbClr val="FF6600"/>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AF76098-BFD4-1A24-655E-9B4973A51DA9}"/>
              </a:ext>
            </a:extLst>
          </p:cNvPr>
          <p:cNvCxnSpPr>
            <a:cxnSpLocks/>
          </p:cNvCxnSpPr>
          <p:nvPr/>
        </p:nvCxnSpPr>
        <p:spPr>
          <a:xfrm>
            <a:off x="9344777" y="2359538"/>
            <a:ext cx="0" cy="338218"/>
          </a:xfrm>
          <a:prstGeom prst="line">
            <a:avLst/>
          </a:prstGeom>
          <a:ln w="38100">
            <a:solidFill>
              <a:srgbClr val="FF6600"/>
            </a:solidFill>
          </a:ln>
        </p:spPr>
        <p:style>
          <a:lnRef idx="1">
            <a:schemeClr val="dk1"/>
          </a:lnRef>
          <a:fillRef idx="0">
            <a:schemeClr val="dk1"/>
          </a:fillRef>
          <a:effectRef idx="0">
            <a:schemeClr val="dk1"/>
          </a:effectRef>
          <a:fontRef idx="minor">
            <a:schemeClr val="tx1"/>
          </a:fontRef>
        </p:style>
      </p:cxnSp>
      <p:sp>
        <p:nvSpPr>
          <p:cNvPr id="20" name="object 2">
            <a:extLst>
              <a:ext uri="{FF2B5EF4-FFF2-40B4-BE49-F238E27FC236}">
                <a16:creationId xmlns:a16="http://schemas.microsoft.com/office/drawing/2014/main" id="{9F1E7B82-D393-84B3-926E-4BE59645BD00}"/>
              </a:ext>
            </a:extLst>
          </p:cNvPr>
          <p:cNvSpPr txBox="1"/>
          <p:nvPr/>
        </p:nvSpPr>
        <p:spPr>
          <a:xfrm>
            <a:off x="6858560" y="2846947"/>
            <a:ext cx="5333440" cy="312393"/>
          </a:xfrm>
          <a:prstGeom prst="rect">
            <a:avLst/>
          </a:prstGeom>
        </p:spPr>
        <p:txBody>
          <a:bodyPr vert="horz" wrap="square" lIns="0" tIns="11430" rIns="0" bIns="0" rtlCol="0">
            <a:spAutoFit/>
          </a:bodyPr>
          <a:lstStyle/>
          <a:p>
            <a:pPr marL="12700" marR="5080">
              <a:lnSpc>
                <a:spcPct val="101200"/>
              </a:lnSpc>
              <a:spcBef>
                <a:spcPts val="90"/>
              </a:spcBef>
              <a:tabLst>
                <a:tab pos="1328420" algn="l"/>
              </a:tabLst>
            </a:pPr>
            <a:r>
              <a:rPr lang="en-US" sz="2000" dirty="0">
                <a:latin typeface="Calibri"/>
                <a:cs typeface="Calibri"/>
              </a:rPr>
              <a:t>Rock-Paper-Scissors has no pure Nash Equilibrium.</a:t>
            </a:r>
            <a:endParaRPr sz="2000" dirty="0">
              <a:latin typeface="Calibri"/>
              <a:cs typeface="Calibri"/>
            </a:endParaRPr>
          </a:p>
        </p:txBody>
      </p:sp>
      <p:sp>
        <p:nvSpPr>
          <p:cNvPr id="22" name="TextBox 21">
            <a:extLst>
              <a:ext uri="{FF2B5EF4-FFF2-40B4-BE49-F238E27FC236}">
                <a16:creationId xmlns:a16="http://schemas.microsoft.com/office/drawing/2014/main" id="{7DA14036-7EAA-C0DD-E17E-178468BB42B1}"/>
              </a:ext>
            </a:extLst>
          </p:cNvPr>
          <p:cNvSpPr txBox="1"/>
          <p:nvPr/>
        </p:nvSpPr>
        <p:spPr>
          <a:xfrm>
            <a:off x="1087394" y="1187109"/>
            <a:ext cx="5008606" cy="646331"/>
          </a:xfrm>
          <a:prstGeom prst="rect">
            <a:avLst/>
          </a:prstGeom>
          <a:noFill/>
          <a:ln>
            <a:noFill/>
          </a:ln>
        </p:spPr>
        <p:txBody>
          <a:bodyPr wrap="square">
            <a:spAutoFit/>
          </a:bodyPr>
          <a:lstStyle/>
          <a:p>
            <a:r>
              <a:rPr lang="en-US" dirty="0">
                <a:latin typeface="Calibri"/>
                <a:cs typeface="Calibri"/>
              </a:rPr>
              <a:t>So we have pure strategy: e</a:t>
            </a:r>
            <a:r>
              <a:rPr lang="en-US" sz="1800" dirty="0">
                <a:latin typeface="Calibri"/>
                <a:cs typeface="Calibri"/>
              </a:rPr>
              <a:t>ach</a:t>
            </a:r>
            <a:r>
              <a:rPr lang="en-US" sz="1800" spc="40" dirty="0">
                <a:latin typeface="Calibri"/>
                <a:cs typeface="Calibri"/>
              </a:rPr>
              <a:t> </a:t>
            </a:r>
            <a:r>
              <a:rPr lang="en-US" sz="1800" dirty="0">
                <a:latin typeface="Calibri"/>
                <a:cs typeface="Calibri"/>
              </a:rPr>
              <a:t>player</a:t>
            </a:r>
            <a:r>
              <a:rPr lang="en-US" sz="1800" spc="25" dirty="0">
                <a:latin typeface="Calibri"/>
                <a:cs typeface="Calibri"/>
              </a:rPr>
              <a:t> </a:t>
            </a:r>
            <a:r>
              <a:rPr lang="en-US" sz="1800" dirty="0">
                <a:latin typeface="Calibri"/>
                <a:cs typeface="Calibri"/>
              </a:rPr>
              <a:t>picks</a:t>
            </a:r>
            <a:r>
              <a:rPr lang="en-US" sz="1800" spc="40" dirty="0">
                <a:latin typeface="Calibri"/>
                <a:cs typeface="Calibri"/>
              </a:rPr>
              <a:t> </a:t>
            </a:r>
            <a:r>
              <a:rPr lang="en-US" sz="1800" dirty="0">
                <a:latin typeface="Calibri"/>
                <a:cs typeface="Calibri"/>
              </a:rPr>
              <a:t>a</a:t>
            </a:r>
            <a:r>
              <a:rPr lang="en-US" sz="1800" spc="50" dirty="0">
                <a:latin typeface="Calibri"/>
                <a:cs typeface="Calibri"/>
              </a:rPr>
              <a:t> </a:t>
            </a:r>
            <a:r>
              <a:rPr lang="en-US" sz="1800" spc="-10" dirty="0">
                <a:latin typeface="Calibri"/>
                <a:cs typeface="Calibri"/>
              </a:rPr>
              <a:t>deterministic strategy.</a:t>
            </a:r>
            <a:endParaRPr lang="en-US" dirty="0"/>
          </a:p>
        </p:txBody>
      </p:sp>
      <p:sp>
        <p:nvSpPr>
          <p:cNvPr id="23" name="TextBox 22">
            <a:extLst>
              <a:ext uri="{FF2B5EF4-FFF2-40B4-BE49-F238E27FC236}">
                <a16:creationId xmlns:a16="http://schemas.microsoft.com/office/drawing/2014/main" id="{EA21560A-9D10-0F7F-2938-631FB722F18B}"/>
              </a:ext>
            </a:extLst>
          </p:cNvPr>
          <p:cNvSpPr txBox="1"/>
          <p:nvPr/>
        </p:nvSpPr>
        <p:spPr>
          <a:xfrm>
            <a:off x="1087394" y="5226453"/>
            <a:ext cx="5008606" cy="646331"/>
          </a:xfrm>
          <a:prstGeom prst="rect">
            <a:avLst/>
          </a:prstGeom>
          <a:noFill/>
          <a:ln>
            <a:noFill/>
          </a:ln>
        </p:spPr>
        <p:txBody>
          <a:bodyPr wrap="square">
            <a:spAutoFit/>
          </a:bodyPr>
          <a:lstStyle/>
          <a:p>
            <a:r>
              <a:rPr lang="en-US" dirty="0"/>
              <a:t>What happens when no pure strategy Nash equilibrium exists?</a:t>
            </a:r>
          </a:p>
        </p:txBody>
      </p:sp>
      <p:sp>
        <p:nvSpPr>
          <p:cNvPr id="24" name="TextBox 23">
            <a:extLst>
              <a:ext uri="{FF2B5EF4-FFF2-40B4-BE49-F238E27FC236}">
                <a16:creationId xmlns:a16="http://schemas.microsoft.com/office/drawing/2014/main" id="{08551C66-E7E3-43E7-DECB-A05D8A99642E}"/>
              </a:ext>
            </a:extLst>
          </p:cNvPr>
          <p:cNvSpPr txBox="1"/>
          <p:nvPr/>
        </p:nvSpPr>
        <p:spPr>
          <a:xfrm>
            <a:off x="1087394" y="4157004"/>
            <a:ext cx="5008606" cy="646331"/>
          </a:xfrm>
          <a:prstGeom prst="rect">
            <a:avLst/>
          </a:prstGeom>
          <a:noFill/>
          <a:ln>
            <a:noFill/>
          </a:ln>
        </p:spPr>
        <p:txBody>
          <a:bodyPr wrap="square">
            <a:spAutoFit/>
          </a:bodyPr>
          <a:lstStyle/>
          <a:p>
            <a:r>
              <a:rPr lang="en-US" dirty="0"/>
              <a:t>Some competitive situations inherently require unpredictability.</a:t>
            </a:r>
          </a:p>
        </p:txBody>
      </p:sp>
      <p:sp>
        <p:nvSpPr>
          <p:cNvPr id="26" name="TextBox 25">
            <a:extLst>
              <a:ext uri="{FF2B5EF4-FFF2-40B4-BE49-F238E27FC236}">
                <a16:creationId xmlns:a16="http://schemas.microsoft.com/office/drawing/2014/main" id="{2C75AC2C-158C-C077-7B8D-B8B4B6B92152}"/>
              </a:ext>
            </a:extLst>
          </p:cNvPr>
          <p:cNvSpPr txBox="1"/>
          <p:nvPr/>
        </p:nvSpPr>
        <p:spPr>
          <a:xfrm>
            <a:off x="1087394" y="2256558"/>
            <a:ext cx="4901514" cy="1477328"/>
          </a:xfrm>
          <a:prstGeom prst="rect">
            <a:avLst/>
          </a:prstGeom>
          <a:noFill/>
          <a:ln>
            <a:noFill/>
          </a:ln>
        </p:spPr>
        <p:txBody>
          <a:bodyPr wrap="square">
            <a:spAutoFit/>
          </a:bodyPr>
          <a:lstStyle/>
          <a:p>
            <a:r>
              <a:rPr lang="en-US" dirty="0"/>
              <a:t>Many zero-sum games lack pure Nash equilibria since one player's gain is another player's loss.</a:t>
            </a:r>
          </a:p>
          <a:p>
            <a:endParaRPr lang="en-US" dirty="0"/>
          </a:p>
          <a:p>
            <a:r>
              <a:rPr lang="en-US" dirty="0"/>
              <a:t>This creates inherent conflict that prevents stable, pure strategies</a:t>
            </a:r>
          </a:p>
        </p:txBody>
      </p:sp>
      <p:sp>
        <p:nvSpPr>
          <p:cNvPr id="28" name="TextBox 27">
            <a:extLst>
              <a:ext uri="{FF2B5EF4-FFF2-40B4-BE49-F238E27FC236}">
                <a16:creationId xmlns:a16="http://schemas.microsoft.com/office/drawing/2014/main" id="{67C5CAB0-527E-E889-30C5-532DA4FA976A}"/>
              </a:ext>
            </a:extLst>
          </p:cNvPr>
          <p:cNvSpPr txBox="1"/>
          <p:nvPr/>
        </p:nvSpPr>
        <p:spPr>
          <a:xfrm>
            <a:off x="7384409" y="5099375"/>
            <a:ext cx="4517894" cy="1200329"/>
          </a:xfrm>
          <a:prstGeom prst="rect">
            <a:avLst/>
          </a:prstGeom>
          <a:noFill/>
          <a:ln>
            <a:noFill/>
          </a:ln>
        </p:spPr>
        <p:txBody>
          <a:bodyPr wrap="square">
            <a:spAutoFit/>
          </a:bodyPr>
          <a:lstStyle/>
          <a:p>
            <a:pPr algn="ctr"/>
            <a:r>
              <a:rPr lang="en-US" b="1" dirty="0"/>
              <a:t>Nash’s Key Insight</a:t>
            </a:r>
          </a:p>
          <a:p>
            <a:endParaRPr lang="en-US" b="1" dirty="0"/>
          </a:p>
          <a:p>
            <a:r>
              <a:rPr lang="en-US" dirty="0"/>
              <a:t>Even when pure Nash equilibria do not exist, we can find equilibria using </a:t>
            </a:r>
            <a:r>
              <a:rPr lang="en-US" b="1" i="1" dirty="0"/>
              <a:t>mixed strategies</a:t>
            </a:r>
            <a:r>
              <a:rPr lang="en-US" dirty="0"/>
              <a:t>.</a:t>
            </a:r>
          </a:p>
        </p:txBody>
      </p:sp>
    </p:spTree>
    <p:extLst>
      <p:ext uri="{BB962C8B-B14F-4D97-AF65-F5344CB8AC3E}">
        <p14:creationId xmlns:p14="http://schemas.microsoft.com/office/powerpoint/2010/main" val="5015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A93C3-305C-7A69-057D-AE37DF33CED0}"/>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70FF5EB7-A13B-F744-7D2A-CFB2E032E759}"/>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Mixed Strategies</a:t>
            </a:r>
          </a:p>
        </p:txBody>
      </p:sp>
      <p:sp>
        <p:nvSpPr>
          <p:cNvPr id="22" name="TextBox 21">
            <a:extLst>
              <a:ext uri="{FF2B5EF4-FFF2-40B4-BE49-F238E27FC236}">
                <a16:creationId xmlns:a16="http://schemas.microsoft.com/office/drawing/2014/main" id="{89469B24-5F12-9DF2-BDB8-0A92DCBC7940}"/>
              </a:ext>
            </a:extLst>
          </p:cNvPr>
          <p:cNvSpPr txBox="1"/>
          <p:nvPr/>
        </p:nvSpPr>
        <p:spPr>
          <a:xfrm>
            <a:off x="1087393" y="1519339"/>
            <a:ext cx="6277233" cy="707886"/>
          </a:xfrm>
          <a:prstGeom prst="rect">
            <a:avLst/>
          </a:prstGeom>
          <a:noFill/>
          <a:ln>
            <a:noFill/>
          </a:ln>
        </p:spPr>
        <p:txBody>
          <a:bodyPr wrap="square">
            <a:spAutoFit/>
          </a:bodyPr>
          <a:lstStyle/>
          <a:p>
            <a:r>
              <a:rPr lang="en-US" sz="2000" dirty="0"/>
              <a:t>A </a:t>
            </a:r>
            <a:r>
              <a:rPr lang="en-US" sz="2000" b="1" i="1" dirty="0"/>
              <a:t>mixed strategy </a:t>
            </a:r>
            <a:r>
              <a:rPr lang="en-US" sz="2000" dirty="0"/>
              <a:t>refers to assigning probabilities to each pure strategy in a player's strategy set.</a:t>
            </a:r>
          </a:p>
        </p:txBody>
      </p:sp>
      <p:sp>
        <p:nvSpPr>
          <p:cNvPr id="2" name="TextBox 1">
            <a:extLst>
              <a:ext uri="{FF2B5EF4-FFF2-40B4-BE49-F238E27FC236}">
                <a16:creationId xmlns:a16="http://schemas.microsoft.com/office/drawing/2014/main" id="{05299B86-72EA-C04F-7249-9715177C867D}"/>
              </a:ext>
            </a:extLst>
          </p:cNvPr>
          <p:cNvSpPr txBox="1"/>
          <p:nvPr/>
        </p:nvSpPr>
        <p:spPr>
          <a:xfrm>
            <a:off x="1087394" y="2826777"/>
            <a:ext cx="4960918" cy="707886"/>
          </a:xfrm>
          <a:prstGeom prst="rect">
            <a:avLst/>
          </a:prstGeom>
          <a:noFill/>
          <a:ln>
            <a:noFill/>
          </a:ln>
        </p:spPr>
        <p:txBody>
          <a:bodyPr wrap="square">
            <a:spAutoFit/>
          </a:bodyPr>
          <a:lstStyle/>
          <a:p>
            <a:r>
              <a:rPr lang="en-US" sz="2000" b="1" i="1" dirty="0"/>
              <a:t>Pure strategy</a:t>
            </a:r>
            <a:r>
              <a:rPr lang="en-US" sz="2000" dirty="0"/>
              <a:t>:</a:t>
            </a:r>
          </a:p>
          <a:p>
            <a:pPr lvl="1"/>
            <a:r>
              <a:rPr lang="en-US" sz="2000" dirty="0"/>
              <a:t>Choose one action with 100% probability</a:t>
            </a:r>
          </a:p>
        </p:txBody>
      </p:sp>
      <p:sp>
        <p:nvSpPr>
          <p:cNvPr id="7" name="TextBox 6">
            <a:extLst>
              <a:ext uri="{FF2B5EF4-FFF2-40B4-BE49-F238E27FC236}">
                <a16:creationId xmlns:a16="http://schemas.microsoft.com/office/drawing/2014/main" id="{7282E154-6E06-976D-9A97-EAD3A8E8C9D0}"/>
              </a:ext>
            </a:extLst>
          </p:cNvPr>
          <p:cNvSpPr txBox="1"/>
          <p:nvPr/>
        </p:nvSpPr>
        <p:spPr>
          <a:xfrm>
            <a:off x="8308692" y="3129285"/>
            <a:ext cx="2308823" cy="400110"/>
          </a:xfrm>
          <a:prstGeom prst="rect">
            <a:avLst/>
          </a:prstGeom>
          <a:noFill/>
          <a:ln>
            <a:noFill/>
          </a:ln>
        </p:spPr>
        <p:txBody>
          <a:bodyPr wrap="square">
            <a:spAutoFit/>
          </a:bodyPr>
          <a:lstStyle/>
          <a:p>
            <a:r>
              <a:rPr lang="en-US" sz="2000" dirty="0"/>
              <a:t>“Always play Heads”</a:t>
            </a:r>
          </a:p>
        </p:txBody>
      </p:sp>
      <p:sp>
        <p:nvSpPr>
          <p:cNvPr id="8" name="TextBox 7">
            <a:extLst>
              <a:ext uri="{FF2B5EF4-FFF2-40B4-BE49-F238E27FC236}">
                <a16:creationId xmlns:a16="http://schemas.microsoft.com/office/drawing/2014/main" id="{A515844E-9048-E809-33DD-4F6797C9929B}"/>
              </a:ext>
            </a:extLst>
          </p:cNvPr>
          <p:cNvSpPr txBox="1"/>
          <p:nvPr/>
        </p:nvSpPr>
        <p:spPr>
          <a:xfrm>
            <a:off x="1087394" y="3855931"/>
            <a:ext cx="5824152" cy="707886"/>
          </a:xfrm>
          <a:prstGeom prst="rect">
            <a:avLst/>
          </a:prstGeom>
          <a:noFill/>
          <a:ln>
            <a:noFill/>
          </a:ln>
        </p:spPr>
        <p:txBody>
          <a:bodyPr wrap="square">
            <a:spAutoFit/>
          </a:bodyPr>
          <a:lstStyle/>
          <a:p>
            <a:r>
              <a:rPr lang="en-US" sz="2000" b="1" i="1" dirty="0"/>
              <a:t>Mixed strategy</a:t>
            </a:r>
            <a:r>
              <a:rPr lang="en-US" sz="2000" dirty="0"/>
              <a:t>:</a:t>
            </a:r>
          </a:p>
          <a:p>
            <a:pPr lvl="1"/>
            <a:r>
              <a:rPr lang="en-US" sz="2000" dirty="0"/>
              <a:t>Randomize over actions according to probabilities</a:t>
            </a:r>
          </a:p>
        </p:txBody>
      </p:sp>
      <p:sp>
        <p:nvSpPr>
          <p:cNvPr id="9" name="TextBox 8">
            <a:extLst>
              <a:ext uri="{FF2B5EF4-FFF2-40B4-BE49-F238E27FC236}">
                <a16:creationId xmlns:a16="http://schemas.microsoft.com/office/drawing/2014/main" id="{82460C61-67A9-F66B-7166-6585B32EF3B4}"/>
              </a:ext>
            </a:extLst>
          </p:cNvPr>
          <p:cNvSpPr txBox="1"/>
          <p:nvPr/>
        </p:nvSpPr>
        <p:spPr>
          <a:xfrm>
            <a:off x="7563724" y="3855931"/>
            <a:ext cx="3798763" cy="707886"/>
          </a:xfrm>
          <a:prstGeom prst="rect">
            <a:avLst/>
          </a:prstGeom>
          <a:noFill/>
          <a:ln>
            <a:noFill/>
          </a:ln>
        </p:spPr>
        <p:txBody>
          <a:bodyPr wrap="square">
            <a:spAutoFit/>
          </a:bodyPr>
          <a:lstStyle/>
          <a:p>
            <a:pPr algn="ctr"/>
            <a:r>
              <a:rPr lang="en-US" sz="2000" dirty="0"/>
              <a:t>“Play Heads 60% of the time, Tails 40% of the time”</a:t>
            </a:r>
          </a:p>
        </p:txBody>
      </p:sp>
      <p:sp>
        <p:nvSpPr>
          <p:cNvPr id="10" name="TextBox 9">
            <a:extLst>
              <a:ext uri="{FF2B5EF4-FFF2-40B4-BE49-F238E27FC236}">
                <a16:creationId xmlns:a16="http://schemas.microsoft.com/office/drawing/2014/main" id="{F5EF2BEB-BBDB-4818-903D-1721773FB047}"/>
              </a:ext>
            </a:extLst>
          </p:cNvPr>
          <p:cNvSpPr txBox="1"/>
          <p:nvPr/>
        </p:nvSpPr>
        <p:spPr>
          <a:xfrm>
            <a:off x="8214196" y="2420784"/>
            <a:ext cx="2497817" cy="400110"/>
          </a:xfrm>
          <a:prstGeom prst="rect">
            <a:avLst/>
          </a:prstGeom>
          <a:noFill/>
          <a:ln>
            <a:noFill/>
          </a:ln>
        </p:spPr>
        <p:txBody>
          <a:bodyPr wrap="square">
            <a:spAutoFit/>
          </a:bodyPr>
          <a:lstStyle/>
          <a:p>
            <a:pPr algn="ctr"/>
            <a:r>
              <a:rPr lang="en-US" sz="2000" b="1" dirty="0"/>
              <a:t>Example</a:t>
            </a:r>
          </a:p>
        </p:txBody>
      </p:sp>
      <p:sp>
        <p:nvSpPr>
          <p:cNvPr id="12" name="TextBox 11">
            <a:extLst>
              <a:ext uri="{FF2B5EF4-FFF2-40B4-BE49-F238E27FC236}">
                <a16:creationId xmlns:a16="http://schemas.microsoft.com/office/drawing/2014/main" id="{19F85B1D-70F1-B43D-93F7-08D2FF7575BE}"/>
              </a:ext>
            </a:extLst>
          </p:cNvPr>
          <p:cNvSpPr txBox="1"/>
          <p:nvPr/>
        </p:nvSpPr>
        <p:spPr>
          <a:xfrm>
            <a:off x="2516653" y="5252864"/>
            <a:ext cx="7158693" cy="1015663"/>
          </a:xfrm>
          <a:prstGeom prst="rect">
            <a:avLst/>
          </a:prstGeom>
          <a:noFill/>
          <a:ln>
            <a:solidFill>
              <a:schemeClr val="bg2"/>
            </a:solidFill>
          </a:ln>
        </p:spPr>
        <p:txBody>
          <a:bodyPr wrap="square">
            <a:spAutoFit/>
          </a:bodyPr>
          <a:lstStyle/>
          <a:p>
            <a:r>
              <a:rPr lang="en-US" sz="2000" dirty="0"/>
              <a:t>Recall, we are talking about simultaneous move games, so:</a:t>
            </a:r>
          </a:p>
          <a:p>
            <a:pPr marL="742950" lvl="1" indent="-285750">
              <a:buFont typeface="Arial" panose="020B0604020202020204" pitchFamily="34" charset="0"/>
              <a:buChar char="•"/>
            </a:pPr>
            <a:r>
              <a:rPr lang="en-US" sz="2000" dirty="0"/>
              <a:t>randomization is private and</a:t>
            </a:r>
          </a:p>
          <a:p>
            <a:pPr marL="742950" lvl="1" indent="-285750">
              <a:buFont typeface="Arial" panose="020B0604020202020204" pitchFamily="34" charset="0"/>
              <a:buChar char="•"/>
            </a:pPr>
            <a:r>
              <a:rPr lang="en-US" sz="2000" dirty="0"/>
              <a:t>opponents will not know the outcome until after you play.</a:t>
            </a:r>
          </a:p>
        </p:txBody>
      </p:sp>
      <p:pic>
        <p:nvPicPr>
          <p:cNvPr id="15" name="Picture 14">
            <a:extLst>
              <a:ext uri="{FF2B5EF4-FFF2-40B4-BE49-F238E27FC236}">
                <a16:creationId xmlns:a16="http://schemas.microsoft.com/office/drawing/2014/main" id="{0C4B41F3-C391-7D39-62E1-3EA88FB3F9F3}"/>
              </a:ext>
            </a:extLst>
          </p:cNvPr>
          <p:cNvPicPr>
            <a:picLocks noChangeAspect="1"/>
          </p:cNvPicPr>
          <p:nvPr/>
        </p:nvPicPr>
        <p:blipFill>
          <a:blip r:embed="rId2"/>
          <a:stretch>
            <a:fillRect/>
          </a:stretch>
        </p:blipFill>
        <p:spPr>
          <a:xfrm>
            <a:off x="8921578" y="145752"/>
            <a:ext cx="3080952" cy="1129682"/>
          </a:xfrm>
          <a:prstGeom prst="rect">
            <a:avLst/>
          </a:prstGeom>
        </p:spPr>
      </p:pic>
    </p:spTree>
    <p:extLst>
      <p:ext uri="{BB962C8B-B14F-4D97-AF65-F5344CB8AC3E}">
        <p14:creationId xmlns:p14="http://schemas.microsoft.com/office/powerpoint/2010/main" val="46637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80838-424C-F2E5-50E7-83B793C07AEB}"/>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CDBFBE3-2954-BF52-B4FE-BDF272EF238F}"/>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Mixed Strategies II</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25943B8-8A49-6E5D-4154-039A93741181}"/>
                  </a:ext>
                </a:extLst>
              </p:cNvPr>
              <p:cNvSpPr txBox="1"/>
              <p:nvPr/>
            </p:nvSpPr>
            <p:spPr>
              <a:xfrm>
                <a:off x="646922" y="1094399"/>
                <a:ext cx="10978188" cy="1609681"/>
              </a:xfrm>
              <a:prstGeom prst="rect">
                <a:avLst/>
              </a:prstGeom>
              <a:noFill/>
              <a:ln w="25400">
                <a:solidFill>
                  <a:schemeClr val="tx1"/>
                </a:solidFill>
              </a:ln>
            </p:spPr>
            <p:txBody>
              <a:bodyPr wrap="square">
                <a:noAutofit/>
              </a:bodyPr>
              <a:lstStyle/>
              <a:p>
                <a:pPr>
                  <a:spcAft>
                    <a:spcPts val="600"/>
                  </a:spcAft>
                </a:pPr>
                <a:r>
                  <a:rPr lang="en-US" sz="2000" b="1" i="1" dirty="0"/>
                  <a:t>Definition. </a:t>
                </a:r>
                <a:r>
                  <a:rPr lang="en-US" sz="2000" dirty="0"/>
                  <a:t>A </a:t>
                </a:r>
                <a:r>
                  <a:rPr lang="en-US" sz="2000" b="1" i="1" dirty="0"/>
                  <a:t>mixed strategy </a:t>
                </a:r>
                <a:r>
                  <a:rPr lang="en-US" sz="2000" dirty="0"/>
                  <a:t>for player </a:t>
                </a:r>
                <a14:m>
                  <m:oMath xmlns:m="http://schemas.openxmlformats.org/officeDocument/2006/math">
                    <m:r>
                      <a:rPr lang="en-US" sz="2000" b="1" i="1" dirty="0" smtClean="0">
                        <a:solidFill>
                          <a:srgbClr val="1306BA"/>
                        </a:solidFill>
                        <a:latin typeface="Cambria Math" panose="02040503050406030204" pitchFamily="18" charset="0"/>
                      </a:rPr>
                      <m:t>𝒊</m:t>
                    </m:r>
                  </m:oMath>
                </a14:m>
                <a:r>
                  <a:rPr lang="en-US" sz="2000" dirty="0"/>
                  <a:t> is a probability distribution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𝑖</m:t>
                        </m:r>
                      </m:sub>
                    </m:sSub>
                  </m:oMath>
                </a14:m>
                <a:r>
                  <a:rPr lang="en-US" sz="2000" dirty="0"/>
                  <a:t> over player </a:t>
                </a:r>
                <a14:m>
                  <m:oMath xmlns:m="http://schemas.openxmlformats.org/officeDocument/2006/math">
                    <m:r>
                      <a:rPr lang="en-US" sz="2000" b="1" i="1" dirty="0" smtClean="0">
                        <a:solidFill>
                          <a:srgbClr val="1306BA"/>
                        </a:solidFill>
                        <a:latin typeface="Cambria Math" panose="02040503050406030204" pitchFamily="18" charset="0"/>
                      </a:rPr>
                      <m:t>𝒊</m:t>
                    </m:r>
                  </m:oMath>
                </a14:m>
                <a:r>
                  <a:rPr lang="en-US" sz="2000" dirty="0"/>
                  <a:t>'s pure strategy set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𝑖</m:t>
                        </m:r>
                      </m:sub>
                    </m:sSub>
                  </m:oMath>
                </a14:m>
                <a:r>
                  <a:rPr lang="en-US" sz="2000" dirty="0"/>
                  <a:t>, where:</a:t>
                </a:r>
              </a:p>
              <a:p>
                <a:pPr algn="ctr">
                  <a:spcAft>
                    <a:spcPts val="1200"/>
                  </a:spcAft>
                </a:pPr>
                <a14:m>
                  <m:oMath xmlns:m="http://schemas.openxmlformats.org/officeDocument/2006/math">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i="1">
                            <a:solidFill>
                              <a:srgbClr val="00B0F0"/>
                            </a:solidFill>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1" i="1">
                            <a:solidFill>
                              <a:srgbClr val="FF6600"/>
                            </a:solidFill>
                            <a:latin typeface="Cambria Math" panose="02040503050406030204" pitchFamily="18" charset="0"/>
                          </a:rPr>
                        </m:ctrlPr>
                      </m:sSubPr>
                      <m:e>
                        <m:r>
                          <a:rPr lang="en-US" sz="2000" b="1" i="1">
                            <a:solidFill>
                              <a:srgbClr val="FF6600"/>
                            </a:solidFill>
                            <a:latin typeface="Cambria Math" panose="02040503050406030204" pitchFamily="18" charset="0"/>
                          </a:rPr>
                          <m:t>𝑺</m:t>
                        </m:r>
                      </m:e>
                      <m:sub>
                        <m:r>
                          <a:rPr lang="en-US" sz="2000" b="1" i="1">
                            <a:solidFill>
                              <a:srgbClr val="FF6600"/>
                            </a:solidFill>
                            <a:latin typeface="Cambria Math" panose="02040503050406030204" pitchFamily="18" charset="0"/>
                          </a:rPr>
                          <m:t>𝒊</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0,1</m:t>
                        </m:r>
                      </m:e>
                    </m:d>
                  </m:oMath>
                </a14:m>
                <a:r>
                  <a:rPr lang="en-US" sz="2000" b="0" dirty="0"/>
                  <a:t> such that </a:t>
                </a:r>
                <a14:m>
                  <m:oMath xmlns:m="http://schemas.openxmlformats.org/officeDocument/2006/math">
                    <m:nary>
                      <m:naryPr>
                        <m:chr m:val="∑"/>
                        <m:supHide m:val="on"/>
                        <m:ctrlPr>
                          <a:rPr lang="en-US" sz="2000" b="0" i="1" smtClean="0">
                            <a:latin typeface="Cambria Math" panose="02040503050406030204" pitchFamily="18" charset="0"/>
                          </a:rPr>
                        </m:ctrlPr>
                      </m:naryPr>
                      <m:sub>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𝑎</m:t>
                            </m:r>
                          </m:e>
                          <m:sub>
                            <m:r>
                              <a:rPr lang="en-US" sz="2000" i="1">
                                <a:solidFill>
                                  <a:srgbClr val="00B050"/>
                                </a:solidFill>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1" i="1">
                                <a:solidFill>
                                  <a:srgbClr val="FF6600"/>
                                </a:solidFill>
                                <a:latin typeface="Cambria Math" panose="02040503050406030204" pitchFamily="18" charset="0"/>
                              </a:rPr>
                            </m:ctrlPr>
                          </m:sSubPr>
                          <m:e>
                            <m:r>
                              <a:rPr lang="en-US" sz="2000" b="1" i="1">
                                <a:solidFill>
                                  <a:srgbClr val="FF6600"/>
                                </a:solidFill>
                                <a:latin typeface="Cambria Math" panose="02040503050406030204" pitchFamily="18" charset="0"/>
                              </a:rPr>
                              <m:t>𝑺</m:t>
                            </m:r>
                          </m:e>
                          <m:sub>
                            <m:r>
                              <a:rPr lang="en-US" sz="2000" b="1" i="1">
                                <a:solidFill>
                                  <a:srgbClr val="FF6600"/>
                                </a:solidFill>
                                <a:latin typeface="Cambria Math" panose="02040503050406030204" pitchFamily="18" charset="0"/>
                              </a:rPr>
                              <m:t>𝒊</m:t>
                            </m:r>
                          </m:sub>
                        </m:sSub>
                      </m:sub>
                      <m:sup/>
                      <m:e>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𝑖</m:t>
                            </m:r>
                          </m:sub>
                        </m:sSub>
                        <m:d>
                          <m:dPr>
                            <m:ctrlPr>
                              <a:rPr lang="en-US" sz="2000" b="0" i="1" smtClean="0">
                                <a:latin typeface="Cambria Math" panose="02040503050406030204" pitchFamily="18" charset="0"/>
                              </a:rPr>
                            </m:ctrlPr>
                          </m:dPr>
                          <m:e>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𝑎</m:t>
                                </m:r>
                              </m:e>
                              <m:sub>
                                <m:r>
                                  <a:rPr lang="en-US" sz="2000" b="0" i="1" smtClean="0">
                                    <a:solidFill>
                                      <a:srgbClr val="00B050"/>
                                    </a:solidFill>
                                    <a:latin typeface="Cambria Math" panose="02040503050406030204" pitchFamily="18" charset="0"/>
                                  </a:rPr>
                                  <m:t>𝑖</m:t>
                                </m:r>
                              </m:sub>
                            </m:sSub>
                          </m:e>
                        </m:d>
                        <m:r>
                          <a:rPr lang="en-US" sz="2000" b="0" i="1" smtClean="0">
                            <a:latin typeface="Cambria Math" panose="02040503050406030204" pitchFamily="18" charset="0"/>
                          </a:rPr>
                          <m:t>=1</m:t>
                        </m:r>
                      </m:e>
                    </m:nary>
                  </m:oMath>
                </a14:m>
                <a:endParaRPr lang="en-US" sz="2000" b="0" dirty="0"/>
              </a:p>
              <a:p>
                <a:pPr>
                  <a:spcAft>
                    <a:spcPts val="1800"/>
                  </a:spcAft>
                </a:pPr>
                <a:r>
                  <a:rPr lang="en-US" sz="2000" dirty="0"/>
                  <a:t>where </a:t>
                </a:r>
                <a14:m>
                  <m:oMath xmlns:m="http://schemas.openxmlformats.org/officeDocument/2006/math">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𝑖</m:t>
                        </m:r>
                      </m:sub>
                    </m:sSub>
                    <m:d>
                      <m:dPr>
                        <m:ctrlPr>
                          <a:rPr lang="en-US" sz="2000" b="0" i="1" smtClean="0">
                            <a:latin typeface="Cambria Math" panose="02040503050406030204" pitchFamily="18" charset="0"/>
                          </a:rPr>
                        </m:ctrlPr>
                      </m:dPr>
                      <m:e>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𝑎</m:t>
                            </m:r>
                          </m:e>
                          <m:sub>
                            <m:r>
                              <a:rPr lang="en-US" sz="2000" b="0" i="1" smtClean="0">
                                <a:solidFill>
                                  <a:srgbClr val="00B050"/>
                                </a:solidFill>
                                <a:latin typeface="Cambria Math" panose="02040503050406030204" pitchFamily="18" charset="0"/>
                              </a:rPr>
                              <m:t>𝑖</m:t>
                            </m:r>
                          </m:sub>
                        </m:sSub>
                      </m:e>
                    </m:d>
                  </m:oMath>
                </a14:m>
                <a:r>
                  <a:rPr lang="en-US" sz="2000" dirty="0"/>
                  <a:t> represents the probability that player </a:t>
                </a:r>
                <a14:m>
                  <m:oMath xmlns:m="http://schemas.openxmlformats.org/officeDocument/2006/math">
                    <m:r>
                      <a:rPr lang="en-US" sz="2000" b="1" i="1" dirty="0" smtClean="0">
                        <a:solidFill>
                          <a:srgbClr val="1306BA"/>
                        </a:solidFill>
                        <a:latin typeface="Cambria Math" panose="02040503050406030204" pitchFamily="18" charset="0"/>
                      </a:rPr>
                      <m:t>𝒊</m:t>
                    </m:r>
                  </m:oMath>
                </a14:m>
                <a:r>
                  <a:rPr lang="en-US" sz="2000" dirty="0"/>
                  <a:t> chooses pure strategy </a:t>
                </a:r>
                <a14:m>
                  <m:oMath xmlns:m="http://schemas.openxmlformats.org/officeDocument/2006/math">
                    <m:sSub>
                      <m:sSubPr>
                        <m:ctrlPr>
                          <a:rPr lang="en-US" sz="2000" b="0" i="1" dirty="0" smtClean="0">
                            <a:solidFill>
                              <a:srgbClr val="00B050"/>
                            </a:solidFill>
                            <a:latin typeface="Cambria Math" panose="02040503050406030204" pitchFamily="18" charset="0"/>
                          </a:rPr>
                        </m:ctrlPr>
                      </m:sSubPr>
                      <m:e>
                        <m:r>
                          <a:rPr lang="en-US" sz="2000" b="0" i="1" dirty="0" smtClean="0">
                            <a:solidFill>
                              <a:srgbClr val="00B050"/>
                            </a:solidFill>
                            <a:latin typeface="Cambria Math" panose="02040503050406030204" pitchFamily="18" charset="0"/>
                          </a:rPr>
                          <m:t>𝑎</m:t>
                        </m:r>
                      </m:e>
                      <m:sub>
                        <m:r>
                          <a:rPr lang="en-US" sz="2000" b="0" i="1" dirty="0" smtClean="0">
                            <a:solidFill>
                              <a:srgbClr val="00B050"/>
                            </a:solidFill>
                            <a:latin typeface="Cambria Math" panose="02040503050406030204" pitchFamily="18" charset="0"/>
                          </a:rPr>
                          <m:t>𝑖</m:t>
                        </m:r>
                      </m:sub>
                    </m:sSub>
                  </m:oMath>
                </a14:m>
                <a:r>
                  <a:rPr lang="en-US" sz="2000" dirty="0"/>
                  <a:t>.</a:t>
                </a:r>
              </a:p>
            </p:txBody>
          </p:sp>
        </mc:Choice>
        <mc:Fallback xmlns="">
          <p:sp>
            <p:nvSpPr>
              <p:cNvPr id="3" name="TextBox 2">
                <a:extLst>
                  <a:ext uri="{FF2B5EF4-FFF2-40B4-BE49-F238E27FC236}">
                    <a16:creationId xmlns:a16="http://schemas.microsoft.com/office/drawing/2014/main" id="{325943B8-8A49-6E5D-4154-039A93741181}"/>
                  </a:ext>
                </a:extLst>
              </p:cNvPr>
              <p:cNvSpPr txBox="1">
                <a:spLocks noRot="1" noChangeAspect="1" noMove="1" noResize="1" noEditPoints="1" noAdjustHandles="1" noChangeArrowheads="1" noChangeShapeType="1" noTextEdit="1"/>
              </p:cNvSpPr>
              <p:nvPr/>
            </p:nvSpPr>
            <p:spPr>
              <a:xfrm>
                <a:off x="646922" y="1094399"/>
                <a:ext cx="10978188" cy="1609681"/>
              </a:xfrm>
              <a:prstGeom prst="rect">
                <a:avLst/>
              </a:prstGeom>
              <a:blipFill>
                <a:blip r:embed="rId2"/>
                <a:stretch>
                  <a:fillRect l="-443" t="-1493" b="-12313"/>
                </a:stretch>
              </a:blipFill>
              <a:ln w="25400">
                <a:solidFill>
                  <a:schemeClr val="tx1"/>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2727190D-EFCB-0EDA-10B7-835A519D7E4E}"/>
              </a:ext>
            </a:extLst>
          </p:cNvPr>
          <p:cNvSpPr txBox="1"/>
          <p:nvPr/>
        </p:nvSpPr>
        <p:spPr>
          <a:xfrm>
            <a:off x="761999" y="2929896"/>
            <a:ext cx="1079157" cy="369332"/>
          </a:xfrm>
          <a:prstGeom prst="rect">
            <a:avLst/>
          </a:prstGeom>
          <a:noFill/>
          <a:ln>
            <a:noFill/>
          </a:ln>
        </p:spPr>
        <p:txBody>
          <a:bodyPr wrap="square">
            <a:spAutoFit/>
          </a:bodyPr>
          <a:lstStyle/>
          <a:p>
            <a:r>
              <a:rPr lang="en-US" i="1" dirty="0"/>
              <a:t>Example.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B538DF5-25F0-5DD7-A62E-945EB14074A0}"/>
                  </a:ext>
                </a:extLst>
              </p:cNvPr>
              <p:cNvSpPr txBox="1"/>
              <p:nvPr/>
            </p:nvSpPr>
            <p:spPr>
              <a:xfrm>
                <a:off x="2496064" y="3976449"/>
                <a:ext cx="6244281" cy="400110"/>
              </a:xfrm>
              <a:prstGeom prst="rect">
                <a:avLst/>
              </a:prstGeom>
              <a:noFill/>
              <a:ln>
                <a:noFill/>
              </a:ln>
            </p:spPr>
            <p:txBody>
              <a:bodyPr wrap="square">
                <a:spAutoFit/>
              </a:bodyPr>
              <a:lstStyle/>
              <a:p>
                <a14:m>
                  <m:oMath xmlns:m="http://schemas.openxmlformats.org/officeDocument/2006/math">
                    <m:sSub>
                      <m:sSubPr>
                        <m:ctrlPr>
                          <a:rPr lang="en-US" sz="2000" i="1" smtClean="0">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b="1" i="1">
                            <a:solidFill>
                              <a:srgbClr val="FF6600"/>
                            </a:solidFill>
                            <a:latin typeface="Cambria Math" panose="02040503050406030204" pitchFamily="18" charset="0"/>
                          </a:rPr>
                        </m:ctrlPr>
                      </m:sSubPr>
                      <m:e>
                        <m:r>
                          <a:rPr lang="en-US" sz="2000" b="1" i="1">
                            <a:solidFill>
                              <a:srgbClr val="FF6600"/>
                            </a:solidFill>
                            <a:latin typeface="Cambria Math" panose="02040503050406030204" pitchFamily="18" charset="0"/>
                          </a:rPr>
                          <m:t>𝑺</m:t>
                        </m:r>
                      </m:e>
                      <m:sub>
                        <m:r>
                          <a:rPr lang="en-US" sz="2000" b="1" i="1" smtClean="0">
                            <a:solidFill>
                              <a:srgbClr val="FF6600"/>
                            </a:solidFill>
                            <a:latin typeface="Cambria Math" panose="02040503050406030204" pitchFamily="18" charset="0"/>
                          </a:rPr>
                          <m:t>𝟏</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0,1</m:t>
                        </m:r>
                      </m:e>
                    </m:d>
                  </m:oMath>
                </a14:m>
                <a:r>
                  <a:rPr lang="en-US" sz="2000" b="0" dirty="0"/>
                  <a:t> where </a:t>
                </a:r>
                <a14:m>
                  <m:oMath xmlns:m="http://schemas.openxmlformats.org/officeDocument/2006/math">
                    <m:sSub>
                      <m:sSubPr>
                        <m:ctrlPr>
                          <a:rPr lang="en-US" sz="2000" b="1" i="1">
                            <a:solidFill>
                              <a:srgbClr val="FF6600"/>
                            </a:solidFill>
                            <a:latin typeface="Cambria Math" panose="02040503050406030204" pitchFamily="18" charset="0"/>
                          </a:rPr>
                        </m:ctrlPr>
                      </m:sSubPr>
                      <m:e>
                        <m:r>
                          <a:rPr lang="en-US" sz="2000" b="1" i="1">
                            <a:solidFill>
                              <a:srgbClr val="FF6600"/>
                            </a:solidFill>
                            <a:latin typeface="Cambria Math" panose="02040503050406030204" pitchFamily="18" charset="0"/>
                          </a:rPr>
                          <m:t>𝑺</m:t>
                        </m:r>
                      </m:e>
                      <m:sub>
                        <m:r>
                          <a:rPr lang="en-US" sz="2000" b="1" i="1">
                            <a:solidFill>
                              <a:srgbClr val="FF6600"/>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d>
                      <m:dPr>
                        <m:begChr m:val="{"/>
                        <m:endChr m:val="}"/>
                        <m:ctrlPr>
                          <a:rPr lang="en-US" sz="2000" b="1"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𝑅𝑜𝑐𝑘</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𝑃𝑎𝑝𝑒𝑟</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𝑆𝑐𝑖𝑠𝑠𝑜𝑟𝑠</m:t>
                        </m:r>
                      </m:e>
                    </m:d>
                  </m:oMath>
                </a14:m>
                <a:r>
                  <a:rPr lang="en-US" sz="2000" dirty="0"/>
                  <a:t> with</a:t>
                </a:r>
              </a:p>
            </p:txBody>
          </p:sp>
        </mc:Choice>
        <mc:Fallback xmlns="">
          <p:sp>
            <p:nvSpPr>
              <p:cNvPr id="17" name="TextBox 16">
                <a:extLst>
                  <a:ext uri="{FF2B5EF4-FFF2-40B4-BE49-F238E27FC236}">
                    <a16:creationId xmlns:a16="http://schemas.microsoft.com/office/drawing/2014/main" id="{2B538DF5-25F0-5DD7-A62E-945EB14074A0}"/>
                  </a:ext>
                </a:extLst>
              </p:cNvPr>
              <p:cNvSpPr txBox="1">
                <a:spLocks noRot="1" noChangeAspect="1" noMove="1" noResize="1" noEditPoints="1" noAdjustHandles="1" noChangeArrowheads="1" noChangeShapeType="1" noTextEdit="1"/>
              </p:cNvSpPr>
              <p:nvPr/>
            </p:nvSpPr>
            <p:spPr>
              <a:xfrm>
                <a:off x="2496064" y="3976449"/>
                <a:ext cx="6244281" cy="400110"/>
              </a:xfrm>
              <a:prstGeom prst="rect">
                <a:avLst/>
              </a:prstGeom>
              <a:blipFill>
                <a:blip r:embed="rId3"/>
                <a:stretch>
                  <a:fillRect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6FEC460-EFEE-8027-9944-3D13EDFE620E}"/>
                  </a:ext>
                </a:extLst>
              </p:cNvPr>
              <p:cNvSpPr txBox="1"/>
              <p:nvPr/>
            </p:nvSpPr>
            <p:spPr>
              <a:xfrm>
                <a:off x="7002161" y="4305311"/>
                <a:ext cx="4926227" cy="67056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1</m:t>
                          </m:r>
                        </m:sub>
                      </m:sSub>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𝑅𝑜𝑐𝑘</m:t>
                          </m:r>
                        </m:e>
                      </m:d>
                      <m:r>
                        <a:rPr lang="en-US" sz="2000" b="0" i="1" smtClean="0">
                          <a:solidFill>
                            <a:schemeClr val="tx1"/>
                          </a:solidFill>
                          <a:latin typeface="Cambria Math" panose="02040503050406030204" pitchFamily="18" charset="0"/>
                        </a:rPr>
                        <m:t>=</m:t>
                      </m:r>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i="1">
                              <a:solidFill>
                                <a:srgbClr val="00B0F0"/>
                              </a:solidFill>
                              <a:latin typeface="Cambria Math" panose="02040503050406030204" pitchFamily="18" charset="0"/>
                            </a:rPr>
                            <m:t>1</m:t>
                          </m:r>
                        </m:sub>
                      </m:sSub>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𝑃𝑎𝑝𝑒𝑟</m:t>
                          </m:r>
                        </m:e>
                      </m:d>
                      <m:r>
                        <a:rPr lang="en-US" sz="2000" b="0" i="1" smtClean="0">
                          <a:solidFill>
                            <a:schemeClr val="tx1"/>
                          </a:solidFill>
                          <a:latin typeface="Cambria Math" panose="02040503050406030204" pitchFamily="18" charset="0"/>
                        </a:rPr>
                        <m:t>=</m:t>
                      </m:r>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i="1">
                              <a:solidFill>
                                <a:srgbClr val="00B0F0"/>
                              </a:solidFill>
                              <a:latin typeface="Cambria Math" panose="02040503050406030204" pitchFamily="18" charset="0"/>
                            </a:rPr>
                            <m:t>1</m:t>
                          </m:r>
                        </m:sub>
                      </m:sSub>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𝑆𝑐𝑖𝑠𝑠𝑜𝑟𝑠</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3</m:t>
                          </m:r>
                        </m:den>
                      </m:f>
                    </m:oMath>
                  </m:oMathPara>
                </a14:m>
                <a:endParaRPr lang="en-US" sz="2000" dirty="0"/>
              </a:p>
            </p:txBody>
          </p:sp>
        </mc:Choice>
        <mc:Fallback xmlns="">
          <p:sp>
            <p:nvSpPr>
              <p:cNvPr id="18" name="TextBox 17">
                <a:extLst>
                  <a:ext uri="{FF2B5EF4-FFF2-40B4-BE49-F238E27FC236}">
                    <a16:creationId xmlns:a16="http://schemas.microsoft.com/office/drawing/2014/main" id="{16FEC460-EFEE-8027-9944-3D13EDFE620E}"/>
                  </a:ext>
                </a:extLst>
              </p:cNvPr>
              <p:cNvSpPr txBox="1">
                <a:spLocks noRot="1" noChangeAspect="1" noMove="1" noResize="1" noEditPoints="1" noAdjustHandles="1" noChangeArrowheads="1" noChangeShapeType="1" noTextEdit="1"/>
              </p:cNvSpPr>
              <p:nvPr/>
            </p:nvSpPr>
            <p:spPr>
              <a:xfrm>
                <a:off x="7002161" y="4305311"/>
                <a:ext cx="4926227" cy="670568"/>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9D81FAD-6636-40F3-8A08-2E03A85CC590}"/>
                  </a:ext>
                </a:extLst>
              </p:cNvPr>
              <p:cNvSpPr txBox="1"/>
              <p:nvPr/>
            </p:nvSpPr>
            <p:spPr>
              <a:xfrm>
                <a:off x="2496064" y="5248818"/>
                <a:ext cx="6310184" cy="400110"/>
              </a:xfrm>
              <a:prstGeom prst="rect">
                <a:avLst/>
              </a:prstGeom>
              <a:noFill/>
              <a:ln>
                <a:noFill/>
              </a:ln>
            </p:spPr>
            <p:txBody>
              <a:bodyPr wrap="square">
                <a:spAutoFit/>
              </a:bodyPr>
              <a:lstStyle/>
              <a:p>
                <a14:m>
                  <m:oMath xmlns:m="http://schemas.openxmlformats.org/officeDocument/2006/math">
                    <m:sSub>
                      <m:sSubPr>
                        <m:ctrlPr>
                          <a:rPr lang="en-US" sz="2000" i="1" smtClean="0">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2</m:t>
                        </m:r>
                      </m:sub>
                    </m:sSub>
                    <m:r>
                      <a:rPr lang="en-US" sz="2000" b="0" i="1" smtClean="0">
                        <a:latin typeface="Cambria Math" panose="02040503050406030204" pitchFamily="18" charset="0"/>
                      </a:rPr>
                      <m:t>:</m:t>
                    </m:r>
                    <m:sSub>
                      <m:sSubPr>
                        <m:ctrlPr>
                          <a:rPr lang="en-US" sz="2000" b="1" i="1">
                            <a:solidFill>
                              <a:srgbClr val="FF6600"/>
                            </a:solidFill>
                            <a:latin typeface="Cambria Math" panose="02040503050406030204" pitchFamily="18" charset="0"/>
                          </a:rPr>
                        </m:ctrlPr>
                      </m:sSubPr>
                      <m:e>
                        <m:r>
                          <a:rPr lang="en-US" sz="2000" b="1" i="1">
                            <a:solidFill>
                              <a:srgbClr val="FF6600"/>
                            </a:solidFill>
                            <a:latin typeface="Cambria Math" panose="02040503050406030204" pitchFamily="18" charset="0"/>
                          </a:rPr>
                          <m:t>𝑺</m:t>
                        </m:r>
                      </m:e>
                      <m:sub>
                        <m:r>
                          <a:rPr lang="en-US" sz="2000" b="1" i="1" smtClean="0">
                            <a:solidFill>
                              <a:srgbClr val="FF6600"/>
                            </a:solidFill>
                            <a:latin typeface="Cambria Math" panose="02040503050406030204" pitchFamily="18" charset="0"/>
                          </a:rPr>
                          <m:t>𝟐</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0,1</m:t>
                        </m:r>
                      </m:e>
                    </m:d>
                  </m:oMath>
                </a14:m>
                <a:r>
                  <a:rPr lang="en-US" sz="2000" b="0" dirty="0"/>
                  <a:t> where </a:t>
                </a:r>
                <a14:m>
                  <m:oMath xmlns:m="http://schemas.openxmlformats.org/officeDocument/2006/math">
                    <m:sSub>
                      <m:sSubPr>
                        <m:ctrlPr>
                          <a:rPr lang="en-US" sz="2000" b="1" i="1">
                            <a:solidFill>
                              <a:srgbClr val="FF6600"/>
                            </a:solidFill>
                            <a:latin typeface="Cambria Math" panose="02040503050406030204" pitchFamily="18" charset="0"/>
                          </a:rPr>
                        </m:ctrlPr>
                      </m:sSubPr>
                      <m:e>
                        <m:r>
                          <a:rPr lang="en-US" sz="2000" b="1" i="1">
                            <a:solidFill>
                              <a:srgbClr val="FF6600"/>
                            </a:solidFill>
                            <a:latin typeface="Cambria Math" panose="02040503050406030204" pitchFamily="18" charset="0"/>
                          </a:rPr>
                          <m:t>𝑺</m:t>
                        </m:r>
                      </m:e>
                      <m:sub>
                        <m:r>
                          <a:rPr lang="en-US" sz="2000" b="1" i="1" smtClean="0">
                            <a:solidFill>
                              <a:srgbClr val="FF6600"/>
                            </a:solidFill>
                            <a:latin typeface="Cambria Math" panose="02040503050406030204" pitchFamily="18" charset="0"/>
                          </a:rPr>
                          <m:t>𝟐</m:t>
                        </m:r>
                      </m:sub>
                    </m:sSub>
                    <m:r>
                      <a:rPr lang="en-US" sz="2000" b="1" i="1" smtClean="0">
                        <a:solidFill>
                          <a:schemeClr val="tx1"/>
                        </a:solidFill>
                        <a:latin typeface="Cambria Math" panose="02040503050406030204" pitchFamily="18" charset="0"/>
                      </a:rPr>
                      <m:t>=</m:t>
                    </m:r>
                    <m:d>
                      <m:dPr>
                        <m:begChr m:val="{"/>
                        <m:endChr m:val="}"/>
                        <m:ctrlPr>
                          <a:rPr lang="en-US" sz="2000" b="1"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𝑅𝑜𝑐𝑘</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𝑃𝑎𝑝𝑒𝑟</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𝑆𝑐𝑖𝑠𝑠𝑜𝑟𝑠</m:t>
                        </m:r>
                      </m:e>
                    </m:d>
                  </m:oMath>
                </a14:m>
                <a:r>
                  <a:rPr lang="en-US" sz="2000" dirty="0"/>
                  <a:t> with</a:t>
                </a:r>
              </a:p>
            </p:txBody>
          </p:sp>
        </mc:Choice>
        <mc:Fallback xmlns="">
          <p:sp>
            <p:nvSpPr>
              <p:cNvPr id="19" name="TextBox 18">
                <a:extLst>
                  <a:ext uri="{FF2B5EF4-FFF2-40B4-BE49-F238E27FC236}">
                    <a16:creationId xmlns:a16="http://schemas.microsoft.com/office/drawing/2014/main" id="{69D81FAD-6636-40F3-8A08-2E03A85CC590}"/>
                  </a:ext>
                </a:extLst>
              </p:cNvPr>
              <p:cNvSpPr txBox="1">
                <a:spLocks noRot="1" noChangeAspect="1" noMove="1" noResize="1" noEditPoints="1" noAdjustHandles="1" noChangeArrowheads="1" noChangeShapeType="1" noTextEdit="1"/>
              </p:cNvSpPr>
              <p:nvPr/>
            </p:nvSpPr>
            <p:spPr>
              <a:xfrm>
                <a:off x="2496064" y="5248818"/>
                <a:ext cx="6310184" cy="400110"/>
              </a:xfrm>
              <a:prstGeom prst="rect">
                <a:avLst/>
              </a:prstGeom>
              <a:blipFill>
                <a:blip r:embed="rId5"/>
                <a:stretch>
                  <a:fillRect t="-7576" b="-257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E47516B-E2B0-C055-08BC-9441AF2E24AE}"/>
                  </a:ext>
                </a:extLst>
              </p:cNvPr>
              <p:cNvSpPr txBox="1"/>
              <p:nvPr/>
            </p:nvSpPr>
            <p:spPr>
              <a:xfrm>
                <a:off x="5686699" y="5697271"/>
                <a:ext cx="1927654" cy="67685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2</m:t>
                          </m:r>
                        </m:sub>
                      </m:sSub>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𝑅𝑜𝑐𝑘</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5</m:t>
                          </m:r>
                        </m:num>
                        <m:den>
                          <m:r>
                            <a:rPr lang="en-US" sz="2000" b="0" i="1" smtClean="0">
                              <a:solidFill>
                                <a:schemeClr val="tx1"/>
                              </a:solidFill>
                              <a:latin typeface="Cambria Math" panose="02040503050406030204" pitchFamily="18" charset="0"/>
                            </a:rPr>
                            <m:t>10</m:t>
                          </m:r>
                        </m:den>
                      </m:f>
                    </m:oMath>
                  </m:oMathPara>
                </a14:m>
                <a:endParaRPr lang="en-US" sz="2000" dirty="0"/>
              </a:p>
            </p:txBody>
          </p:sp>
        </mc:Choice>
        <mc:Fallback xmlns="">
          <p:sp>
            <p:nvSpPr>
              <p:cNvPr id="20" name="TextBox 19">
                <a:extLst>
                  <a:ext uri="{FF2B5EF4-FFF2-40B4-BE49-F238E27FC236}">
                    <a16:creationId xmlns:a16="http://schemas.microsoft.com/office/drawing/2014/main" id="{CE47516B-E2B0-C055-08BC-9441AF2E24AE}"/>
                  </a:ext>
                </a:extLst>
              </p:cNvPr>
              <p:cNvSpPr txBox="1">
                <a:spLocks noRot="1" noChangeAspect="1" noMove="1" noResize="1" noEditPoints="1" noAdjustHandles="1" noChangeArrowheads="1" noChangeShapeType="1" noTextEdit="1"/>
              </p:cNvSpPr>
              <p:nvPr/>
            </p:nvSpPr>
            <p:spPr>
              <a:xfrm>
                <a:off x="5686699" y="5697271"/>
                <a:ext cx="1927654" cy="676852"/>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890B178-D417-C68E-6824-471C0C0E2334}"/>
                  </a:ext>
                </a:extLst>
              </p:cNvPr>
              <p:cNvSpPr txBox="1"/>
              <p:nvPr/>
            </p:nvSpPr>
            <p:spPr>
              <a:xfrm>
                <a:off x="7605251" y="5697271"/>
                <a:ext cx="2024780" cy="67056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2</m:t>
                          </m:r>
                        </m:sub>
                      </m:sSub>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𝑃𝑎𝑝𝑒𝑟</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3</m:t>
                          </m:r>
                        </m:num>
                        <m:den>
                          <m:r>
                            <a:rPr lang="en-US" sz="2000" b="0" i="1" smtClean="0">
                              <a:solidFill>
                                <a:schemeClr val="tx1"/>
                              </a:solidFill>
                              <a:latin typeface="Cambria Math" panose="02040503050406030204" pitchFamily="18" charset="0"/>
                            </a:rPr>
                            <m:t>10</m:t>
                          </m:r>
                        </m:den>
                      </m:f>
                    </m:oMath>
                  </m:oMathPara>
                </a14:m>
                <a:endParaRPr lang="en-US" sz="2000" dirty="0"/>
              </a:p>
            </p:txBody>
          </p:sp>
        </mc:Choice>
        <mc:Fallback xmlns="">
          <p:sp>
            <p:nvSpPr>
              <p:cNvPr id="23" name="TextBox 22">
                <a:extLst>
                  <a:ext uri="{FF2B5EF4-FFF2-40B4-BE49-F238E27FC236}">
                    <a16:creationId xmlns:a16="http://schemas.microsoft.com/office/drawing/2014/main" id="{D890B178-D417-C68E-6824-471C0C0E2334}"/>
                  </a:ext>
                </a:extLst>
              </p:cNvPr>
              <p:cNvSpPr txBox="1">
                <a:spLocks noRot="1" noChangeAspect="1" noMove="1" noResize="1" noEditPoints="1" noAdjustHandles="1" noChangeArrowheads="1" noChangeShapeType="1" noTextEdit="1"/>
              </p:cNvSpPr>
              <p:nvPr/>
            </p:nvSpPr>
            <p:spPr>
              <a:xfrm>
                <a:off x="7605251" y="5697271"/>
                <a:ext cx="2024780" cy="670568"/>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2A42A1-81F3-ED41-25AB-C5CF19AEAB51}"/>
                  </a:ext>
                </a:extLst>
              </p:cNvPr>
              <p:cNvSpPr txBox="1"/>
              <p:nvPr/>
            </p:nvSpPr>
            <p:spPr>
              <a:xfrm>
                <a:off x="9547654" y="5697271"/>
                <a:ext cx="2380734" cy="67056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2</m:t>
                          </m:r>
                        </m:sub>
                      </m:sSub>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𝑆𝑐𝑖𝑠𝑠𝑜𝑟𝑠</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2</m:t>
                          </m:r>
                        </m:num>
                        <m:den>
                          <m:r>
                            <a:rPr lang="en-US" sz="2000" b="0" i="1" smtClean="0">
                              <a:solidFill>
                                <a:schemeClr val="tx1"/>
                              </a:solidFill>
                              <a:latin typeface="Cambria Math" panose="02040503050406030204" pitchFamily="18" charset="0"/>
                            </a:rPr>
                            <m:t>10</m:t>
                          </m:r>
                        </m:den>
                      </m:f>
                    </m:oMath>
                  </m:oMathPara>
                </a14:m>
                <a:endParaRPr lang="en-US" sz="2000" dirty="0"/>
              </a:p>
            </p:txBody>
          </p:sp>
        </mc:Choice>
        <mc:Fallback xmlns="">
          <p:sp>
            <p:nvSpPr>
              <p:cNvPr id="24" name="TextBox 23">
                <a:extLst>
                  <a:ext uri="{FF2B5EF4-FFF2-40B4-BE49-F238E27FC236}">
                    <a16:creationId xmlns:a16="http://schemas.microsoft.com/office/drawing/2014/main" id="{042A42A1-81F3-ED41-25AB-C5CF19AEAB51}"/>
                  </a:ext>
                </a:extLst>
              </p:cNvPr>
              <p:cNvSpPr txBox="1">
                <a:spLocks noRot="1" noChangeAspect="1" noMove="1" noResize="1" noEditPoints="1" noAdjustHandles="1" noChangeArrowheads="1" noChangeShapeType="1" noTextEdit="1"/>
              </p:cNvSpPr>
              <p:nvPr/>
            </p:nvSpPr>
            <p:spPr>
              <a:xfrm>
                <a:off x="9547654" y="5697271"/>
                <a:ext cx="2380734" cy="670568"/>
              </a:xfrm>
              <a:prstGeom prst="rect">
                <a:avLst/>
              </a:prstGeom>
              <a:blipFill>
                <a:blip r:embed="rId8"/>
                <a:stretch>
                  <a:fillRect/>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6CF8805D-3A5E-28A9-15C7-B7C4DB6E798E}"/>
              </a:ext>
            </a:extLst>
          </p:cNvPr>
          <p:cNvSpPr txBox="1"/>
          <p:nvPr/>
        </p:nvSpPr>
        <p:spPr>
          <a:xfrm>
            <a:off x="1182129" y="3394952"/>
            <a:ext cx="6775622" cy="369332"/>
          </a:xfrm>
          <a:prstGeom prst="rect">
            <a:avLst/>
          </a:prstGeom>
          <a:noFill/>
          <a:ln>
            <a:noFill/>
          </a:ln>
        </p:spPr>
        <p:txBody>
          <a:bodyPr wrap="square">
            <a:spAutoFit/>
          </a:bodyPr>
          <a:lstStyle/>
          <a:p>
            <a:r>
              <a:rPr lang="en-US" dirty="0"/>
              <a:t>Suppose Player 1 has a uniform strategy profile and player 2 does not:</a:t>
            </a:r>
          </a:p>
        </p:txBody>
      </p:sp>
    </p:spTree>
    <p:extLst>
      <p:ext uri="{BB962C8B-B14F-4D97-AF65-F5344CB8AC3E}">
        <p14:creationId xmlns:p14="http://schemas.microsoft.com/office/powerpoint/2010/main" val="11491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9" grpId="0"/>
      <p:bldP spid="20" grpId="0"/>
      <p:bldP spid="23" grpId="0"/>
      <p:bldP spid="24" grpId="0"/>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A496B-DFB1-B061-2A31-E1E2023FEE5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B5D6FDFB-C07B-A7AE-6A62-822B42F87FE8}"/>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Expected Utility Under Mixed Strategies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EB2DFB-F874-B695-3EC8-AB5F4E23EF62}"/>
                  </a:ext>
                </a:extLst>
              </p:cNvPr>
              <p:cNvSpPr txBox="1"/>
              <p:nvPr/>
            </p:nvSpPr>
            <p:spPr>
              <a:xfrm>
                <a:off x="683331" y="959570"/>
                <a:ext cx="10825338" cy="3097599"/>
              </a:xfrm>
              <a:prstGeom prst="rect">
                <a:avLst/>
              </a:prstGeom>
              <a:noFill/>
              <a:ln w="25400">
                <a:solidFill>
                  <a:schemeClr val="tx1"/>
                </a:solidFill>
              </a:ln>
            </p:spPr>
            <p:txBody>
              <a:bodyPr wrap="square">
                <a:noAutofit/>
              </a:bodyPr>
              <a:lstStyle/>
              <a:p>
                <a:pPr>
                  <a:spcAft>
                    <a:spcPts val="1800"/>
                  </a:spcAft>
                </a:pPr>
                <a:r>
                  <a:rPr lang="en-US" sz="2000" b="1" i="1" dirty="0"/>
                  <a:t>Definition [Expected utility under mixed strategies]. </a:t>
                </a:r>
                <a:r>
                  <a:rPr lang="en-US" sz="2000" dirty="0"/>
                  <a:t>Given a mixed strategy profile (one for each of the </a:t>
                </a:r>
                <a14:m>
                  <m:oMath xmlns:m="http://schemas.openxmlformats.org/officeDocument/2006/math">
                    <m:r>
                      <a:rPr lang="en-US" sz="2000" i="1" dirty="0" smtClean="0">
                        <a:latin typeface="Cambria Math" panose="02040503050406030204" pitchFamily="18" charset="0"/>
                      </a:rPr>
                      <m:t>𝑛</m:t>
                    </m:r>
                    <m:r>
                      <a:rPr lang="en-US" sz="2000" b="0" i="1" dirty="0" smtClean="0">
                        <a:latin typeface="Cambria Math" panose="02040503050406030204" pitchFamily="18" charset="0"/>
                      </a:rPr>
                      <m:t> </m:t>
                    </m:r>
                  </m:oMath>
                </a14:m>
                <a:r>
                  <a:rPr lang="en-US" sz="2000" dirty="0"/>
                  <a:t>players) </a:t>
                </a:r>
                <a14:m>
                  <m:oMath xmlns:m="http://schemas.openxmlformats.org/officeDocument/2006/math">
                    <m:r>
                      <a:rPr lang="en-US" sz="2000" b="0" i="1" smtClean="0">
                        <a:solidFill>
                          <a:srgbClr val="00B0F0"/>
                        </a:solidFill>
                        <a:latin typeface="Cambria Math" panose="02040503050406030204" pitchFamily="18" charset="0"/>
                      </a:rPr>
                      <m:t>𝜎</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𝑛</m:t>
                            </m:r>
                          </m:sub>
                        </m:sSub>
                      </m:e>
                    </m:d>
                  </m:oMath>
                </a14:m>
                <a:r>
                  <a:rPr lang="en-US" sz="2000" dirty="0"/>
                  <a:t>, player </a:t>
                </a:r>
                <a14:m>
                  <m:oMath xmlns:m="http://schemas.openxmlformats.org/officeDocument/2006/math">
                    <m:r>
                      <a:rPr lang="en-US" sz="2000" b="1" i="1" dirty="0" smtClean="0">
                        <a:solidFill>
                          <a:srgbClr val="1306BA"/>
                        </a:solidFill>
                        <a:latin typeface="Cambria Math" panose="02040503050406030204" pitchFamily="18" charset="0"/>
                      </a:rPr>
                      <m:t>𝒊</m:t>
                    </m:r>
                  </m:oMath>
                </a14:m>
                <a:r>
                  <a:rPr lang="en-US" sz="2000" dirty="0"/>
                  <a:t>'s expected utility is:</a:t>
                </a:r>
              </a:p>
              <a:p>
                <a:pPr algn="ctr">
                  <a:spcAft>
                    <a:spcPts val="1800"/>
                  </a:spcAft>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𝑖</m:t>
                            </m:r>
                          </m:sub>
                        </m:sSub>
                        <m:r>
                          <a:rPr lang="en-US" sz="2000" b="0" i="1" smtClean="0">
                            <a:latin typeface="Cambria Math" panose="02040503050406030204" pitchFamily="18" charset="0"/>
                          </a:rPr>
                          <m:t>, </m:t>
                        </m:r>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𝜎</m:t>
                            </m:r>
                          </m:e>
                          <m:sub>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m:t>
                            </m:r>
                          </m:sub>
                        </m:sSub>
                      </m:e>
                    </m:d>
                    <m:r>
                      <a:rPr lang="en-US" sz="2000" b="0" i="1" smtClean="0">
                        <a:latin typeface="Cambria Math" panose="02040503050406030204" pitchFamily="18" charset="0"/>
                      </a:rPr>
                      <m:t>=</m:t>
                    </m:r>
                    <m:nary>
                      <m:naryPr>
                        <m:chr m:val="∑"/>
                        <m:supHide m:val="on"/>
                        <m:ctrlPr>
                          <a:rPr lang="en-US" sz="2000" i="1" smtClean="0">
                            <a:latin typeface="Cambria Math" panose="02040503050406030204" pitchFamily="18" charset="0"/>
                          </a:rPr>
                        </m:ctrlPr>
                      </m:naryPr>
                      <m:sub>
                        <m:sSub>
                          <m:sSubPr>
                            <m:ctrlPr>
                              <a:rPr lang="en-US" sz="2000" i="1" smtClean="0">
                                <a:solidFill>
                                  <a:srgbClr val="FF0000"/>
                                </a:solidFill>
                                <a:latin typeface="Cambria Math" panose="02040503050406030204" pitchFamily="18" charset="0"/>
                              </a:rPr>
                            </m:ctrlPr>
                          </m:sSubPr>
                          <m:e>
                            <m:r>
                              <m:rPr>
                                <m:brk m:alnAt="7"/>
                              </m:rPr>
                              <a:rPr lang="en-US" sz="2000" i="1">
                                <a:solidFill>
                                  <a:srgbClr val="FF0000"/>
                                </a:solidFill>
                                <a:latin typeface="Cambria Math" panose="02040503050406030204" pitchFamily="18" charset="0"/>
                              </a:rPr>
                              <m:t>𝑎</m:t>
                            </m:r>
                          </m:e>
                          <m:sub>
                            <m:r>
                              <m:rPr>
                                <m:brk m:alnAt="7"/>
                              </m:rPr>
                              <a:rPr lang="en-US" sz="2000" i="1">
                                <a:solidFill>
                                  <a:srgbClr val="FF0000"/>
                                </a:solidFill>
                                <a:latin typeface="Cambria Math" panose="02040503050406030204" pitchFamily="18" charset="0"/>
                              </a:rPr>
                              <m:t>𝑖</m:t>
                            </m:r>
                          </m:sub>
                        </m:sSub>
                        <m:r>
                          <a:rPr lang="en-US" sz="2000" i="1">
                            <a:latin typeface="Cambria Math" panose="02040503050406030204" pitchFamily="18" charset="0"/>
                          </a:rPr>
                          <m:t>∈</m:t>
                        </m:r>
                        <m:sSub>
                          <m:sSubPr>
                            <m:ctrlPr>
                              <a:rPr lang="en-US" sz="2000" i="1" smtClean="0">
                                <a:solidFill>
                                  <a:srgbClr val="FF6600"/>
                                </a:solidFill>
                                <a:latin typeface="Cambria Math" panose="02040503050406030204" pitchFamily="18" charset="0"/>
                              </a:rPr>
                            </m:ctrlPr>
                          </m:sSubPr>
                          <m:e>
                            <m:r>
                              <a:rPr lang="en-US" sz="2000" b="0" i="1" smtClean="0">
                                <a:solidFill>
                                  <a:srgbClr val="FF6600"/>
                                </a:solidFill>
                                <a:latin typeface="Cambria Math" panose="02040503050406030204" pitchFamily="18" charset="0"/>
                              </a:rPr>
                              <m:t>𝑆</m:t>
                            </m:r>
                          </m:e>
                          <m:sub>
                            <m:r>
                              <a:rPr lang="en-US" sz="2000" i="1">
                                <a:solidFill>
                                  <a:srgbClr val="FF6600"/>
                                </a:solidFill>
                                <a:latin typeface="Cambria Math" panose="02040503050406030204" pitchFamily="18" charset="0"/>
                              </a:rPr>
                              <m:t>𝑖</m:t>
                            </m:r>
                          </m:sub>
                        </m:sSub>
                      </m:sub>
                      <m:sup/>
                      <m:e>
                        <m:sSub>
                          <m:sSubPr>
                            <m:ctrlPr>
                              <a:rPr lang="en-US" sz="2000" i="1">
                                <a:latin typeface="Cambria Math" panose="02040503050406030204" pitchFamily="18" charset="0"/>
                              </a:rPr>
                            </m:ctrlPr>
                          </m:sSubPr>
                          <m:e>
                            <m:nary>
                              <m:naryPr>
                                <m:chr m:val="∑"/>
                                <m:supHide m:val="on"/>
                                <m:ctrlPr>
                                  <a:rPr lang="en-US" sz="2000" i="1" smtClean="0">
                                    <a:latin typeface="Cambria Math" panose="02040503050406030204" pitchFamily="18" charset="0"/>
                                  </a:rPr>
                                </m:ctrlPr>
                              </m:naryPr>
                              <m:sub>
                                <m:sSub>
                                  <m:sSubPr>
                                    <m:ctrlPr>
                                      <a:rPr lang="en-US" sz="2000" i="1" smtClean="0">
                                        <a:solidFill>
                                          <a:srgbClr val="D15FC1"/>
                                        </a:solidFill>
                                        <a:latin typeface="Cambria Math" panose="02040503050406030204" pitchFamily="18" charset="0"/>
                                      </a:rPr>
                                    </m:ctrlPr>
                                  </m:sSubPr>
                                  <m:e>
                                    <m:r>
                                      <m:rPr>
                                        <m:brk m:alnAt="7"/>
                                      </m:rPr>
                                      <a:rPr lang="en-US" sz="2000" i="1">
                                        <a:solidFill>
                                          <a:srgbClr val="D15FC1"/>
                                        </a:solidFill>
                                        <a:latin typeface="Cambria Math" panose="02040503050406030204" pitchFamily="18" charset="0"/>
                                      </a:rPr>
                                      <m:t>𝑎</m:t>
                                    </m:r>
                                  </m:e>
                                  <m:sub>
                                    <m:r>
                                      <a:rPr lang="en-US" sz="2000" b="0" i="1" smtClean="0">
                                        <a:solidFill>
                                          <a:srgbClr val="D15FC1"/>
                                        </a:solidFill>
                                        <a:latin typeface="Cambria Math" panose="02040503050406030204" pitchFamily="18" charset="0"/>
                                      </a:rPr>
                                      <m:t>−</m:t>
                                    </m:r>
                                    <m:r>
                                      <m:rPr>
                                        <m:brk m:alnAt="7"/>
                                      </m:rPr>
                                      <a:rPr lang="en-US" sz="2000" i="1">
                                        <a:solidFill>
                                          <a:srgbClr val="D15FC1"/>
                                        </a:solidFill>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m:t>
                                    </m:r>
                                    <m:r>
                                      <a:rPr lang="en-US" sz="2000" i="1">
                                        <a:latin typeface="Cambria Math" panose="02040503050406030204" pitchFamily="18" charset="0"/>
                                      </a:rPr>
                                      <m:t>𝑖</m:t>
                                    </m:r>
                                  </m:sub>
                                </m:sSub>
                              </m:sub>
                              <m:sup/>
                              <m:e>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𝑖</m:t>
                                    </m:r>
                                  </m:sub>
                                </m:sSub>
                                <m:d>
                                  <m:dPr>
                                    <m:ctrlPr>
                                      <a:rPr lang="en-US" sz="2000" b="0" i="1" smtClean="0">
                                        <a:latin typeface="Cambria Math" panose="02040503050406030204" pitchFamily="18" charset="0"/>
                                      </a:rPr>
                                    </m:ctrlPr>
                                  </m:dPr>
                                  <m:e>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𝑎</m:t>
                                        </m:r>
                                      </m:e>
                                      <m:sub>
                                        <m:r>
                                          <a:rPr lang="en-US" sz="2000" b="0" i="1" smtClean="0">
                                            <a:solidFill>
                                              <a:srgbClr val="FF0000"/>
                                            </a:solidFill>
                                            <a:latin typeface="Cambria Math" panose="02040503050406030204" pitchFamily="18" charset="0"/>
                                          </a:rPr>
                                          <m:t>𝑖</m:t>
                                        </m:r>
                                      </m:sub>
                                    </m:sSub>
                                  </m:e>
                                </m:d>
                                <m:sSub>
                                  <m:sSubPr>
                                    <m:ctrlPr>
                                      <a:rPr lang="en-US" sz="2000" i="1" smtClean="0">
                                        <a:solidFill>
                                          <a:srgbClr val="00B0F0"/>
                                        </a:solidFill>
                                        <a:latin typeface="Cambria Math" panose="02040503050406030204" pitchFamily="18" charset="0"/>
                                      </a:rPr>
                                    </m:ctrlPr>
                                  </m:sSubPr>
                                  <m:e>
                                    <m:r>
                                      <a:rPr lang="en-US" sz="2000" b="0" i="1" smtClean="0">
                                        <a:solidFill>
                                          <a:schemeClr val="tx1"/>
                                        </a:solidFill>
                                        <a:latin typeface="Cambria Math" panose="02040503050406030204" pitchFamily="18" charset="0"/>
                                      </a:rPr>
                                      <m:t>⋅</m:t>
                                    </m:r>
                                    <m:r>
                                      <a:rPr lang="en-US" sz="2000" i="1">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m:t>
                                    </m:r>
                                    <m:r>
                                      <a:rPr lang="en-US" sz="2000" i="1">
                                        <a:solidFill>
                                          <a:srgbClr val="00B0F0"/>
                                        </a:solidFill>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smtClean="0">
                                            <a:solidFill>
                                              <a:srgbClr val="D15FC1"/>
                                            </a:solidFill>
                                            <a:latin typeface="Cambria Math" panose="02040503050406030204" pitchFamily="18" charset="0"/>
                                          </a:rPr>
                                        </m:ctrlPr>
                                      </m:sSubPr>
                                      <m:e>
                                        <m:r>
                                          <a:rPr lang="en-US" sz="2000" i="1">
                                            <a:solidFill>
                                              <a:srgbClr val="D15FC1"/>
                                            </a:solidFill>
                                            <a:latin typeface="Cambria Math" panose="02040503050406030204" pitchFamily="18" charset="0"/>
                                          </a:rPr>
                                          <m:t>𝑎</m:t>
                                        </m:r>
                                      </m:e>
                                      <m:sub>
                                        <m:r>
                                          <a:rPr lang="en-US" sz="2000" b="0" i="1" smtClean="0">
                                            <a:solidFill>
                                              <a:srgbClr val="D15FC1"/>
                                            </a:solidFill>
                                            <a:latin typeface="Cambria Math" panose="02040503050406030204" pitchFamily="18" charset="0"/>
                                          </a:rPr>
                                          <m:t>−</m:t>
                                        </m:r>
                                        <m:r>
                                          <a:rPr lang="en-US" sz="2000" i="1">
                                            <a:solidFill>
                                              <a:srgbClr val="D15FC1"/>
                                            </a:solidFill>
                                            <a:latin typeface="Cambria Math" panose="02040503050406030204" pitchFamily="18" charset="0"/>
                                          </a:rPr>
                                          <m:t>𝑖</m:t>
                                        </m:r>
                                      </m:sub>
                                    </m:sSub>
                                  </m:e>
                                </m:d>
                                <m:r>
                                  <a:rPr lang="en-US" sz="2000" b="0" i="1" smtClean="0">
                                    <a:latin typeface="Cambria Math" panose="02040503050406030204" pitchFamily="18" charset="0"/>
                                  </a:rPr>
                                  <m:t>⋅</m:t>
                                </m:r>
                              </m:e>
                            </m:nary>
                            <m:r>
                              <a:rPr lang="en-US" sz="2000" b="0" i="1" smtClean="0">
                                <a:latin typeface="Cambria Math" panose="02040503050406030204" pitchFamily="18" charset="0"/>
                              </a:rPr>
                              <m:t>𝑢</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𝑎</m:t>
                                </m:r>
                              </m:e>
                              <m:sub>
                                <m:r>
                                  <a:rPr lang="en-US" sz="2000" b="0" i="1" smtClean="0">
                                    <a:solidFill>
                                      <a:srgbClr val="FF0000"/>
                                    </a:solidFill>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solidFill>
                                      <a:srgbClr val="D15FC1"/>
                                    </a:solidFill>
                                    <a:latin typeface="Cambria Math" panose="02040503050406030204" pitchFamily="18" charset="0"/>
                                  </a:rPr>
                                </m:ctrlPr>
                              </m:sSubPr>
                              <m:e>
                                <m:r>
                                  <m:rPr>
                                    <m:brk m:alnAt="7"/>
                                  </m:rPr>
                                  <a:rPr lang="en-US" sz="2000" i="1">
                                    <a:solidFill>
                                      <a:srgbClr val="D15FC1"/>
                                    </a:solidFill>
                                    <a:latin typeface="Cambria Math" panose="02040503050406030204" pitchFamily="18" charset="0"/>
                                  </a:rPr>
                                  <m:t>𝑎</m:t>
                                </m:r>
                              </m:e>
                              <m:sub>
                                <m:r>
                                  <a:rPr lang="en-US" sz="2000" i="1">
                                    <a:solidFill>
                                      <a:srgbClr val="D15FC1"/>
                                    </a:solidFill>
                                    <a:latin typeface="Cambria Math" panose="02040503050406030204" pitchFamily="18" charset="0"/>
                                  </a:rPr>
                                  <m:t>−</m:t>
                                </m:r>
                                <m:r>
                                  <m:rPr>
                                    <m:brk m:alnAt="7"/>
                                  </m:rPr>
                                  <a:rPr lang="en-US" sz="2000" i="1">
                                    <a:solidFill>
                                      <a:srgbClr val="D15FC1"/>
                                    </a:solidFill>
                                    <a:latin typeface="Cambria Math" panose="02040503050406030204" pitchFamily="18" charset="0"/>
                                  </a:rPr>
                                  <m:t>𝑖</m:t>
                                </m:r>
                              </m:sub>
                            </m:sSub>
                          </m:e>
                        </m:d>
                      </m:e>
                    </m:nary>
                  </m:oMath>
                </a14:m>
                <a:r>
                  <a:rPr lang="en-US" sz="2000" dirty="0"/>
                  <a:t>      where:</a:t>
                </a:r>
              </a:p>
              <a:p>
                <a:pPr marL="0" lvl="1">
                  <a:spcAft>
                    <a:spcPts val="600"/>
                  </a:spcAft>
                </a:pPr>
                <a14:m>
                  <m:oMath xmlns:m="http://schemas.openxmlformats.org/officeDocument/2006/math">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m:t>
                        </m:r>
                        <m:r>
                          <a:rPr lang="en-US" sz="2000" b="0" i="1" smtClean="0">
                            <a:solidFill>
                              <a:srgbClr val="00B0F0"/>
                            </a:solidFill>
                            <a:latin typeface="Cambria Math" panose="02040503050406030204" pitchFamily="18" charset="0"/>
                          </a:rPr>
                          <m:t>𝑖</m:t>
                        </m:r>
                      </m:sub>
                    </m:sSub>
                  </m:oMath>
                </a14:m>
                <a:r>
                  <a:rPr lang="en-US" sz="2000" dirty="0"/>
                  <a:t> denotes the mixed strategy profile of all players except </a:t>
                </a:r>
                <a14:m>
                  <m:oMath xmlns:m="http://schemas.openxmlformats.org/officeDocument/2006/math">
                    <m:r>
                      <a:rPr lang="en-US" sz="2000" b="1" i="1" dirty="0" smtClean="0">
                        <a:solidFill>
                          <a:srgbClr val="1306BA"/>
                        </a:solidFill>
                        <a:latin typeface="Cambria Math" panose="02040503050406030204" pitchFamily="18" charset="0"/>
                      </a:rPr>
                      <m:t>𝒊</m:t>
                    </m:r>
                  </m:oMath>
                </a14:m>
                <a:endParaRPr lang="en-US" sz="2000" b="1" dirty="0"/>
              </a:p>
              <a:p>
                <a:pPr marL="0" lvl="1">
                  <a:spcAft>
                    <a:spcPts val="600"/>
                  </a:spcAft>
                </a:pPr>
                <a14:m>
                  <m:oMath xmlns:m="http://schemas.openxmlformats.org/officeDocument/2006/math">
                    <m:sSub>
                      <m:sSubPr>
                        <m:ctrlPr>
                          <a:rPr lang="en-US" sz="2000" b="1" i="1" smtClean="0">
                            <a:solidFill>
                              <a:srgbClr val="FF6600"/>
                            </a:solidFill>
                            <a:latin typeface="Cambria Math" panose="02040503050406030204" pitchFamily="18" charset="0"/>
                          </a:rPr>
                        </m:ctrlPr>
                      </m:sSubPr>
                      <m:e>
                        <m:r>
                          <a:rPr lang="en-US" sz="2000" b="1" i="1" smtClean="0">
                            <a:solidFill>
                              <a:srgbClr val="FF6600"/>
                            </a:solidFill>
                            <a:latin typeface="Cambria Math" panose="02040503050406030204" pitchFamily="18" charset="0"/>
                          </a:rPr>
                          <m:t>𝑺</m:t>
                        </m:r>
                      </m:e>
                      <m:sub>
                        <m:r>
                          <a:rPr lang="en-US" sz="2000" b="1" i="1" smtClean="0">
                            <a:solidFill>
                              <a:srgbClr val="FF6600"/>
                            </a:solidFill>
                            <a:latin typeface="Cambria Math" panose="02040503050406030204" pitchFamily="18" charset="0"/>
                          </a:rPr>
                          <m:t>−</m:t>
                        </m:r>
                        <m:r>
                          <a:rPr lang="en-US" sz="2000" b="1" i="1" smtClean="0">
                            <a:solidFill>
                              <a:srgbClr val="FF6600"/>
                            </a:solidFill>
                            <a:latin typeface="Cambria Math" panose="02040503050406030204" pitchFamily="18" charset="0"/>
                          </a:rPr>
                          <m:t>𝒊</m:t>
                        </m:r>
                      </m:sub>
                    </m:sSub>
                  </m:oMath>
                </a14:m>
                <a:r>
                  <a:rPr lang="en-US" sz="2000" dirty="0"/>
                  <a:t> denotes the Cartesian product of all other players' strategy sets</a:t>
                </a:r>
              </a:p>
              <a:p>
                <a:pPr marL="0" lvl="1">
                  <a:spcAft>
                    <a:spcPts val="600"/>
                  </a:spcAft>
                </a:pPr>
                <a14:m>
                  <m:oMath xmlns:m="http://schemas.openxmlformats.org/officeDocument/2006/math">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m:t>
                        </m:r>
                        <m:r>
                          <a:rPr lang="en-US" sz="2000" b="0" i="1" smtClean="0">
                            <a:solidFill>
                              <a:srgbClr val="00B0F0"/>
                            </a:solidFill>
                            <a:latin typeface="Cambria Math" panose="02040503050406030204" pitchFamily="18" charset="0"/>
                          </a:rPr>
                          <m:t>𝑖</m:t>
                        </m:r>
                      </m:sub>
                    </m:sSub>
                    <m:d>
                      <m:dPr>
                        <m:ctrlPr>
                          <a:rPr lang="en-US" sz="2000" b="0" i="1" smtClean="0">
                            <a:latin typeface="Cambria Math" panose="02040503050406030204" pitchFamily="18" charset="0"/>
                          </a:rPr>
                        </m:ctrlPr>
                      </m:dPr>
                      <m:e>
                        <m:sSub>
                          <m:sSubPr>
                            <m:ctrlPr>
                              <a:rPr lang="en-US" sz="2000" i="1" smtClean="0">
                                <a:solidFill>
                                  <a:srgbClr val="D15FC1"/>
                                </a:solidFill>
                                <a:latin typeface="Cambria Math" panose="02040503050406030204" pitchFamily="18" charset="0"/>
                              </a:rPr>
                            </m:ctrlPr>
                          </m:sSubPr>
                          <m:e>
                            <m:r>
                              <a:rPr lang="en-US" sz="2000" i="1">
                                <a:solidFill>
                                  <a:srgbClr val="D15FC1"/>
                                </a:solidFill>
                                <a:latin typeface="Cambria Math" panose="02040503050406030204" pitchFamily="18" charset="0"/>
                              </a:rPr>
                              <m:t>𝑎</m:t>
                            </m:r>
                          </m:e>
                          <m:sub>
                            <m:r>
                              <a:rPr lang="en-US" sz="2000" b="0" i="1" smtClean="0">
                                <a:solidFill>
                                  <a:srgbClr val="D15FC1"/>
                                </a:solidFill>
                                <a:latin typeface="Cambria Math" panose="02040503050406030204" pitchFamily="18" charset="0"/>
                              </a:rPr>
                              <m:t>−</m:t>
                            </m:r>
                            <m:r>
                              <a:rPr lang="en-US" sz="2000" i="1">
                                <a:solidFill>
                                  <a:srgbClr val="D15FC1"/>
                                </a:solidFill>
                                <a:latin typeface="Cambria Math" panose="02040503050406030204" pitchFamily="18" charset="0"/>
                              </a:rPr>
                              <m:t>𝑖</m:t>
                            </m:r>
                          </m:sub>
                        </m:sSub>
                      </m:e>
                    </m:d>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𝑗</m:t>
                            </m:r>
                          </m:sub>
                        </m:sSub>
                        <m:d>
                          <m:dPr>
                            <m:ctrlPr>
                              <a:rPr lang="en-US" sz="2000" b="0" i="1" smtClean="0">
                                <a:latin typeface="Cambria Math" panose="02040503050406030204" pitchFamily="18" charset="0"/>
                              </a:rPr>
                            </m:ctrlPr>
                          </m:dPr>
                          <m:e>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𝑎</m:t>
                                </m:r>
                              </m:e>
                              <m:sub>
                                <m:r>
                                  <a:rPr lang="en-US" sz="2000" b="0" i="1" smtClean="0">
                                    <a:solidFill>
                                      <a:srgbClr val="FF0000"/>
                                    </a:solidFill>
                                    <a:latin typeface="Cambria Math" panose="02040503050406030204" pitchFamily="18" charset="0"/>
                                  </a:rPr>
                                  <m:t>𝑗</m:t>
                                </m:r>
                              </m:sub>
                            </m:sSub>
                          </m:e>
                        </m:d>
                      </m:e>
                    </m:nary>
                  </m:oMath>
                </a14:m>
                <a:r>
                  <a:rPr lang="en-US" sz="2000" dirty="0"/>
                  <a:t> is the probability that other players choose action profile </a:t>
                </a:r>
                <a14:m>
                  <m:oMath xmlns:m="http://schemas.openxmlformats.org/officeDocument/2006/math">
                    <m:sSub>
                      <m:sSubPr>
                        <m:ctrlPr>
                          <a:rPr lang="en-US" sz="2000" b="0" i="1" dirty="0" smtClean="0">
                            <a:solidFill>
                              <a:srgbClr val="D15FC1"/>
                            </a:solidFill>
                            <a:latin typeface="Cambria Math" panose="02040503050406030204" pitchFamily="18" charset="0"/>
                          </a:rPr>
                        </m:ctrlPr>
                      </m:sSubPr>
                      <m:e>
                        <m:r>
                          <a:rPr lang="en-US" sz="2000" b="0" i="1" dirty="0" smtClean="0">
                            <a:solidFill>
                              <a:srgbClr val="D15FC1"/>
                            </a:solidFill>
                            <a:latin typeface="Cambria Math" panose="02040503050406030204" pitchFamily="18" charset="0"/>
                          </a:rPr>
                          <m:t>𝑎</m:t>
                        </m:r>
                      </m:e>
                      <m:sub>
                        <m:r>
                          <a:rPr lang="en-US" sz="2000" b="0" i="1" dirty="0" smtClean="0">
                            <a:solidFill>
                              <a:srgbClr val="D15FC1"/>
                            </a:solidFill>
                            <a:latin typeface="Cambria Math" panose="02040503050406030204" pitchFamily="18" charset="0"/>
                          </a:rPr>
                          <m:t>−</m:t>
                        </m:r>
                        <m:r>
                          <a:rPr lang="en-US" sz="2000" b="0" i="1" dirty="0" smtClean="0">
                            <a:solidFill>
                              <a:srgbClr val="D15FC1"/>
                            </a:solidFill>
                            <a:latin typeface="Cambria Math" panose="02040503050406030204" pitchFamily="18" charset="0"/>
                          </a:rPr>
                          <m:t>𝑖</m:t>
                        </m:r>
                      </m:sub>
                    </m:sSub>
                  </m:oMath>
                </a14:m>
                <a:endParaRPr lang="en-US" sz="2000" dirty="0"/>
              </a:p>
              <a:p>
                <a:pPr marL="0" lvl="1">
                  <a:spcAft>
                    <a:spcPts val="600"/>
                  </a:spcAft>
                </a:pP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𝑢</m:t>
                        </m:r>
                      </m:e>
                      <m:sub>
                        <m:r>
                          <a:rPr lang="en-US" sz="2000" b="0" i="1" dirty="0" smtClean="0">
                            <a:latin typeface="Cambria Math" panose="02040503050406030204" pitchFamily="18" charset="0"/>
                          </a:rPr>
                          <m:t>𝑖</m:t>
                        </m:r>
                      </m:sub>
                    </m:sSub>
                    <m:d>
                      <m:dPr>
                        <m:ctrlPr>
                          <a:rPr lang="en-US" sz="2000" b="0" i="1" dirty="0" smtClean="0">
                            <a:latin typeface="Cambria Math" panose="02040503050406030204" pitchFamily="18" charset="0"/>
                          </a:rPr>
                        </m:ctrlPr>
                      </m:dPr>
                      <m:e>
                        <m:sSub>
                          <m:sSubPr>
                            <m:ctrlPr>
                              <a:rPr lang="en-US" sz="2000" b="0" i="1" dirty="0" smtClean="0">
                                <a:solidFill>
                                  <a:srgbClr val="FF0000"/>
                                </a:solidFill>
                                <a:latin typeface="Cambria Math" panose="02040503050406030204" pitchFamily="18" charset="0"/>
                              </a:rPr>
                            </m:ctrlPr>
                          </m:sSubPr>
                          <m:e>
                            <m:r>
                              <a:rPr lang="en-US" sz="2000" b="0" i="1" dirty="0" smtClean="0">
                                <a:solidFill>
                                  <a:srgbClr val="FF0000"/>
                                </a:solidFill>
                                <a:latin typeface="Cambria Math" panose="02040503050406030204" pitchFamily="18" charset="0"/>
                              </a:rPr>
                              <m:t>𝑎</m:t>
                            </m:r>
                          </m:e>
                          <m:sub>
                            <m:r>
                              <a:rPr lang="en-US" sz="2000" b="0" i="1" dirty="0" smtClean="0">
                                <a:solidFill>
                                  <a:srgbClr val="FF0000"/>
                                </a:solidFill>
                                <a:latin typeface="Cambria Math" panose="02040503050406030204" pitchFamily="18" charset="0"/>
                              </a:rPr>
                              <m:t>𝑖</m:t>
                            </m:r>
                          </m:sub>
                        </m:sSub>
                        <m:r>
                          <a:rPr lang="en-US" sz="2000" b="0" i="1" dirty="0" smtClean="0">
                            <a:latin typeface="Cambria Math" panose="02040503050406030204" pitchFamily="18" charset="0"/>
                          </a:rPr>
                          <m:t>,</m:t>
                        </m:r>
                        <m:sSub>
                          <m:sSubPr>
                            <m:ctrlPr>
                              <a:rPr lang="en-US" sz="2000" i="1">
                                <a:solidFill>
                                  <a:srgbClr val="D15FC1"/>
                                </a:solidFill>
                                <a:latin typeface="Cambria Math" panose="02040503050406030204" pitchFamily="18" charset="0"/>
                              </a:rPr>
                            </m:ctrlPr>
                          </m:sSubPr>
                          <m:e>
                            <m:r>
                              <a:rPr lang="en-US" sz="2000" i="1">
                                <a:solidFill>
                                  <a:srgbClr val="D15FC1"/>
                                </a:solidFill>
                                <a:latin typeface="Cambria Math" panose="02040503050406030204" pitchFamily="18" charset="0"/>
                              </a:rPr>
                              <m:t>𝑎</m:t>
                            </m:r>
                          </m:e>
                          <m:sub>
                            <m:r>
                              <a:rPr lang="en-US" sz="2000" i="1">
                                <a:solidFill>
                                  <a:srgbClr val="D15FC1"/>
                                </a:solidFill>
                                <a:latin typeface="Cambria Math" panose="02040503050406030204" pitchFamily="18" charset="0"/>
                              </a:rPr>
                              <m:t>−</m:t>
                            </m:r>
                            <m:r>
                              <a:rPr lang="en-US" sz="2000" i="1">
                                <a:solidFill>
                                  <a:srgbClr val="D15FC1"/>
                                </a:solidFill>
                                <a:latin typeface="Cambria Math" panose="02040503050406030204" pitchFamily="18" charset="0"/>
                              </a:rPr>
                              <m:t>𝑖</m:t>
                            </m:r>
                          </m:sub>
                        </m:sSub>
                      </m:e>
                    </m:d>
                  </m:oMath>
                </a14:m>
                <a:r>
                  <a:rPr lang="en-US" sz="2000" dirty="0"/>
                  <a:t> is player </a:t>
                </a:r>
                <a14:m>
                  <m:oMath xmlns:m="http://schemas.openxmlformats.org/officeDocument/2006/math">
                    <m:r>
                      <a:rPr lang="en-US" sz="2000" b="1" i="1" dirty="0" smtClean="0">
                        <a:solidFill>
                          <a:srgbClr val="1306BA"/>
                        </a:solidFill>
                        <a:latin typeface="Cambria Math" panose="02040503050406030204" pitchFamily="18" charset="0"/>
                      </a:rPr>
                      <m:t>𝒊</m:t>
                    </m:r>
                  </m:oMath>
                </a14:m>
                <a:r>
                  <a:rPr lang="en-US" sz="2000" dirty="0"/>
                  <a:t>'s payoff from the pure strategy profile </a:t>
                </a:r>
                <a14:m>
                  <m:oMath xmlns:m="http://schemas.openxmlformats.org/officeDocument/2006/math">
                    <m:d>
                      <m:dPr>
                        <m:ctrlPr>
                          <a:rPr lang="en-US" sz="200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m:t>
                            </m:r>
                            <m:r>
                              <a:rPr lang="en-US" sz="2000" b="0" i="1" smtClean="0">
                                <a:latin typeface="Cambria Math" panose="02040503050406030204" pitchFamily="18" charset="0"/>
                              </a:rPr>
                              <m:t>𝑖</m:t>
                            </m:r>
                          </m:sub>
                        </m:sSub>
                      </m:e>
                    </m:d>
                  </m:oMath>
                </a14:m>
                <a:endParaRPr lang="en-US" sz="2000" dirty="0"/>
              </a:p>
            </p:txBody>
          </p:sp>
        </mc:Choice>
        <mc:Fallback xmlns="">
          <p:sp>
            <p:nvSpPr>
              <p:cNvPr id="5" name="TextBox 4">
                <a:extLst>
                  <a:ext uri="{FF2B5EF4-FFF2-40B4-BE49-F238E27FC236}">
                    <a16:creationId xmlns:a16="http://schemas.microsoft.com/office/drawing/2014/main" id="{43EB2DFB-F874-B695-3EC8-AB5F4E23EF62}"/>
                  </a:ext>
                </a:extLst>
              </p:cNvPr>
              <p:cNvSpPr txBox="1">
                <a:spLocks noRot="1" noChangeAspect="1" noMove="1" noResize="1" noEditPoints="1" noAdjustHandles="1" noChangeArrowheads="1" noChangeShapeType="1" noTextEdit="1"/>
              </p:cNvSpPr>
              <p:nvPr/>
            </p:nvSpPr>
            <p:spPr>
              <a:xfrm>
                <a:off x="683331" y="959570"/>
                <a:ext cx="10825338" cy="3097599"/>
              </a:xfrm>
              <a:prstGeom prst="rect">
                <a:avLst/>
              </a:prstGeom>
              <a:blipFill>
                <a:blip r:embed="rId2"/>
                <a:stretch>
                  <a:fillRect l="-449" t="-585" r="-955" b="-6823"/>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EFA7B7-9DC4-8ADA-A632-C0370C82B647}"/>
                  </a:ext>
                </a:extLst>
              </p:cNvPr>
              <p:cNvSpPr txBox="1"/>
              <p:nvPr/>
            </p:nvSpPr>
            <p:spPr>
              <a:xfrm>
                <a:off x="683331" y="4210850"/>
                <a:ext cx="10825338" cy="1909294"/>
              </a:xfrm>
              <a:prstGeom prst="rect">
                <a:avLst/>
              </a:prstGeom>
              <a:noFill/>
              <a:ln w="25400">
                <a:solidFill>
                  <a:schemeClr val="tx1"/>
                </a:solidFill>
                <a:prstDash val="sysDot"/>
              </a:ln>
            </p:spPr>
            <p:txBody>
              <a:bodyPr wrap="square">
                <a:noAutofit/>
              </a:bodyPr>
              <a:lstStyle/>
              <a:p>
                <a:r>
                  <a:rPr lang="en-US" sz="2000" i="1" dirty="0"/>
                  <a:t>Alternatively,</a:t>
                </a:r>
              </a:p>
              <a:p>
                <a:pPr algn="ctr">
                  <a:spcAft>
                    <a:spcPts val="1800"/>
                  </a:spcAft>
                </a:pPr>
                <a:r>
                  <a:rPr lang="en-US" sz="2000" b="1" i="1"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i="1">
                                <a:solidFill>
                                  <a:srgbClr val="00B0F0"/>
                                </a:solidFill>
                                <a:latin typeface="Cambria Math" panose="02040503050406030204" pitchFamily="18" charset="0"/>
                              </a:rPr>
                              <m:t>𝑖</m:t>
                            </m:r>
                          </m:sub>
                        </m:sSub>
                        <m:r>
                          <a:rPr lang="en-US" sz="2000" i="1">
                            <a:latin typeface="Cambria Math" panose="02040503050406030204" pitchFamily="18" charset="0"/>
                          </a:rPr>
                          <m:t>, </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𝜎</m:t>
                            </m:r>
                          </m:e>
                          <m:sub>
                            <m:r>
                              <a:rPr lang="en-US" sz="2000" i="1">
                                <a:solidFill>
                                  <a:srgbClr val="7030A0"/>
                                </a:solidFill>
                                <a:latin typeface="Cambria Math" panose="02040503050406030204" pitchFamily="18" charset="0"/>
                              </a:rPr>
                              <m:t>−</m:t>
                            </m:r>
                            <m:r>
                              <a:rPr lang="en-US" sz="2000" i="1">
                                <a:solidFill>
                                  <a:srgbClr val="7030A0"/>
                                </a:solidFill>
                                <a:latin typeface="Cambria Math" panose="02040503050406030204" pitchFamily="18" charset="0"/>
                              </a:rPr>
                              <m:t>𝑖</m:t>
                            </m:r>
                          </m:sub>
                        </m:sSub>
                      </m:e>
                    </m:d>
                    <m:r>
                      <a:rPr lang="en-US" sz="2000" i="1">
                        <a:latin typeface="Cambria Math" panose="02040503050406030204" pitchFamily="18" charset="0"/>
                      </a:rPr>
                      <m:t>=</m:t>
                    </m:r>
                    <m:r>
                      <a:rPr lang="en-US" sz="2000" b="0" i="1" smtClean="0">
                        <a:latin typeface="Cambria Math" panose="02040503050406030204" pitchFamily="18" charset="0"/>
                      </a:rPr>
                      <m:t>𝐸</m:t>
                    </m:r>
                    <m:d>
                      <m:dPr>
                        <m:begChr m:val="["/>
                        <m:endChr m:val="]"/>
                        <m:ctrlPr>
                          <a:rPr lang="en-US" sz="2000" b="0" i="1" smtClean="0">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m:rPr>
                                <m:brk m:alnAt="7"/>
                              </m:rPr>
                              <a:rPr lang="en-US" sz="2000" i="1">
                                <a:solidFill>
                                  <a:srgbClr val="FF0000"/>
                                </a:solidFill>
                                <a:latin typeface="Cambria Math" panose="02040503050406030204" pitchFamily="18" charset="0"/>
                              </a:rPr>
                              <m:t>𝑎</m:t>
                            </m:r>
                          </m:e>
                          <m:sub>
                            <m:r>
                              <m:rPr>
                                <m:brk m:alnAt="7"/>
                              </m:rPr>
                              <a:rPr lang="en-US" sz="2000" i="1">
                                <a:solidFill>
                                  <a:srgbClr val="FF0000"/>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𝜎</m:t>
                            </m:r>
                          </m:e>
                          <m:sub>
                            <m:r>
                              <a:rPr lang="en-US" sz="2000" b="0" i="1" smtClean="0">
                                <a:solidFill>
                                  <a:srgbClr val="00B0F0"/>
                                </a:solidFill>
                                <a:latin typeface="Cambria Math" panose="02040503050406030204" pitchFamily="18" charset="0"/>
                              </a:rPr>
                              <m:t>𝑖</m:t>
                            </m:r>
                          </m:sub>
                        </m:sSub>
                      </m:e>
                    </m:d>
                    <m:d>
                      <m:dPr>
                        <m:begChr m:val="["/>
                        <m:endChr m:val="]"/>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𝑎</m:t>
                                </m:r>
                              </m:e>
                              <m:sub>
                                <m:r>
                                  <a:rPr lang="en-US" sz="2000" i="1">
                                    <a:solidFill>
                                      <a:srgbClr val="FF0000"/>
                                    </a:solidFill>
                                    <a:latin typeface="Cambria Math" panose="02040503050406030204" pitchFamily="18" charset="0"/>
                                  </a:rPr>
                                  <m:t>𝑖</m:t>
                                </m:r>
                              </m:sub>
                            </m:sSub>
                            <m:r>
                              <a:rPr lang="en-US" sz="2000" i="1">
                                <a:latin typeface="Cambria Math" panose="02040503050406030204" pitchFamily="18" charset="0"/>
                              </a:rPr>
                              <m:t>,</m:t>
                            </m:r>
                            <m:sSub>
                              <m:sSubPr>
                                <m:ctrlPr>
                                  <a:rPr lang="en-US" sz="2000" i="1">
                                    <a:solidFill>
                                      <a:srgbClr val="D15FC1"/>
                                    </a:solidFill>
                                    <a:latin typeface="Cambria Math" panose="02040503050406030204" pitchFamily="18" charset="0"/>
                                  </a:rPr>
                                </m:ctrlPr>
                              </m:sSubPr>
                              <m:e>
                                <m:r>
                                  <m:rPr>
                                    <m:brk m:alnAt="7"/>
                                  </m:rPr>
                                  <a:rPr lang="en-US" sz="2000" i="1">
                                    <a:solidFill>
                                      <a:srgbClr val="D15FC1"/>
                                    </a:solidFill>
                                    <a:latin typeface="Cambria Math" panose="02040503050406030204" pitchFamily="18" charset="0"/>
                                  </a:rPr>
                                  <m:t>𝑎</m:t>
                                </m:r>
                              </m:e>
                              <m:sub>
                                <m:r>
                                  <a:rPr lang="en-US" sz="2000" i="1">
                                    <a:solidFill>
                                      <a:srgbClr val="D15FC1"/>
                                    </a:solidFill>
                                    <a:latin typeface="Cambria Math" panose="02040503050406030204" pitchFamily="18" charset="0"/>
                                  </a:rPr>
                                  <m:t>−</m:t>
                                </m:r>
                                <m:r>
                                  <m:rPr>
                                    <m:brk m:alnAt="7"/>
                                  </m:rPr>
                                  <a:rPr lang="en-US" sz="2000" i="1">
                                    <a:solidFill>
                                      <a:srgbClr val="D15FC1"/>
                                    </a:solidFill>
                                    <a:latin typeface="Cambria Math" panose="02040503050406030204" pitchFamily="18" charset="0"/>
                                  </a:rPr>
                                  <m:t>𝑖</m:t>
                                </m:r>
                              </m:sub>
                            </m:sSub>
                          </m:e>
                        </m:d>
                      </m:e>
                    </m:d>
                  </m:oMath>
                </a14:m>
                <a:endParaRPr lang="en-US" sz="2000" dirty="0"/>
              </a:p>
              <a:p>
                <a:pPr>
                  <a:spcAft>
                    <a:spcPts val="2400"/>
                  </a:spcAft>
                </a:pPr>
                <a:r>
                  <a:rPr lang="en-US" sz="2000" dirty="0"/>
                  <a:t>where the expectation is taken over the random draws from each player's mixed strategy.</a:t>
                </a:r>
              </a:p>
              <a:p>
                <a:pPr algn="ctr">
                  <a:spcAft>
                    <a:spcPts val="600"/>
                  </a:spcAft>
                </a:pPr>
                <a14:m>
                  <m:oMath xmlns:m="http://schemas.openxmlformats.org/officeDocument/2006/math">
                    <m:r>
                      <a:rPr lang="en-US" sz="2000" b="1" i="1" smtClean="0">
                        <a:latin typeface="Cambria Math" panose="02040503050406030204" pitchFamily="18" charset="0"/>
                      </a:rPr>
                      <m:t>~</m:t>
                    </m:r>
                  </m:oMath>
                </a14:m>
                <a:r>
                  <a:rPr lang="en-US" sz="2000" dirty="0"/>
                  <a:t> means “drawn from”: </a:t>
                </a:r>
                <a14:m>
                  <m:oMath xmlns:m="http://schemas.openxmlformats.org/officeDocument/2006/math">
                    <m:sSub>
                      <m:sSubPr>
                        <m:ctrlPr>
                          <a:rPr lang="en-US" sz="2000" i="1">
                            <a:solidFill>
                              <a:srgbClr val="FF0000"/>
                            </a:solidFill>
                            <a:latin typeface="Cambria Math" panose="02040503050406030204" pitchFamily="18" charset="0"/>
                          </a:rPr>
                        </m:ctrlPr>
                      </m:sSubPr>
                      <m:e>
                        <m:r>
                          <m:rPr>
                            <m:brk m:alnAt="7"/>
                          </m:rPr>
                          <a:rPr lang="en-US" sz="2000" i="1">
                            <a:solidFill>
                              <a:srgbClr val="FF0000"/>
                            </a:solidFill>
                            <a:latin typeface="Cambria Math" panose="02040503050406030204" pitchFamily="18" charset="0"/>
                          </a:rPr>
                          <m:t>𝑎</m:t>
                        </m:r>
                      </m:e>
                      <m:sub>
                        <m:r>
                          <m:rPr>
                            <m:brk m:alnAt="7"/>
                          </m:rPr>
                          <a:rPr lang="en-US" sz="2000" i="1">
                            <a:solidFill>
                              <a:srgbClr val="FF0000"/>
                            </a:solidFill>
                            <a:latin typeface="Cambria Math" panose="02040503050406030204" pitchFamily="18" charset="0"/>
                          </a:rPr>
                          <m:t>𝑖</m:t>
                        </m:r>
                      </m:sub>
                    </m:sSub>
                    <m:r>
                      <a:rPr lang="en-US" sz="2000" i="1">
                        <a:latin typeface="Cambria Math" panose="02040503050406030204" pitchFamily="18" charset="0"/>
                      </a:rPr>
                      <m:t>~</m:t>
                    </m:r>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i="1">
                            <a:solidFill>
                              <a:srgbClr val="00B0F0"/>
                            </a:solidFill>
                            <a:latin typeface="Cambria Math" panose="02040503050406030204" pitchFamily="18" charset="0"/>
                          </a:rPr>
                          <m:t>𝑖</m:t>
                        </m:r>
                      </m:sub>
                    </m:sSub>
                  </m:oMath>
                </a14:m>
                <a:r>
                  <a:rPr lang="en-US" sz="2000" dirty="0"/>
                  <a:t> means “</a:t>
                </a:r>
                <a14:m>
                  <m:oMath xmlns:m="http://schemas.openxmlformats.org/officeDocument/2006/math">
                    <m:sSub>
                      <m:sSubPr>
                        <m:ctrlPr>
                          <a:rPr lang="en-US" sz="2000" i="1">
                            <a:solidFill>
                              <a:srgbClr val="FF0000"/>
                            </a:solidFill>
                            <a:latin typeface="Cambria Math" panose="02040503050406030204" pitchFamily="18" charset="0"/>
                          </a:rPr>
                        </m:ctrlPr>
                      </m:sSubPr>
                      <m:e>
                        <m:r>
                          <m:rPr>
                            <m:brk m:alnAt="7"/>
                          </m:rPr>
                          <a:rPr lang="en-US" sz="2000" i="1">
                            <a:solidFill>
                              <a:srgbClr val="FF0000"/>
                            </a:solidFill>
                            <a:latin typeface="Cambria Math" panose="02040503050406030204" pitchFamily="18" charset="0"/>
                          </a:rPr>
                          <m:t>𝑎</m:t>
                        </m:r>
                      </m:e>
                      <m:sub>
                        <m:r>
                          <m:rPr>
                            <m:brk m:alnAt="7"/>
                          </m:rPr>
                          <a:rPr lang="en-US" sz="2000" i="1">
                            <a:solidFill>
                              <a:srgbClr val="FF0000"/>
                            </a:solidFill>
                            <a:latin typeface="Cambria Math" panose="02040503050406030204" pitchFamily="18" charset="0"/>
                          </a:rPr>
                          <m:t>𝑖</m:t>
                        </m:r>
                      </m:sub>
                    </m:sSub>
                  </m:oMath>
                </a14:m>
                <a:r>
                  <a:rPr lang="en-US" sz="2000" dirty="0"/>
                  <a:t> is drawn from distribution </a:t>
                </a:r>
                <a14:m>
                  <m:oMath xmlns:m="http://schemas.openxmlformats.org/officeDocument/2006/math">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𝜎</m:t>
                        </m:r>
                      </m:e>
                      <m:sub>
                        <m:r>
                          <a:rPr lang="en-US" sz="2000" i="1">
                            <a:solidFill>
                              <a:srgbClr val="00B0F0"/>
                            </a:solidFill>
                            <a:latin typeface="Cambria Math" panose="02040503050406030204" pitchFamily="18" charset="0"/>
                          </a:rPr>
                          <m:t>𝑖</m:t>
                        </m:r>
                      </m:sub>
                    </m:sSub>
                  </m:oMath>
                </a14:m>
                <a:r>
                  <a:rPr lang="en-US" sz="2000" dirty="0"/>
                  <a:t>”.</a:t>
                </a:r>
              </a:p>
            </p:txBody>
          </p:sp>
        </mc:Choice>
        <mc:Fallback xmlns="">
          <p:sp>
            <p:nvSpPr>
              <p:cNvPr id="6" name="TextBox 5">
                <a:extLst>
                  <a:ext uri="{FF2B5EF4-FFF2-40B4-BE49-F238E27FC236}">
                    <a16:creationId xmlns:a16="http://schemas.microsoft.com/office/drawing/2014/main" id="{52EFA7B7-9DC4-8ADA-A632-C0370C82B647}"/>
                  </a:ext>
                </a:extLst>
              </p:cNvPr>
              <p:cNvSpPr txBox="1">
                <a:spLocks noRot="1" noChangeAspect="1" noMove="1" noResize="1" noEditPoints="1" noAdjustHandles="1" noChangeArrowheads="1" noChangeShapeType="1" noTextEdit="1"/>
              </p:cNvSpPr>
              <p:nvPr/>
            </p:nvSpPr>
            <p:spPr>
              <a:xfrm>
                <a:off x="683331" y="4210850"/>
                <a:ext cx="10825338" cy="1909294"/>
              </a:xfrm>
              <a:prstGeom prst="rect">
                <a:avLst/>
              </a:prstGeom>
              <a:blipFill>
                <a:blip r:embed="rId3"/>
                <a:stretch>
                  <a:fillRect l="-449" t="-1262" b="-1893"/>
                </a:stretch>
              </a:blipFill>
              <a:ln w="25400">
                <a:solidFill>
                  <a:schemeClr val="tx1"/>
                </a:solidFill>
                <a:prstDash val="sysDot"/>
              </a:ln>
            </p:spPr>
            <p:txBody>
              <a:bodyPr/>
              <a:lstStyle/>
              <a:p>
                <a:r>
                  <a:rPr lang="en-US">
                    <a:noFill/>
                  </a:rPr>
                  <a:t> </a:t>
                </a:r>
              </a:p>
            </p:txBody>
          </p:sp>
        </mc:Fallback>
      </mc:AlternateContent>
    </p:spTree>
    <p:extLst>
      <p:ext uri="{BB962C8B-B14F-4D97-AF65-F5344CB8AC3E}">
        <p14:creationId xmlns:p14="http://schemas.microsoft.com/office/powerpoint/2010/main" val="286024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CC9A8-5E31-E6E5-936D-C95E8959B87A}"/>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709E16D1-4449-0520-1926-5859EBB58B0C}"/>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Example: Expected Utility Under Mixed Strategies </a:t>
            </a:r>
          </a:p>
        </p:txBody>
      </p:sp>
      <p:pic>
        <p:nvPicPr>
          <p:cNvPr id="8" name="Picture 7">
            <a:extLst>
              <a:ext uri="{FF2B5EF4-FFF2-40B4-BE49-F238E27FC236}">
                <a16:creationId xmlns:a16="http://schemas.microsoft.com/office/drawing/2014/main" id="{9BD68028-ED20-7684-3CD1-3543340365AC}"/>
              </a:ext>
            </a:extLst>
          </p:cNvPr>
          <p:cNvPicPr>
            <a:picLocks noChangeAspect="1"/>
          </p:cNvPicPr>
          <p:nvPr/>
        </p:nvPicPr>
        <p:blipFill>
          <a:blip r:embed="rId2"/>
          <a:stretch>
            <a:fillRect/>
          </a:stretch>
        </p:blipFill>
        <p:spPr>
          <a:xfrm>
            <a:off x="5992092" y="813814"/>
            <a:ext cx="4482525" cy="541896"/>
          </a:xfrm>
          <a:prstGeom prst="rect">
            <a:avLst/>
          </a:prstGeom>
        </p:spPr>
      </p:pic>
      <p:sp>
        <p:nvSpPr>
          <p:cNvPr id="11" name="TextBox 10">
            <a:extLst>
              <a:ext uri="{FF2B5EF4-FFF2-40B4-BE49-F238E27FC236}">
                <a16:creationId xmlns:a16="http://schemas.microsoft.com/office/drawing/2014/main" id="{61F3B696-29B5-5870-830A-FEA2A8249CB6}"/>
              </a:ext>
            </a:extLst>
          </p:cNvPr>
          <p:cNvSpPr txBox="1"/>
          <p:nvPr/>
        </p:nvSpPr>
        <p:spPr>
          <a:xfrm>
            <a:off x="389906" y="1446582"/>
            <a:ext cx="2050003" cy="369332"/>
          </a:xfrm>
          <a:prstGeom prst="rect">
            <a:avLst/>
          </a:prstGeom>
          <a:noFill/>
          <a:ln>
            <a:noFill/>
          </a:ln>
        </p:spPr>
        <p:txBody>
          <a:bodyPr wrap="square">
            <a:spAutoFit/>
          </a:bodyPr>
          <a:lstStyle/>
          <a:p>
            <a:r>
              <a:rPr lang="en-US" dirty="0"/>
              <a:t>Example continued.</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CBFCBD2-7BAC-6089-35C7-A755EF9AE789}"/>
                  </a:ext>
                </a:extLst>
              </p:cNvPr>
              <p:cNvSpPr txBox="1"/>
              <p:nvPr/>
            </p:nvSpPr>
            <p:spPr>
              <a:xfrm>
                <a:off x="1178336" y="2331940"/>
                <a:ext cx="9627511" cy="3306290"/>
              </a:xfrm>
              <a:prstGeom prst="rect">
                <a:avLst/>
              </a:prstGeom>
              <a:noFill/>
              <a:ln>
                <a:noFill/>
              </a:ln>
            </p:spPr>
            <p:txBody>
              <a:bodyPr wrap="square">
                <a:spAutoFit/>
              </a:bodyPr>
              <a:lstStyle/>
              <a:p>
                <a:pPr>
                  <a:spcAft>
                    <a:spcPts val="600"/>
                  </a:spcAft>
                </a:pP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1</m:t>
                        </m:r>
                      </m:sub>
                    </m:sSub>
                    <m:d>
                      <m:dPr>
                        <m:ctrlPr>
                          <a:rPr lang="en-US" sz="1600" i="1">
                            <a:latin typeface="Cambria Math" panose="02040503050406030204" pitchFamily="18" charset="0"/>
                          </a:rPr>
                        </m:ctrlPr>
                      </m:dPr>
                      <m:e>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𝜎</m:t>
                            </m:r>
                          </m:e>
                          <m:sub>
                            <m:r>
                              <a:rPr lang="en-US" sz="1600" b="0" i="1" smtClean="0">
                                <a:solidFill>
                                  <a:srgbClr val="00B0F0"/>
                                </a:solidFill>
                                <a:latin typeface="Cambria Math" panose="02040503050406030204" pitchFamily="18" charset="0"/>
                              </a:rPr>
                              <m:t>1</m:t>
                            </m:r>
                          </m:sub>
                        </m:sSub>
                        <m:r>
                          <a:rPr lang="en-US" sz="1600" i="1">
                            <a:latin typeface="Cambria Math" panose="02040503050406030204" pitchFamily="18" charset="0"/>
                          </a:rPr>
                          <m:t>, </m:t>
                        </m:r>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𝜎</m:t>
                            </m:r>
                          </m:e>
                          <m:sub>
                            <m:r>
                              <a:rPr lang="en-US" sz="1600" i="1">
                                <a:solidFill>
                                  <a:srgbClr val="7030A0"/>
                                </a:solidFill>
                                <a:latin typeface="Cambria Math" panose="02040503050406030204" pitchFamily="18" charset="0"/>
                              </a:rPr>
                              <m:t>−</m:t>
                            </m:r>
                            <m:r>
                              <a:rPr lang="en-US" sz="1600" b="0" i="1" smtClean="0">
                                <a:solidFill>
                                  <a:srgbClr val="7030A0"/>
                                </a:solidFill>
                                <a:latin typeface="Cambria Math" panose="02040503050406030204" pitchFamily="18" charset="0"/>
                              </a:rPr>
                              <m:t>1</m:t>
                            </m:r>
                          </m:sub>
                        </m:sSub>
                      </m:e>
                    </m:d>
                    <m:r>
                      <a:rPr lang="en-US" sz="1600" i="1">
                        <a:latin typeface="Cambria Math" panose="02040503050406030204" pitchFamily="18" charset="0"/>
                      </a:rPr>
                      <m:t>=</m:t>
                    </m:r>
                  </m:oMath>
                </a14:m>
                <a:r>
                  <a:rPr lang="en-US" sz="1600" dirty="0">
                    <a:solidFill>
                      <a:srgbClr val="00B0F0"/>
                    </a:solidFill>
                  </a:rPr>
                  <a:t> </a:t>
                </a:r>
                <a14:m>
                  <m:oMath xmlns:m="http://schemas.openxmlformats.org/officeDocument/2006/math">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𝜎</m:t>
                        </m:r>
                      </m:e>
                      <m:sub>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𝑅</m:t>
                        </m:r>
                      </m:e>
                    </m:d>
                    <m:sSub>
                      <m:sSubPr>
                        <m:ctrlPr>
                          <a:rPr lang="en-US" sz="1600" i="1">
                            <a:solidFill>
                              <a:srgbClr val="00B0F0"/>
                            </a:solidFill>
                            <a:latin typeface="Cambria Math" panose="02040503050406030204" pitchFamily="18" charset="0"/>
                          </a:rPr>
                        </m:ctrlPr>
                      </m:sSubPr>
                      <m:e>
                        <m:r>
                          <a:rPr lang="en-US" sz="1600" i="1">
                            <a:latin typeface="Cambria Math" panose="02040503050406030204" pitchFamily="18" charset="0"/>
                          </a:rPr>
                          <m:t>⋅</m:t>
                        </m:r>
                        <m:r>
                          <a:rPr lang="en-US" sz="1600" i="1">
                            <a:solidFill>
                              <a:srgbClr val="00B0F0"/>
                            </a:solidFill>
                            <a:latin typeface="Cambria Math" panose="02040503050406030204" pitchFamily="18" charset="0"/>
                          </a:rPr>
                          <m:t>𝜎</m:t>
                        </m:r>
                      </m:e>
                      <m:sub>
                        <m:r>
                          <a:rPr lang="en-US" sz="1600" i="1">
                            <a:solidFill>
                              <a:srgbClr val="00B0F0"/>
                            </a:solidFill>
                            <a:latin typeface="Cambria Math" panose="02040503050406030204" pitchFamily="18" charset="0"/>
                          </a:rPr>
                          <m:t>−</m:t>
                        </m:r>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D15FC1"/>
                            </a:solidFill>
                            <a:latin typeface="Cambria Math" panose="02040503050406030204" pitchFamily="18" charset="0"/>
                          </a:rPr>
                          <m:t>𝑅</m:t>
                        </m:r>
                      </m:e>
                    </m:d>
                    <m:r>
                      <a:rPr lang="en-US" sz="1600" b="0" i="1" smtClean="0">
                        <a:solidFill>
                          <a:schemeClr val="tx1"/>
                        </a:solidFill>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1</m:t>
                        </m:r>
                      </m:sub>
                    </m:sSub>
                    <m:d>
                      <m:dPr>
                        <m:ctrlPr>
                          <a:rPr lang="en-US" sz="1600" i="1">
                            <a:latin typeface="Cambria Math" panose="02040503050406030204" pitchFamily="18" charset="0"/>
                          </a:rPr>
                        </m:ctrlPr>
                      </m:dPr>
                      <m:e>
                        <m:r>
                          <a:rPr lang="en-US" sz="1600" i="1">
                            <a:solidFill>
                              <a:srgbClr val="FF0000"/>
                            </a:solidFill>
                            <a:latin typeface="Cambria Math" panose="02040503050406030204" pitchFamily="18" charset="0"/>
                          </a:rPr>
                          <m:t>𝑅</m:t>
                        </m:r>
                        <m:r>
                          <a:rPr lang="en-US" sz="1600" i="1">
                            <a:latin typeface="Cambria Math" panose="02040503050406030204" pitchFamily="18" charset="0"/>
                          </a:rPr>
                          <m:t>,</m:t>
                        </m:r>
                        <m:r>
                          <a:rPr lang="en-US" sz="1600" i="1">
                            <a:solidFill>
                              <a:srgbClr val="D15FC1"/>
                            </a:solidFill>
                            <a:latin typeface="Cambria Math" panose="02040503050406030204" pitchFamily="18" charset="0"/>
                          </a:rPr>
                          <m:t>𝑅</m:t>
                        </m:r>
                      </m:e>
                    </m:d>
                    <m:r>
                      <a:rPr lang="en-US" sz="1600" b="0" i="1" smtClean="0">
                        <a:solidFill>
                          <a:schemeClr val="tx1"/>
                        </a:solidFill>
                        <a:latin typeface="Cambria Math" panose="02040503050406030204" pitchFamily="18" charset="0"/>
                      </a:rPr>
                      <m:t>+</m:t>
                    </m:r>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𝜎</m:t>
                        </m:r>
                      </m:e>
                      <m:sub>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i="1">
                            <a:solidFill>
                              <a:srgbClr val="FF0000"/>
                            </a:solidFill>
                            <a:latin typeface="Cambria Math" panose="02040503050406030204" pitchFamily="18" charset="0"/>
                          </a:rPr>
                          <m:t>𝑅</m:t>
                        </m:r>
                      </m:e>
                    </m:d>
                    <m:sSub>
                      <m:sSubPr>
                        <m:ctrlPr>
                          <a:rPr lang="en-US" sz="1600" i="1">
                            <a:solidFill>
                              <a:srgbClr val="00B0F0"/>
                            </a:solidFill>
                            <a:latin typeface="Cambria Math" panose="02040503050406030204" pitchFamily="18" charset="0"/>
                          </a:rPr>
                        </m:ctrlPr>
                      </m:sSubPr>
                      <m:e>
                        <m:r>
                          <a:rPr lang="en-US" sz="1600" i="1">
                            <a:latin typeface="Cambria Math" panose="02040503050406030204" pitchFamily="18" charset="0"/>
                          </a:rPr>
                          <m:t>⋅</m:t>
                        </m:r>
                        <m:r>
                          <a:rPr lang="en-US" sz="1600" i="1">
                            <a:solidFill>
                              <a:srgbClr val="00B0F0"/>
                            </a:solidFill>
                            <a:latin typeface="Cambria Math" panose="02040503050406030204" pitchFamily="18" charset="0"/>
                          </a:rPr>
                          <m:t>𝜎</m:t>
                        </m:r>
                      </m:e>
                      <m:sub>
                        <m:r>
                          <a:rPr lang="en-US" sz="1600" i="1">
                            <a:solidFill>
                              <a:srgbClr val="00B0F0"/>
                            </a:solidFill>
                            <a:latin typeface="Cambria Math" panose="02040503050406030204" pitchFamily="18" charset="0"/>
                          </a:rPr>
                          <m:t>−</m:t>
                        </m:r>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D15FC1"/>
                            </a:solidFill>
                            <a:latin typeface="Cambria Math" panose="02040503050406030204" pitchFamily="18" charset="0"/>
                          </a:rPr>
                          <m:t>𝑃</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1</m:t>
                        </m:r>
                      </m:sub>
                    </m:sSub>
                    <m:d>
                      <m:dPr>
                        <m:ctrlPr>
                          <a:rPr lang="en-US" sz="1600" i="1">
                            <a:latin typeface="Cambria Math" panose="02040503050406030204" pitchFamily="18" charset="0"/>
                          </a:rPr>
                        </m:ctrlPr>
                      </m:dPr>
                      <m:e>
                        <m:r>
                          <a:rPr lang="en-US" sz="1600" i="1">
                            <a:solidFill>
                              <a:srgbClr val="FF0000"/>
                            </a:solidFill>
                            <a:latin typeface="Cambria Math" panose="02040503050406030204" pitchFamily="18" charset="0"/>
                          </a:rPr>
                          <m:t>𝑅</m:t>
                        </m:r>
                        <m:r>
                          <a:rPr lang="en-US" sz="1600" i="1">
                            <a:latin typeface="Cambria Math" panose="02040503050406030204" pitchFamily="18" charset="0"/>
                          </a:rPr>
                          <m:t>,</m:t>
                        </m:r>
                        <m:r>
                          <a:rPr lang="en-US" sz="1600" b="0" i="1" smtClean="0">
                            <a:solidFill>
                              <a:srgbClr val="D15FC1"/>
                            </a:solidFill>
                            <a:latin typeface="Cambria Math" panose="02040503050406030204" pitchFamily="18" charset="0"/>
                          </a:rPr>
                          <m:t>𝑃</m:t>
                        </m:r>
                      </m:e>
                    </m:d>
                    <m:r>
                      <a:rPr lang="en-US" sz="1600" i="1">
                        <a:latin typeface="Cambria Math" panose="02040503050406030204" pitchFamily="18" charset="0"/>
                      </a:rPr>
                      <m:t>+</m:t>
                    </m:r>
                  </m:oMath>
                </a14:m>
                <a:r>
                  <a:rPr lang="en-US" sz="1600" dirty="0">
                    <a:solidFill>
                      <a:srgbClr val="00B0F0"/>
                    </a:solidFill>
                  </a:rPr>
                  <a:t> </a:t>
                </a:r>
                <a14:m>
                  <m:oMath xmlns:m="http://schemas.openxmlformats.org/officeDocument/2006/math">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𝜎</m:t>
                        </m:r>
                      </m:e>
                      <m:sub>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i="1">
                            <a:solidFill>
                              <a:srgbClr val="FF0000"/>
                            </a:solidFill>
                            <a:latin typeface="Cambria Math" panose="02040503050406030204" pitchFamily="18" charset="0"/>
                          </a:rPr>
                          <m:t>𝑅</m:t>
                        </m:r>
                      </m:e>
                    </m:d>
                    <m:sSub>
                      <m:sSubPr>
                        <m:ctrlPr>
                          <a:rPr lang="en-US" sz="1600" i="1">
                            <a:solidFill>
                              <a:srgbClr val="00B0F0"/>
                            </a:solidFill>
                            <a:latin typeface="Cambria Math" panose="02040503050406030204" pitchFamily="18" charset="0"/>
                          </a:rPr>
                        </m:ctrlPr>
                      </m:sSubPr>
                      <m:e>
                        <m:r>
                          <a:rPr lang="en-US" sz="1600" i="1">
                            <a:latin typeface="Cambria Math" panose="02040503050406030204" pitchFamily="18" charset="0"/>
                          </a:rPr>
                          <m:t>⋅</m:t>
                        </m:r>
                        <m:r>
                          <a:rPr lang="en-US" sz="1600" i="1">
                            <a:solidFill>
                              <a:srgbClr val="00B0F0"/>
                            </a:solidFill>
                            <a:latin typeface="Cambria Math" panose="02040503050406030204" pitchFamily="18" charset="0"/>
                          </a:rPr>
                          <m:t>𝜎</m:t>
                        </m:r>
                      </m:e>
                      <m:sub>
                        <m:r>
                          <a:rPr lang="en-US" sz="1600" i="1">
                            <a:solidFill>
                              <a:srgbClr val="00B0F0"/>
                            </a:solidFill>
                            <a:latin typeface="Cambria Math" panose="02040503050406030204" pitchFamily="18" charset="0"/>
                          </a:rPr>
                          <m:t>−</m:t>
                        </m:r>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D15FC1"/>
                            </a:solidFill>
                            <a:latin typeface="Cambria Math" panose="02040503050406030204" pitchFamily="18" charset="0"/>
                          </a:rPr>
                          <m:t>𝑆</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1</m:t>
                        </m:r>
                      </m:sub>
                    </m:sSub>
                    <m:d>
                      <m:dPr>
                        <m:ctrlPr>
                          <a:rPr lang="en-US" sz="1600" i="1">
                            <a:latin typeface="Cambria Math" panose="02040503050406030204" pitchFamily="18" charset="0"/>
                          </a:rPr>
                        </m:ctrlPr>
                      </m:dPr>
                      <m:e>
                        <m:r>
                          <a:rPr lang="en-US" sz="1600" i="1">
                            <a:solidFill>
                              <a:srgbClr val="FF0000"/>
                            </a:solidFill>
                            <a:latin typeface="Cambria Math" panose="02040503050406030204" pitchFamily="18" charset="0"/>
                          </a:rPr>
                          <m:t>𝑅</m:t>
                        </m:r>
                        <m:r>
                          <a:rPr lang="en-US" sz="1600" i="1">
                            <a:latin typeface="Cambria Math" panose="02040503050406030204" pitchFamily="18" charset="0"/>
                          </a:rPr>
                          <m:t>,</m:t>
                        </m:r>
                        <m:r>
                          <a:rPr lang="en-US" sz="1600" b="0" i="1" smtClean="0">
                            <a:solidFill>
                              <a:srgbClr val="D15FC1"/>
                            </a:solidFill>
                            <a:latin typeface="Cambria Math" panose="02040503050406030204" pitchFamily="18" charset="0"/>
                          </a:rPr>
                          <m:t>𝑆</m:t>
                        </m:r>
                      </m:e>
                    </m:d>
                    <m:r>
                      <a:rPr lang="en-US" sz="1600" i="1">
                        <a:latin typeface="Cambria Math" panose="02040503050406030204" pitchFamily="18" charset="0"/>
                      </a:rPr>
                      <m:t>+</m:t>
                    </m:r>
                  </m:oMath>
                </a14:m>
                <a:endParaRPr lang="en-US" sz="1600" dirty="0"/>
              </a:p>
              <a:p>
                <a:pPr marL="1257300">
                  <a:spcAft>
                    <a:spcPts val="600"/>
                  </a:spcAft>
                </a:pPr>
                <a:r>
                  <a:rPr lang="en-US" sz="1600" dirty="0">
                    <a:solidFill>
                      <a:srgbClr val="00B0F0"/>
                    </a:solidFill>
                  </a:rPr>
                  <a:t> </a:t>
                </a:r>
                <a14:m>
                  <m:oMath xmlns:m="http://schemas.openxmlformats.org/officeDocument/2006/math">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𝜎</m:t>
                        </m:r>
                      </m:e>
                      <m:sub>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𝑃</m:t>
                        </m:r>
                      </m:e>
                    </m:d>
                    <m:sSub>
                      <m:sSubPr>
                        <m:ctrlPr>
                          <a:rPr lang="en-US" sz="1600" i="1">
                            <a:solidFill>
                              <a:srgbClr val="00B0F0"/>
                            </a:solidFill>
                            <a:latin typeface="Cambria Math" panose="02040503050406030204" pitchFamily="18" charset="0"/>
                          </a:rPr>
                        </m:ctrlPr>
                      </m:sSubPr>
                      <m:e>
                        <m:r>
                          <a:rPr lang="en-US" sz="1600" i="1">
                            <a:latin typeface="Cambria Math" panose="02040503050406030204" pitchFamily="18" charset="0"/>
                          </a:rPr>
                          <m:t>⋅</m:t>
                        </m:r>
                        <m:r>
                          <a:rPr lang="en-US" sz="1600" i="1">
                            <a:solidFill>
                              <a:srgbClr val="00B0F0"/>
                            </a:solidFill>
                            <a:latin typeface="Cambria Math" panose="02040503050406030204" pitchFamily="18" charset="0"/>
                          </a:rPr>
                          <m:t>𝜎</m:t>
                        </m:r>
                      </m:e>
                      <m:sub>
                        <m:r>
                          <a:rPr lang="en-US" sz="1600" i="1">
                            <a:solidFill>
                              <a:srgbClr val="00B0F0"/>
                            </a:solidFill>
                            <a:latin typeface="Cambria Math" panose="02040503050406030204" pitchFamily="18" charset="0"/>
                          </a:rPr>
                          <m:t>−</m:t>
                        </m:r>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i="1">
                            <a:solidFill>
                              <a:srgbClr val="D15FC1"/>
                            </a:solidFill>
                            <a:latin typeface="Cambria Math" panose="02040503050406030204" pitchFamily="18" charset="0"/>
                          </a:rPr>
                          <m:t>𝑅</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𝑃</m:t>
                        </m:r>
                        <m:r>
                          <a:rPr lang="en-US" sz="1600" i="1">
                            <a:latin typeface="Cambria Math" panose="02040503050406030204" pitchFamily="18" charset="0"/>
                          </a:rPr>
                          <m:t>,</m:t>
                        </m:r>
                        <m:r>
                          <a:rPr lang="en-US" sz="1600" i="1">
                            <a:solidFill>
                              <a:srgbClr val="D15FC1"/>
                            </a:solidFill>
                            <a:latin typeface="Cambria Math" panose="02040503050406030204" pitchFamily="18" charset="0"/>
                          </a:rPr>
                          <m:t>𝑅</m:t>
                        </m:r>
                      </m:e>
                    </m:d>
                    <m:r>
                      <a:rPr lang="en-US" sz="1600" i="1">
                        <a:latin typeface="Cambria Math" panose="02040503050406030204" pitchFamily="18" charset="0"/>
                      </a:rPr>
                      <m:t>+</m:t>
                    </m:r>
                  </m:oMath>
                </a14:m>
                <a:r>
                  <a:rPr lang="en-US" sz="1600" dirty="0">
                    <a:solidFill>
                      <a:srgbClr val="00B0F0"/>
                    </a:solidFill>
                  </a:rPr>
                  <a:t> </a:t>
                </a:r>
                <a14:m>
                  <m:oMath xmlns:m="http://schemas.openxmlformats.org/officeDocument/2006/math">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𝜎</m:t>
                        </m:r>
                      </m:e>
                      <m:sub>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𝑃</m:t>
                        </m:r>
                      </m:e>
                    </m:d>
                    <m:sSub>
                      <m:sSubPr>
                        <m:ctrlPr>
                          <a:rPr lang="en-US" sz="1600" i="1">
                            <a:solidFill>
                              <a:srgbClr val="00B0F0"/>
                            </a:solidFill>
                            <a:latin typeface="Cambria Math" panose="02040503050406030204" pitchFamily="18" charset="0"/>
                          </a:rPr>
                        </m:ctrlPr>
                      </m:sSubPr>
                      <m:e>
                        <m:r>
                          <a:rPr lang="en-US" sz="1600" i="1">
                            <a:latin typeface="Cambria Math" panose="02040503050406030204" pitchFamily="18" charset="0"/>
                          </a:rPr>
                          <m:t>⋅</m:t>
                        </m:r>
                        <m:r>
                          <a:rPr lang="en-US" sz="1600" i="1">
                            <a:solidFill>
                              <a:srgbClr val="00B0F0"/>
                            </a:solidFill>
                            <a:latin typeface="Cambria Math" panose="02040503050406030204" pitchFamily="18" charset="0"/>
                          </a:rPr>
                          <m:t>𝜎</m:t>
                        </m:r>
                      </m:e>
                      <m:sub>
                        <m:r>
                          <a:rPr lang="en-US" sz="1600" i="1">
                            <a:solidFill>
                              <a:srgbClr val="00B0F0"/>
                            </a:solidFill>
                            <a:latin typeface="Cambria Math" panose="02040503050406030204" pitchFamily="18" charset="0"/>
                          </a:rPr>
                          <m:t>−</m:t>
                        </m:r>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D15FC1"/>
                            </a:solidFill>
                            <a:latin typeface="Cambria Math" panose="02040503050406030204" pitchFamily="18" charset="0"/>
                          </a:rPr>
                          <m:t>𝑃</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𝑃</m:t>
                        </m:r>
                        <m:r>
                          <a:rPr lang="en-US" sz="1600" i="1">
                            <a:latin typeface="Cambria Math" panose="02040503050406030204" pitchFamily="18" charset="0"/>
                          </a:rPr>
                          <m:t>,</m:t>
                        </m:r>
                        <m:r>
                          <a:rPr lang="en-US" sz="1600" b="0" i="1" smtClean="0">
                            <a:solidFill>
                              <a:srgbClr val="D15FC1"/>
                            </a:solidFill>
                            <a:latin typeface="Cambria Math" panose="02040503050406030204" pitchFamily="18" charset="0"/>
                          </a:rPr>
                          <m:t>𝑃</m:t>
                        </m:r>
                      </m:e>
                    </m:d>
                    <m:r>
                      <a:rPr lang="en-US" sz="1600" i="1">
                        <a:latin typeface="Cambria Math" panose="02040503050406030204" pitchFamily="18" charset="0"/>
                      </a:rPr>
                      <m:t>+</m:t>
                    </m:r>
                  </m:oMath>
                </a14:m>
                <a:r>
                  <a:rPr lang="en-US" sz="1600" dirty="0">
                    <a:solidFill>
                      <a:srgbClr val="00B0F0"/>
                    </a:solidFill>
                  </a:rPr>
                  <a:t> </a:t>
                </a:r>
                <a14:m>
                  <m:oMath xmlns:m="http://schemas.openxmlformats.org/officeDocument/2006/math">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𝜎</m:t>
                        </m:r>
                      </m:e>
                      <m:sub>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𝑃</m:t>
                        </m:r>
                      </m:e>
                    </m:d>
                    <m:sSub>
                      <m:sSubPr>
                        <m:ctrlPr>
                          <a:rPr lang="en-US" sz="1600" i="1">
                            <a:solidFill>
                              <a:srgbClr val="00B0F0"/>
                            </a:solidFill>
                            <a:latin typeface="Cambria Math" panose="02040503050406030204" pitchFamily="18" charset="0"/>
                          </a:rPr>
                        </m:ctrlPr>
                      </m:sSubPr>
                      <m:e>
                        <m:r>
                          <a:rPr lang="en-US" sz="1600" i="1">
                            <a:latin typeface="Cambria Math" panose="02040503050406030204" pitchFamily="18" charset="0"/>
                          </a:rPr>
                          <m:t>⋅</m:t>
                        </m:r>
                        <m:r>
                          <a:rPr lang="en-US" sz="1600" i="1">
                            <a:solidFill>
                              <a:srgbClr val="00B0F0"/>
                            </a:solidFill>
                            <a:latin typeface="Cambria Math" panose="02040503050406030204" pitchFamily="18" charset="0"/>
                          </a:rPr>
                          <m:t>𝜎</m:t>
                        </m:r>
                      </m:e>
                      <m:sub>
                        <m:r>
                          <a:rPr lang="en-US" sz="1600" i="1">
                            <a:solidFill>
                              <a:srgbClr val="00B0F0"/>
                            </a:solidFill>
                            <a:latin typeface="Cambria Math" panose="02040503050406030204" pitchFamily="18" charset="0"/>
                          </a:rPr>
                          <m:t>−</m:t>
                        </m:r>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D15FC1"/>
                            </a:solidFill>
                            <a:latin typeface="Cambria Math" panose="02040503050406030204" pitchFamily="18" charset="0"/>
                          </a:rPr>
                          <m:t>𝑆</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𝑃</m:t>
                        </m:r>
                        <m:r>
                          <a:rPr lang="en-US" sz="1600" i="1">
                            <a:latin typeface="Cambria Math" panose="02040503050406030204" pitchFamily="18" charset="0"/>
                          </a:rPr>
                          <m:t>,</m:t>
                        </m:r>
                        <m:r>
                          <a:rPr lang="en-US" sz="1600" b="0" i="1" smtClean="0">
                            <a:solidFill>
                              <a:srgbClr val="D15FC1"/>
                            </a:solidFill>
                            <a:latin typeface="Cambria Math" panose="02040503050406030204" pitchFamily="18" charset="0"/>
                          </a:rPr>
                          <m:t>𝑆</m:t>
                        </m:r>
                      </m:e>
                    </m:d>
                    <m:r>
                      <a:rPr lang="en-US" sz="1600" i="1">
                        <a:latin typeface="Cambria Math" panose="02040503050406030204" pitchFamily="18" charset="0"/>
                      </a:rPr>
                      <m:t>+</m:t>
                    </m:r>
                  </m:oMath>
                </a14:m>
                <a:endParaRPr lang="en-US" sz="1600" dirty="0"/>
              </a:p>
              <a:p>
                <a:pPr marL="1257300">
                  <a:spcAft>
                    <a:spcPts val="600"/>
                  </a:spcAft>
                </a:pPr>
                <a:r>
                  <a:rPr lang="en-US" sz="1600" dirty="0">
                    <a:solidFill>
                      <a:srgbClr val="00B0F0"/>
                    </a:solidFill>
                  </a:rPr>
                  <a:t> </a:t>
                </a:r>
                <a14:m>
                  <m:oMath xmlns:m="http://schemas.openxmlformats.org/officeDocument/2006/math">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𝜎</m:t>
                        </m:r>
                      </m:e>
                      <m:sub>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𝑆</m:t>
                        </m:r>
                      </m:e>
                    </m:d>
                    <m:sSub>
                      <m:sSubPr>
                        <m:ctrlPr>
                          <a:rPr lang="en-US" sz="1600" i="1">
                            <a:solidFill>
                              <a:srgbClr val="00B0F0"/>
                            </a:solidFill>
                            <a:latin typeface="Cambria Math" panose="02040503050406030204" pitchFamily="18" charset="0"/>
                          </a:rPr>
                        </m:ctrlPr>
                      </m:sSubPr>
                      <m:e>
                        <m:r>
                          <a:rPr lang="en-US" sz="1600" i="1">
                            <a:latin typeface="Cambria Math" panose="02040503050406030204" pitchFamily="18" charset="0"/>
                          </a:rPr>
                          <m:t>⋅</m:t>
                        </m:r>
                        <m:r>
                          <a:rPr lang="en-US" sz="1600" i="1">
                            <a:solidFill>
                              <a:srgbClr val="00B0F0"/>
                            </a:solidFill>
                            <a:latin typeface="Cambria Math" panose="02040503050406030204" pitchFamily="18" charset="0"/>
                          </a:rPr>
                          <m:t>𝜎</m:t>
                        </m:r>
                      </m:e>
                      <m:sub>
                        <m:r>
                          <a:rPr lang="en-US" sz="1600" i="1">
                            <a:solidFill>
                              <a:srgbClr val="00B0F0"/>
                            </a:solidFill>
                            <a:latin typeface="Cambria Math" panose="02040503050406030204" pitchFamily="18" charset="0"/>
                          </a:rPr>
                          <m:t>−</m:t>
                        </m:r>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i="1">
                            <a:solidFill>
                              <a:srgbClr val="D15FC1"/>
                            </a:solidFill>
                            <a:latin typeface="Cambria Math" panose="02040503050406030204" pitchFamily="18" charset="0"/>
                          </a:rPr>
                          <m:t>𝑅</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𝑆</m:t>
                        </m:r>
                        <m:r>
                          <a:rPr lang="en-US" sz="1600" i="1">
                            <a:latin typeface="Cambria Math" panose="02040503050406030204" pitchFamily="18" charset="0"/>
                          </a:rPr>
                          <m:t>,</m:t>
                        </m:r>
                        <m:r>
                          <a:rPr lang="en-US" sz="1600" i="1">
                            <a:solidFill>
                              <a:srgbClr val="D15FC1"/>
                            </a:solidFill>
                            <a:latin typeface="Cambria Math" panose="02040503050406030204" pitchFamily="18" charset="0"/>
                          </a:rPr>
                          <m:t>𝑅</m:t>
                        </m:r>
                      </m:e>
                    </m:d>
                    <m:r>
                      <a:rPr lang="en-US" sz="1600" i="1">
                        <a:latin typeface="Cambria Math" panose="02040503050406030204" pitchFamily="18" charset="0"/>
                      </a:rPr>
                      <m:t>+</m:t>
                    </m:r>
                  </m:oMath>
                </a14:m>
                <a:r>
                  <a:rPr lang="en-US" sz="1600" dirty="0">
                    <a:solidFill>
                      <a:srgbClr val="00B0F0"/>
                    </a:solidFill>
                  </a:rPr>
                  <a:t> </a:t>
                </a:r>
                <a14:m>
                  <m:oMath xmlns:m="http://schemas.openxmlformats.org/officeDocument/2006/math">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𝜎</m:t>
                        </m:r>
                      </m:e>
                      <m:sub>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𝑆</m:t>
                        </m:r>
                      </m:e>
                    </m:d>
                    <m:sSub>
                      <m:sSubPr>
                        <m:ctrlPr>
                          <a:rPr lang="en-US" sz="1600" i="1">
                            <a:solidFill>
                              <a:srgbClr val="00B0F0"/>
                            </a:solidFill>
                            <a:latin typeface="Cambria Math" panose="02040503050406030204" pitchFamily="18" charset="0"/>
                          </a:rPr>
                        </m:ctrlPr>
                      </m:sSubPr>
                      <m:e>
                        <m:r>
                          <a:rPr lang="en-US" sz="1600" i="1">
                            <a:latin typeface="Cambria Math" panose="02040503050406030204" pitchFamily="18" charset="0"/>
                          </a:rPr>
                          <m:t>⋅</m:t>
                        </m:r>
                        <m:r>
                          <a:rPr lang="en-US" sz="1600" i="1">
                            <a:solidFill>
                              <a:srgbClr val="00B0F0"/>
                            </a:solidFill>
                            <a:latin typeface="Cambria Math" panose="02040503050406030204" pitchFamily="18" charset="0"/>
                          </a:rPr>
                          <m:t>𝜎</m:t>
                        </m:r>
                      </m:e>
                      <m:sub>
                        <m:r>
                          <a:rPr lang="en-US" sz="1600" i="1">
                            <a:solidFill>
                              <a:srgbClr val="00B0F0"/>
                            </a:solidFill>
                            <a:latin typeface="Cambria Math" panose="02040503050406030204" pitchFamily="18" charset="0"/>
                          </a:rPr>
                          <m:t>−</m:t>
                        </m:r>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D15FC1"/>
                            </a:solidFill>
                            <a:latin typeface="Cambria Math" panose="02040503050406030204" pitchFamily="18" charset="0"/>
                          </a:rPr>
                          <m:t>𝑃</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𝑆</m:t>
                        </m:r>
                        <m:r>
                          <a:rPr lang="en-US" sz="1600" i="1">
                            <a:latin typeface="Cambria Math" panose="02040503050406030204" pitchFamily="18" charset="0"/>
                          </a:rPr>
                          <m:t>,</m:t>
                        </m:r>
                        <m:r>
                          <a:rPr lang="en-US" sz="1600" b="0" i="1" smtClean="0">
                            <a:solidFill>
                              <a:srgbClr val="D15FC1"/>
                            </a:solidFill>
                            <a:latin typeface="Cambria Math" panose="02040503050406030204" pitchFamily="18" charset="0"/>
                          </a:rPr>
                          <m:t>𝑃</m:t>
                        </m:r>
                      </m:e>
                    </m:d>
                    <m:r>
                      <a:rPr lang="en-US" sz="1600" i="1">
                        <a:latin typeface="Cambria Math" panose="02040503050406030204" pitchFamily="18" charset="0"/>
                      </a:rPr>
                      <m:t>+</m:t>
                    </m:r>
                  </m:oMath>
                </a14:m>
                <a:r>
                  <a:rPr lang="en-US" sz="1600" dirty="0">
                    <a:solidFill>
                      <a:srgbClr val="00B0F0"/>
                    </a:solidFill>
                  </a:rPr>
                  <a:t> </a:t>
                </a:r>
                <a14:m>
                  <m:oMath xmlns:m="http://schemas.openxmlformats.org/officeDocument/2006/math">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𝜎</m:t>
                        </m:r>
                      </m:e>
                      <m:sub>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𝑃</m:t>
                        </m:r>
                      </m:e>
                    </m:d>
                    <m:sSub>
                      <m:sSubPr>
                        <m:ctrlPr>
                          <a:rPr lang="en-US" sz="1600" i="1">
                            <a:solidFill>
                              <a:srgbClr val="00B0F0"/>
                            </a:solidFill>
                            <a:latin typeface="Cambria Math" panose="02040503050406030204" pitchFamily="18" charset="0"/>
                          </a:rPr>
                        </m:ctrlPr>
                      </m:sSubPr>
                      <m:e>
                        <m:r>
                          <a:rPr lang="en-US" sz="1600" i="1">
                            <a:latin typeface="Cambria Math" panose="02040503050406030204" pitchFamily="18" charset="0"/>
                          </a:rPr>
                          <m:t>⋅</m:t>
                        </m:r>
                        <m:r>
                          <a:rPr lang="en-US" sz="1600" i="1">
                            <a:solidFill>
                              <a:srgbClr val="00B0F0"/>
                            </a:solidFill>
                            <a:latin typeface="Cambria Math" panose="02040503050406030204" pitchFamily="18" charset="0"/>
                          </a:rPr>
                          <m:t>𝜎</m:t>
                        </m:r>
                      </m:e>
                      <m:sub>
                        <m:r>
                          <a:rPr lang="en-US" sz="1600" i="1">
                            <a:solidFill>
                              <a:srgbClr val="00B0F0"/>
                            </a:solidFill>
                            <a:latin typeface="Cambria Math" panose="02040503050406030204" pitchFamily="18" charset="0"/>
                          </a:rPr>
                          <m:t>−</m:t>
                        </m:r>
                        <m:r>
                          <a:rPr lang="en-US" sz="1600" b="0" i="1" smtClean="0">
                            <a:solidFill>
                              <a:srgbClr val="00B0F0"/>
                            </a:solidFill>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D15FC1"/>
                            </a:solidFill>
                            <a:latin typeface="Cambria Math" panose="02040503050406030204" pitchFamily="18" charset="0"/>
                          </a:rPr>
                          <m:t>𝑃</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1</m:t>
                        </m:r>
                      </m:sub>
                    </m:sSub>
                    <m:d>
                      <m:dPr>
                        <m:ctrlPr>
                          <a:rPr lang="en-US" sz="1600" i="1">
                            <a:latin typeface="Cambria Math" panose="02040503050406030204" pitchFamily="18" charset="0"/>
                          </a:rPr>
                        </m:ctrlPr>
                      </m:dPr>
                      <m:e>
                        <m:r>
                          <a:rPr lang="en-US" sz="1600" b="0" i="1" smtClean="0">
                            <a:solidFill>
                              <a:srgbClr val="FF0000"/>
                            </a:solidFill>
                            <a:latin typeface="Cambria Math" panose="02040503050406030204" pitchFamily="18" charset="0"/>
                          </a:rPr>
                          <m:t>𝑃</m:t>
                        </m:r>
                        <m:r>
                          <a:rPr lang="en-US" sz="1600" i="1">
                            <a:latin typeface="Cambria Math" panose="02040503050406030204" pitchFamily="18" charset="0"/>
                          </a:rPr>
                          <m:t>,</m:t>
                        </m:r>
                        <m:r>
                          <a:rPr lang="en-US" sz="1600" b="0" i="1" smtClean="0">
                            <a:solidFill>
                              <a:srgbClr val="D15FC1"/>
                            </a:solidFill>
                            <a:latin typeface="Cambria Math" panose="02040503050406030204" pitchFamily="18" charset="0"/>
                          </a:rPr>
                          <m:t>𝑃</m:t>
                        </m:r>
                      </m:e>
                    </m:d>
                  </m:oMath>
                </a14:m>
                <a:endParaRPr lang="en-US" sz="1600" i="1" dirty="0">
                  <a:solidFill>
                    <a:srgbClr val="D15FC1"/>
                  </a:solidFill>
                  <a:latin typeface="Cambria Math" panose="02040503050406030204" pitchFamily="18" charset="0"/>
                </a:endParaRPr>
              </a:p>
              <a:p>
                <a:pPr marL="1028700">
                  <a:spcAft>
                    <a:spcPts val="600"/>
                  </a:spcAft>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m:t>
                      </m:r>
                      <m:d>
                        <m:dPr>
                          <m:ctrlPr>
                            <a:rPr lang="en-US" sz="160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e>
                      </m:d>
                      <m:d>
                        <m:dPr>
                          <m:ctrlPr>
                            <a:rPr lang="en-US" sz="1600" i="1">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5</m:t>
                              </m:r>
                            </m:num>
                            <m:den>
                              <m:r>
                                <a:rPr lang="en-US" sz="1600" b="0" i="1" smtClean="0">
                                  <a:latin typeface="Cambria Math" panose="02040503050406030204" pitchFamily="18" charset="0"/>
                                </a:rPr>
                                <m:t>10</m:t>
                              </m:r>
                            </m:den>
                          </m:f>
                        </m:e>
                      </m:d>
                      <m:d>
                        <m:dPr>
                          <m:ctrlPr>
                            <a:rPr lang="en-US" sz="1600" i="1">
                              <a:latin typeface="Cambria Math" panose="02040503050406030204" pitchFamily="18" charset="0"/>
                            </a:rPr>
                          </m:ctrlPr>
                        </m:dPr>
                        <m:e>
                          <m:r>
                            <a:rPr lang="en-US" sz="1600" b="0" i="1" smtClean="0">
                              <a:latin typeface="Cambria Math" panose="02040503050406030204" pitchFamily="18" charset="0"/>
                            </a:rPr>
                            <m:t>0</m:t>
                          </m:r>
                        </m:e>
                      </m:d>
                      <m:r>
                        <a:rPr lang="en-US" sz="1600" b="0" i="1" smtClean="0">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i="1">
                                  <a:latin typeface="Cambria Math" panose="02040503050406030204" pitchFamily="18" charset="0"/>
                                </a:rPr>
                                <m:t>10</m:t>
                              </m:r>
                            </m:den>
                          </m:f>
                        </m:e>
                      </m:d>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i="1">
                                  <a:latin typeface="Cambria Math" panose="02040503050406030204" pitchFamily="18" charset="0"/>
                                </a:rPr>
                                <m:t>10</m:t>
                              </m:r>
                            </m:den>
                          </m:f>
                        </m:e>
                      </m:d>
                      <m:d>
                        <m:dPr>
                          <m:ctrlPr>
                            <a:rPr lang="en-US" sz="1600" i="1">
                              <a:latin typeface="Cambria Math" panose="02040503050406030204" pitchFamily="18" charset="0"/>
                            </a:rPr>
                          </m:ctrlPr>
                        </m:dPr>
                        <m:e>
                          <m:r>
                            <a:rPr lang="en-US" sz="1600" i="1">
                              <a:latin typeface="Cambria Math" panose="02040503050406030204" pitchFamily="18" charset="0"/>
                            </a:rPr>
                            <m:t>1</m:t>
                          </m:r>
                        </m:e>
                      </m:d>
                      <m:r>
                        <a:rPr lang="en-US" sz="1600" b="0" i="1" smtClean="0">
                          <a:latin typeface="Cambria Math" panose="02040503050406030204" pitchFamily="18" charset="0"/>
                        </a:rPr>
                        <m:t>+</m:t>
                      </m:r>
                    </m:oMath>
                  </m:oMathPara>
                </a14:m>
                <a:endParaRPr lang="en-US" sz="1600" b="0" dirty="0"/>
              </a:p>
              <a:p>
                <a:pPr marL="1257300">
                  <a:spcAft>
                    <a:spcPts val="600"/>
                  </a:spcAft>
                </a:pPr>
                <a14:m>
                  <m:oMathPara xmlns:m="http://schemas.openxmlformats.org/officeDocument/2006/math">
                    <m:oMathParaPr>
                      <m:jc m:val="left"/>
                    </m:oMathParaPr>
                    <m:oMath xmlns:m="http://schemas.openxmlformats.org/officeDocument/2006/math">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5</m:t>
                              </m:r>
                            </m:num>
                            <m:den>
                              <m:r>
                                <a:rPr lang="en-US" sz="1600" i="1">
                                  <a:latin typeface="Cambria Math" panose="02040503050406030204" pitchFamily="18" charset="0"/>
                                </a:rPr>
                                <m:t>10</m:t>
                              </m:r>
                            </m:den>
                          </m:f>
                        </m:e>
                      </m:d>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3</m:t>
                              </m:r>
                            </m:num>
                            <m:den>
                              <m:r>
                                <a:rPr lang="en-US" sz="1600" i="1">
                                  <a:latin typeface="Cambria Math" panose="02040503050406030204" pitchFamily="18" charset="0"/>
                                </a:rPr>
                                <m:t>10</m:t>
                              </m:r>
                            </m:den>
                          </m:f>
                        </m:e>
                      </m:d>
                      <m:d>
                        <m:dPr>
                          <m:ctrlPr>
                            <a:rPr lang="en-US" sz="1600" i="1">
                              <a:latin typeface="Cambria Math" panose="02040503050406030204" pitchFamily="18" charset="0"/>
                            </a:rPr>
                          </m:ctrlPr>
                        </m:dPr>
                        <m:e>
                          <m:r>
                            <a:rPr lang="en-US" sz="1600" b="0" i="1" smtClean="0">
                              <a:latin typeface="Cambria Math" panose="02040503050406030204" pitchFamily="18" charset="0"/>
                            </a:rPr>
                            <m:t>0</m:t>
                          </m:r>
                        </m:e>
                      </m:d>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2</m:t>
                              </m:r>
                            </m:num>
                            <m:den>
                              <m:r>
                                <a:rPr lang="en-US" sz="1600" i="1">
                                  <a:latin typeface="Cambria Math" panose="02040503050406030204" pitchFamily="18" charset="0"/>
                                </a:rPr>
                                <m:t>10</m:t>
                              </m:r>
                            </m:den>
                          </m:f>
                        </m:e>
                      </m:d>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m:t>
                          </m:r>
                        </m:e>
                      </m:d>
                      <m:r>
                        <a:rPr lang="en-US" sz="1600" i="1">
                          <a:latin typeface="Cambria Math" panose="02040503050406030204" pitchFamily="18" charset="0"/>
                        </a:rPr>
                        <m:t>+</m:t>
                      </m:r>
                    </m:oMath>
                  </m:oMathPara>
                </a14:m>
                <a:endParaRPr lang="en-US" sz="1600" dirty="0"/>
              </a:p>
              <a:p>
                <a:pPr marL="1257300">
                  <a:spcAft>
                    <a:spcPts val="600"/>
                  </a:spcAft>
                </a:pPr>
                <a14:m>
                  <m:oMathPara xmlns:m="http://schemas.openxmlformats.org/officeDocument/2006/math">
                    <m:oMathParaPr>
                      <m:jc m:val="left"/>
                    </m:oMathParaPr>
                    <m:oMath xmlns:m="http://schemas.openxmlformats.org/officeDocument/2006/math">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5</m:t>
                              </m:r>
                            </m:num>
                            <m:den>
                              <m:r>
                                <a:rPr lang="en-US" sz="1600" i="1">
                                  <a:latin typeface="Cambria Math" panose="02040503050406030204" pitchFamily="18" charset="0"/>
                                </a:rPr>
                                <m:t>10</m:t>
                              </m:r>
                            </m:den>
                          </m:f>
                        </m:e>
                      </m:d>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m:t>
                          </m:r>
                        </m:e>
                      </m:d>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3</m:t>
                              </m:r>
                            </m:num>
                            <m:den>
                              <m:r>
                                <a:rPr lang="en-US" sz="1600" i="1">
                                  <a:latin typeface="Cambria Math" panose="02040503050406030204" pitchFamily="18" charset="0"/>
                                </a:rPr>
                                <m:t>10</m:t>
                              </m:r>
                            </m:den>
                          </m:f>
                        </m:e>
                      </m:d>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2</m:t>
                              </m:r>
                            </m:num>
                            <m:den>
                              <m:r>
                                <a:rPr lang="en-US" sz="1600" i="1">
                                  <a:latin typeface="Cambria Math" panose="02040503050406030204" pitchFamily="18" charset="0"/>
                                </a:rPr>
                                <m:t>10</m:t>
                              </m:r>
                            </m:den>
                          </m:f>
                        </m:e>
                      </m:d>
                      <m:d>
                        <m:dPr>
                          <m:ctrlPr>
                            <a:rPr lang="en-US" sz="1600" i="1">
                              <a:latin typeface="Cambria Math" panose="02040503050406030204" pitchFamily="18" charset="0"/>
                            </a:rPr>
                          </m:ctrlPr>
                        </m:dPr>
                        <m:e>
                          <m:r>
                            <a:rPr lang="en-US" sz="1600" b="0" i="1" smtClean="0">
                              <a:latin typeface="Cambria Math" panose="02040503050406030204" pitchFamily="18" charset="0"/>
                            </a:rPr>
                            <m:t>0</m:t>
                          </m:r>
                        </m:e>
                      </m:d>
                    </m:oMath>
                  </m:oMathPara>
                </a14:m>
                <a:endParaRPr lang="en-US" sz="1600" dirty="0"/>
              </a:p>
              <a:p>
                <a:pPr marL="1028700" indent="228600">
                  <a:spcAft>
                    <a:spcPts val="6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=0</m:t>
                      </m:r>
                    </m:oMath>
                  </m:oMathPara>
                </a14:m>
                <a:endParaRPr lang="en-US" sz="1600" dirty="0"/>
              </a:p>
            </p:txBody>
          </p:sp>
        </mc:Choice>
        <mc:Fallback xmlns="">
          <p:sp>
            <p:nvSpPr>
              <p:cNvPr id="14" name="TextBox 13">
                <a:extLst>
                  <a:ext uri="{FF2B5EF4-FFF2-40B4-BE49-F238E27FC236}">
                    <a16:creationId xmlns:a16="http://schemas.microsoft.com/office/drawing/2014/main" id="{8CBFCBD2-7BAC-6089-35C7-A755EF9AE789}"/>
                  </a:ext>
                </a:extLst>
              </p:cNvPr>
              <p:cNvSpPr txBox="1">
                <a:spLocks noRot="1" noChangeAspect="1" noMove="1" noResize="1" noEditPoints="1" noAdjustHandles="1" noChangeArrowheads="1" noChangeShapeType="1" noTextEdit="1"/>
              </p:cNvSpPr>
              <p:nvPr/>
            </p:nvSpPr>
            <p:spPr>
              <a:xfrm>
                <a:off x="1178336" y="2331940"/>
                <a:ext cx="9627511" cy="3306290"/>
              </a:xfrm>
              <a:prstGeom prst="rect">
                <a:avLst/>
              </a:prstGeom>
              <a:blipFill>
                <a:blip r:embed="rId3"/>
                <a:stretch>
                  <a:fillRect/>
                </a:stretch>
              </a:blipFill>
              <a:ln>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6E922BD2-9A4D-1389-9F6F-A573140A8F60}"/>
              </a:ext>
            </a:extLst>
          </p:cNvPr>
          <p:cNvPicPr>
            <a:picLocks noChangeAspect="1"/>
          </p:cNvPicPr>
          <p:nvPr/>
        </p:nvPicPr>
        <p:blipFill>
          <a:blip r:embed="rId4"/>
          <a:stretch>
            <a:fillRect/>
          </a:stretch>
        </p:blipFill>
        <p:spPr>
          <a:xfrm>
            <a:off x="8678568" y="1219770"/>
            <a:ext cx="3232806" cy="350431"/>
          </a:xfrm>
          <a:prstGeom prst="rect">
            <a:avLst/>
          </a:prstGeom>
        </p:spPr>
      </p:pic>
      <p:sp>
        <p:nvSpPr>
          <p:cNvPr id="17" name="TextBox 16">
            <a:extLst>
              <a:ext uri="{FF2B5EF4-FFF2-40B4-BE49-F238E27FC236}">
                <a16:creationId xmlns:a16="http://schemas.microsoft.com/office/drawing/2014/main" id="{7B1D367B-284B-B50A-23AD-FDE64B631647}"/>
              </a:ext>
            </a:extLst>
          </p:cNvPr>
          <p:cNvSpPr txBox="1"/>
          <p:nvPr/>
        </p:nvSpPr>
        <p:spPr>
          <a:xfrm>
            <a:off x="847106" y="1852056"/>
            <a:ext cx="2757154" cy="369332"/>
          </a:xfrm>
          <a:prstGeom prst="rect">
            <a:avLst/>
          </a:prstGeom>
          <a:noFill/>
          <a:ln>
            <a:noFill/>
          </a:ln>
        </p:spPr>
        <p:txBody>
          <a:bodyPr wrap="square">
            <a:spAutoFit/>
          </a:bodyPr>
          <a:lstStyle/>
          <a:p>
            <a:pPr>
              <a:spcAft>
                <a:spcPts val="600"/>
              </a:spcAft>
            </a:pPr>
            <a:r>
              <a:rPr lang="en-US" dirty="0"/>
              <a:t>Player 1's expected utility:</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8D26B4-8C52-3D73-774F-54758C6A79EE}"/>
                  </a:ext>
                </a:extLst>
              </p:cNvPr>
              <p:cNvSpPr txBox="1"/>
              <p:nvPr/>
            </p:nvSpPr>
            <p:spPr>
              <a:xfrm>
                <a:off x="8678568" y="3745219"/>
                <a:ext cx="1796049" cy="446276"/>
              </a:xfrm>
              <a:prstGeom prst="rect">
                <a:avLst/>
              </a:prstGeom>
              <a:noFill/>
              <a:ln>
                <a:noFill/>
              </a:ln>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𝜎</m:t>
                              </m:r>
                            </m:e>
                            <m:sub>
                              <m:r>
                                <a:rPr lang="en-US" b="0" i="1" smtClean="0">
                                  <a:solidFill>
                                    <a:srgbClr val="00B0F0"/>
                                  </a:solidFill>
                                  <a:latin typeface="Cambria Math" panose="02040503050406030204" pitchFamily="18" charset="0"/>
                                </a:rPr>
                                <m:t>2</m:t>
                              </m:r>
                            </m:sub>
                          </m:sSub>
                          <m:r>
                            <a:rPr lang="en-US" i="1">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𝜎</m:t>
                              </m:r>
                            </m:e>
                            <m:sub>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2</m:t>
                              </m:r>
                            </m:sub>
                          </m:sSub>
                        </m:e>
                      </m:d>
                      <m:r>
                        <a:rPr lang="en-US" b="0" i="1" smtClean="0">
                          <a:latin typeface="Cambria Math" panose="02040503050406030204" pitchFamily="18" charset="0"/>
                        </a:rPr>
                        <m:t>=0</m:t>
                      </m:r>
                    </m:oMath>
                  </m:oMathPara>
                </a14:m>
                <a:endParaRPr lang="en-US" dirty="0"/>
              </a:p>
            </p:txBody>
          </p:sp>
        </mc:Choice>
        <mc:Fallback xmlns="">
          <p:sp>
            <p:nvSpPr>
              <p:cNvPr id="20" name="TextBox 19">
                <a:extLst>
                  <a:ext uri="{FF2B5EF4-FFF2-40B4-BE49-F238E27FC236}">
                    <a16:creationId xmlns:a16="http://schemas.microsoft.com/office/drawing/2014/main" id="{168D26B4-8C52-3D73-774F-54758C6A79EE}"/>
                  </a:ext>
                </a:extLst>
              </p:cNvPr>
              <p:cNvSpPr txBox="1">
                <a:spLocks noRot="1" noChangeAspect="1" noMove="1" noResize="1" noEditPoints="1" noAdjustHandles="1" noChangeArrowheads="1" noChangeShapeType="1" noTextEdit="1"/>
              </p:cNvSpPr>
              <p:nvPr/>
            </p:nvSpPr>
            <p:spPr>
              <a:xfrm>
                <a:off x="8678568" y="3745219"/>
                <a:ext cx="1796049" cy="446276"/>
              </a:xfrm>
              <a:prstGeom prst="rect">
                <a:avLst/>
              </a:prstGeom>
              <a:blipFill>
                <a:blip r:embed="rId5"/>
                <a:stretch>
                  <a:fillRect/>
                </a:stretch>
              </a:blipFill>
              <a:ln>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B01611F3-41B8-914F-4410-9365078F6405}"/>
              </a:ext>
            </a:extLst>
          </p:cNvPr>
          <p:cNvSpPr txBox="1"/>
          <p:nvPr/>
        </p:nvSpPr>
        <p:spPr>
          <a:xfrm>
            <a:off x="7995914" y="3827531"/>
            <a:ext cx="3629197" cy="369332"/>
          </a:xfrm>
          <a:prstGeom prst="rect">
            <a:avLst/>
          </a:prstGeom>
          <a:noFill/>
          <a:ln>
            <a:noFill/>
          </a:ln>
        </p:spPr>
        <p:txBody>
          <a:bodyPr wrap="square">
            <a:spAutoFit/>
          </a:bodyPr>
          <a:lstStyle/>
          <a:p>
            <a:pPr>
              <a:spcAft>
                <a:spcPts val="600"/>
              </a:spcAft>
            </a:pPr>
            <a:r>
              <a:rPr lang="en-US" dirty="0"/>
              <a:t>Similarly, Player 2's expected utility:</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6F9647F-DAE2-8C30-318C-F9D6BDCC6BB6}"/>
                  </a:ext>
                </a:extLst>
              </p:cNvPr>
              <p:cNvSpPr txBox="1"/>
              <p:nvPr/>
            </p:nvSpPr>
            <p:spPr>
              <a:xfrm>
                <a:off x="847106" y="5715174"/>
                <a:ext cx="7645624" cy="369332"/>
              </a:xfrm>
              <a:prstGeom prst="rect">
                <a:avLst/>
              </a:prstGeom>
              <a:noFill/>
              <a:ln>
                <a:noFill/>
              </a:ln>
            </p:spPr>
            <p:txBody>
              <a:bodyPr wrap="square">
                <a:spAutoFit/>
              </a:bodyPr>
              <a:lstStyle/>
              <a:p>
                <a:r>
                  <a:rPr lang="en-US" dirty="0"/>
                  <a:t>Both players have expected utility </a:t>
                </a:r>
                <a14:m>
                  <m:oMath xmlns:m="http://schemas.openxmlformats.org/officeDocument/2006/math">
                    <m:r>
                      <a:rPr lang="en-US" i="1" dirty="0" smtClean="0">
                        <a:latin typeface="Cambria Math" panose="02040503050406030204" pitchFamily="18" charset="0"/>
                      </a:rPr>
                      <m:t>0</m:t>
                    </m:r>
                  </m:oMath>
                </a14:m>
                <a:r>
                  <a:rPr lang="en-US" dirty="0"/>
                  <a:t>, even with Player 2's non-uniform strategy.</a:t>
                </a:r>
              </a:p>
            </p:txBody>
          </p:sp>
        </mc:Choice>
        <mc:Fallback xmlns="">
          <p:sp>
            <p:nvSpPr>
              <p:cNvPr id="23" name="TextBox 22">
                <a:extLst>
                  <a:ext uri="{FF2B5EF4-FFF2-40B4-BE49-F238E27FC236}">
                    <a16:creationId xmlns:a16="http://schemas.microsoft.com/office/drawing/2014/main" id="{06F9647F-DAE2-8C30-318C-F9D6BDCC6BB6}"/>
                  </a:ext>
                </a:extLst>
              </p:cNvPr>
              <p:cNvSpPr txBox="1">
                <a:spLocks noRot="1" noChangeAspect="1" noMove="1" noResize="1" noEditPoints="1" noAdjustHandles="1" noChangeArrowheads="1" noChangeShapeType="1" noTextEdit="1"/>
              </p:cNvSpPr>
              <p:nvPr/>
            </p:nvSpPr>
            <p:spPr>
              <a:xfrm>
                <a:off x="847106" y="5715174"/>
                <a:ext cx="7645624" cy="369332"/>
              </a:xfrm>
              <a:prstGeom prst="rect">
                <a:avLst/>
              </a:prstGeom>
              <a:blipFill>
                <a:blip r:embed="rId6"/>
                <a:stretch>
                  <a:fillRect l="-718" t="-10000" b="-26667"/>
                </a:stretch>
              </a:blipFill>
              <a:ln>
                <a:no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54085D60-D3EE-56D9-1038-63607BE75D5F}"/>
              </a:ext>
            </a:extLst>
          </p:cNvPr>
          <p:cNvSpPr txBox="1"/>
          <p:nvPr/>
        </p:nvSpPr>
        <p:spPr>
          <a:xfrm>
            <a:off x="5718237" y="6215303"/>
            <a:ext cx="6096535" cy="369332"/>
          </a:xfrm>
          <a:prstGeom prst="rect">
            <a:avLst/>
          </a:prstGeom>
          <a:noFill/>
          <a:ln>
            <a:noFill/>
          </a:ln>
        </p:spPr>
        <p:txBody>
          <a:bodyPr wrap="square">
            <a:spAutoFit/>
          </a:bodyPr>
          <a:lstStyle/>
          <a:p>
            <a:r>
              <a:rPr lang="en-US" dirty="0"/>
              <a:t>This means we have a fair game: no player has a net advantage.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EFE13A-1FA5-B754-04EF-4AC18CE122ED}"/>
                  </a:ext>
                </a:extLst>
              </p:cNvPr>
              <p:cNvSpPr txBox="1"/>
              <p:nvPr/>
            </p:nvSpPr>
            <p:spPr>
              <a:xfrm>
                <a:off x="7995914" y="4779047"/>
                <a:ext cx="3629197" cy="723275"/>
              </a:xfrm>
              <a:prstGeom prst="rect">
                <a:avLst/>
              </a:prstGeom>
              <a:noFill/>
              <a:ln>
                <a:noFill/>
              </a:ln>
            </p:spPr>
            <p:txBody>
              <a:bodyPr wrap="square">
                <a:spAutoFit/>
              </a:bodyPr>
              <a:lstStyle/>
              <a:p>
                <a:pPr>
                  <a:spcAft>
                    <a:spcPts val="600"/>
                  </a:spcAft>
                </a:pPr>
                <a:r>
                  <a:rPr lang="en-US" dirty="0"/>
                  <a:t>Or, as a zero-sum game:</a:t>
                </a:r>
              </a:p>
              <a:p>
                <a:pPr algn="ctr">
                  <a:spcAft>
                    <a:spcPts val="600"/>
                  </a:spcAft>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𝜎</m:t>
                            </m:r>
                          </m:e>
                          <m:sub>
                            <m:r>
                              <a:rPr lang="en-US" i="1">
                                <a:solidFill>
                                  <a:srgbClr val="00B0F0"/>
                                </a:solidFill>
                                <a:latin typeface="Cambria Math" panose="02040503050406030204" pitchFamily="18" charset="0"/>
                              </a:rPr>
                              <m:t>2</m:t>
                            </m:r>
                          </m:sub>
                        </m:sSub>
                        <m:r>
                          <a:rPr lang="en-US" i="1">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𝜎</m:t>
                            </m:r>
                          </m:e>
                          <m:sub>
                            <m:r>
                              <a:rPr lang="en-US" i="1">
                                <a:solidFill>
                                  <a:srgbClr val="7030A0"/>
                                </a:solidFill>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𝑢</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𝜎</m:t>
                            </m:r>
                          </m:e>
                          <m:sub>
                            <m:r>
                              <a:rPr lang="en-US" b="0" i="1" smtClean="0">
                                <a:solidFill>
                                  <a:srgbClr val="00B0F0"/>
                                </a:solidFill>
                                <a:latin typeface="Cambria Math" panose="02040503050406030204" pitchFamily="18" charset="0"/>
                              </a:rPr>
                              <m:t>1</m:t>
                            </m:r>
                          </m:sub>
                        </m:sSub>
                        <m:r>
                          <a:rPr lang="en-US" i="1">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𝜎</m:t>
                            </m:r>
                          </m:e>
                          <m:sub>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1</m:t>
                            </m:r>
                          </m:sub>
                        </m:sSub>
                      </m:e>
                    </m:d>
                    <m:r>
                      <a:rPr lang="en-US" i="1">
                        <a:latin typeface="Cambria Math" panose="02040503050406030204" pitchFamily="18" charset="0"/>
                      </a:rPr>
                      <m:t>=0</m:t>
                    </m:r>
                  </m:oMath>
                </a14:m>
                <a:r>
                  <a:rPr lang="en-US" dirty="0"/>
                  <a:t> </a:t>
                </a:r>
              </a:p>
            </p:txBody>
          </p:sp>
        </mc:Choice>
        <mc:Fallback xmlns="">
          <p:sp>
            <p:nvSpPr>
              <p:cNvPr id="25" name="TextBox 24">
                <a:extLst>
                  <a:ext uri="{FF2B5EF4-FFF2-40B4-BE49-F238E27FC236}">
                    <a16:creationId xmlns:a16="http://schemas.microsoft.com/office/drawing/2014/main" id="{EFEFE13A-1FA5-B754-04EF-4AC18CE122ED}"/>
                  </a:ext>
                </a:extLst>
              </p:cNvPr>
              <p:cNvSpPr txBox="1">
                <a:spLocks noRot="1" noChangeAspect="1" noMove="1" noResize="1" noEditPoints="1" noAdjustHandles="1" noChangeArrowheads="1" noChangeShapeType="1" noTextEdit="1"/>
              </p:cNvSpPr>
              <p:nvPr/>
            </p:nvSpPr>
            <p:spPr>
              <a:xfrm>
                <a:off x="7995914" y="4779047"/>
                <a:ext cx="3629197" cy="723275"/>
              </a:xfrm>
              <a:prstGeom prst="rect">
                <a:avLst/>
              </a:prstGeom>
              <a:blipFill>
                <a:blip r:embed="rId7"/>
                <a:stretch>
                  <a:fillRect l="-1513" t="-504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7252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DA7E0-7DA1-D0BC-6171-E51BF18E94B9}"/>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6FDE7C12-9945-D94E-E9F9-E15A34F1E1C5}"/>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Modeling Games: Properties</a:t>
            </a:r>
            <a:endParaRPr lang="en-US" sz="3600" dirty="0"/>
          </a:p>
        </p:txBody>
      </p:sp>
      <p:sp>
        <p:nvSpPr>
          <p:cNvPr id="14" name="Rectangle 3">
            <a:extLst>
              <a:ext uri="{FF2B5EF4-FFF2-40B4-BE49-F238E27FC236}">
                <a16:creationId xmlns:a16="http://schemas.microsoft.com/office/drawing/2014/main" id="{D2DB382B-B1CD-221C-93F9-F70D781A8A65}"/>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3" name="TextBox 2">
            <a:extLst>
              <a:ext uri="{FF2B5EF4-FFF2-40B4-BE49-F238E27FC236}">
                <a16:creationId xmlns:a16="http://schemas.microsoft.com/office/drawing/2014/main" id="{8F6CA819-1824-7319-D612-DD41DFD2AF2A}"/>
              </a:ext>
            </a:extLst>
          </p:cNvPr>
          <p:cNvSpPr txBox="1"/>
          <p:nvPr/>
        </p:nvSpPr>
        <p:spPr>
          <a:xfrm>
            <a:off x="596787" y="1021485"/>
            <a:ext cx="9614013" cy="769441"/>
          </a:xfrm>
          <a:prstGeom prst="rect">
            <a:avLst/>
          </a:prstGeom>
          <a:noFill/>
          <a:ln>
            <a:noFill/>
          </a:ln>
        </p:spPr>
        <p:txBody>
          <a:bodyPr wrap="square">
            <a:spAutoFit/>
          </a:bodyPr>
          <a:lstStyle/>
          <a:p>
            <a:pPr>
              <a:buNone/>
            </a:pPr>
            <a:r>
              <a:rPr lang="en-US" sz="2200" dirty="0"/>
              <a:t>Just as we classify search problems by their properties (observable, deterministic, episodic), we must characterize games by their strategic structure.</a:t>
            </a:r>
          </a:p>
        </p:txBody>
      </p:sp>
      <p:graphicFrame>
        <p:nvGraphicFramePr>
          <p:cNvPr id="8" name="Table 7">
            <a:extLst>
              <a:ext uri="{FF2B5EF4-FFF2-40B4-BE49-F238E27FC236}">
                <a16:creationId xmlns:a16="http://schemas.microsoft.com/office/drawing/2014/main" id="{39DE4869-02AD-50CE-C65F-EB15E36BD7FD}"/>
              </a:ext>
            </a:extLst>
          </p:cNvPr>
          <p:cNvGraphicFramePr>
            <a:graphicFrameLocks noGrp="1"/>
          </p:cNvGraphicFramePr>
          <p:nvPr>
            <p:extLst>
              <p:ext uri="{D42A27DB-BD31-4B8C-83A1-F6EECF244321}">
                <p14:modId xmlns:p14="http://schemas.microsoft.com/office/powerpoint/2010/main" val="697916151"/>
              </p:ext>
            </p:extLst>
          </p:nvPr>
        </p:nvGraphicFramePr>
        <p:xfrm>
          <a:off x="1125780" y="2404662"/>
          <a:ext cx="9845040" cy="3235960"/>
        </p:xfrm>
        <a:graphic>
          <a:graphicData uri="http://schemas.openxmlformats.org/drawingml/2006/table">
            <a:tbl>
              <a:tblPr firstRow="1" bandRow="1">
                <a:tableStyleId>{073A0DAA-6AF3-43AB-8588-CEC1D06C72B9}</a:tableStyleId>
              </a:tblPr>
              <a:tblGrid>
                <a:gridCol w="2171700">
                  <a:extLst>
                    <a:ext uri="{9D8B030D-6E8A-4147-A177-3AD203B41FA5}">
                      <a16:colId xmlns:a16="http://schemas.microsoft.com/office/drawing/2014/main" val="2077058461"/>
                    </a:ext>
                  </a:extLst>
                </a:gridCol>
                <a:gridCol w="2263140">
                  <a:extLst>
                    <a:ext uri="{9D8B030D-6E8A-4147-A177-3AD203B41FA5}">
                      <a16:colId xmlns:a16="http://schemas.microsoft.com/office/drawing/2014/main" val="2126356226"/>
                    </a:ext>
                  </a:extLst>
                </a:gridCol>
                <a:gridCol w="2369820">
                  <a:extLst>
                    <a:ext uri="{9D8B030D-6E8A-4147-A177-3AD203B41FA5}">
                      <a16:colId xmlns:a16="http://schemas.microsoft.com/office/drawing/2014/main" val="1798796154"/>
                    </a:ext>
                  </a:extLst>
                </a:gridCol>
                <a:gridCol w="3040380">
                  <a:extLst>
                    <a:ext uri="{9D8B030D-6E8A-4147-A177-3AD203B41FA5}">
                      <a16:colId xmlns:a16="http://schemas.microsoft.com/office/drawing/2014/main" val="1639281876"/>
                    </a:ext>
                  </a:extLst>
                </a:gridCol>
              </a:tblGrid>
              <a:tr h="370840">
                <a:tc>
                  <a:txBody>
                    <a:bodyPr/>
                    <a:lstStyle/>
                    <a:p>
                      <a:pPr algn="ctr"/>
                      <a:r>
                        <a:rPr lang="en-US" b="1"/>
                        <a:t>Game Property</a:t>
                      </a:r>
                      <a:endParaRPr lang="en-US"/>
                    </a:p>
                  </a:txBody>
                  <a:tcPr anchor="ctr"/>
                </a:tc>
                <a:tc>
                  <a:txBody>
                    <a:bodyPr/>
                    <a:lstStyle/>
                    <a:p>
                      <a:pPr algn="ctr"/>
                      <a:r>
                        <a:rPr lang="en-US" b="1" dirty="0"/>
                        <a:t>Category 1</a:t>
                      </a:r>
                      <a:endParaRPr lang="en-US" dirty="0"/>
                    </a:p>
                  </a:txBody>
                  <a:tcPr anchor="ctr"/>
                </a:tc>
                <a:tc>
                  <a:txBody>
                    <a:bodyPr/>
                    <a:lstStyle/>
                    <a:p>
                      <a:pPr algn="ctr"/>
                      <a:r>
                        <a:rPr lang="en-US" b="1" dirty="0"/>
                        <a:t>Category 2</a:t>
                      </a:r>
                      <a:endParaRPr lang="en-US" dirty="0"/>
                    </a:p>
                  </a:txBody>
                  <a:tcPr anchor="ctr"/>
                </a:tc>
                <a:tc>
                  <a:txBody>
                    <a:bodyPr/>
                    <a:lstStyle/>
                    <a:p>
                      <a:pPr algn="ctr"/>
                      <a:r>
                        <a:rPr lang="en-US" b="1" dirty="0"/>
                        <a:t>Example</a:t>
                      </a:r>
                      <a:endParaRPr lang="en-US" dirty="0"/>
                    </a:p>
                  </a:txBody>
                  <a:tcPr anchor="ctr"/>
                </a:tc>
                <a:extLst>
                  <a:ext uri="{0D108BD9-81ED-4DB2-BD59-A6C34878D82A}">
                    <a16:rowId xmlns:a16="http://schemas.microsoft.com/office/drawing/2014/main" val="2783060021"/>
                  </a:ext>
                </a:extLst>
              </a:tr>
              <a:tr h="370840">
                <a:tc>
                  <a:txBody>
                    <a:bodyPr/>
                    <a:lstStyle/>
                    <a:p>
                      <a:pPr algn="ctr"/>
                      <a:r>
                        <a:rPr lang="en-US" b="1"/>
                        <a:t>Number of players</a:t>
                      </a:r>
                      <a:endParaRPr lang="en-US"/>
                    </a:p>
                  </a:txBody>
                  <a:tcPr anchor="ctr"/>
                </a:tc>
                <a:tc>
                  <a:txBody>
                    <a:bodyPr/>
                    <a:lstStyle/>
                    <a:p>
                      <a:pPr algn="ctr"/>
                      <a:r>
                        <a:rPr lang="en-US"/>
                        <a:t>Single player</a:t>
                      </a:r>
                    </a:p>
                  </a:txBody>
                  <a:tcPr anchor="ctr"/>
                </a:tc>
                <a:tc>
                  <a:txBody>
                    <a:bodyPr/>
                    <a:lstStyle/>
                    <a:p>
                      <a:pPr algn="ctr"/>
                      <a:r>
                        <a:rPr lang="en-US"/>
                        <a:t>Multiple players</a:t>
                      </a:r>
                    </a:p>
                  </a:txBody>
                  <a:tcPr anchor="ctr"/>
                </a:tc>
                <a:tc>
                  <a:txBody>
                    <a:bodyPr/>
                    <a:lstStyle/>
                    <a:p>
                      <a:r>
                        <a:rPr lang="en-US"/>
                        <a:t>Chess (2), Poker (multiple)</a:t>
                      </a:r>
                    </a:p>
                  </a:txBody>
                  <a:tcPr anchor="ctr"/>
                </a:tc>
                <a:extLst>
                  <a:ext uri="{0D108BD9-81ED-4DB2-BD59-A6C34878D82A}">
                    <a16:rowId xmlns:a16="http://schemas.microsoft.com/office/drawing/2014/main" val="1903367269"/>
                  </a:ext>
                </a:extLst>
              </a:tr>
              <a:tr h="370840">
                <a:tc>
                  <a:txBody>
                    <a:bodyPr/>
                    <a:lstStyle/>
                    <a:p>
                      <a:pPr algn="ctr"/>
                      <a:r>
                        <a:rPr lang="en-US" b="1"/>
                        <a:t>Action space</a:t>
                      </a:r>
                      <a:endParaRPr lang="en-US"/>
                    </a:p>
                  </a:txBody>
                  <a:tcPr anchor="ctr"/>
                </a:tc>
                <a:tc>
                  <a:txBody>
                    <a:bodyPr/>
                    <a:lstStyle/>
                    <a:p>
                      <a:pPr algn="ctr"/>
                      <a:r>
                        <a:rPr lang="en-US"/>
                        <a:t>Finite</a:t>
                      </a:r>
                    </a:p>
                  </a:txBody>
                  <a:tcPr anchor="ctr"/>
                </a:tc>
                <a:tc>
                  <a:txBody>
                    <a:bodyPr/>
                    <a:lstStyle/>
                    <a:p>
                      <a:pPr algn="ctr"/>
                      <a:r>
                        <a:rPr lang="en-US"/>
                        <a:t>Infinite</a:t>
                      </a:r>
                    </a:p>
                  </a:txBody>
                  <a:tcPr anchor="ctr"/>
                </a:tc>
                <a:tc>
                  <a:txBody>
                    <a:bodyPr/>
                    <a:lstStyle/>
                    <a:p>
                      <a:r>
                        <a:rPr lang="en-US" dirty="0"/>
                        <a:t>Rock-Paper-Scissors vs. Tennis</a:t>
                      </a:r>
                    </a:p>
                  </a:txBody>
                  <a:tcPr anchor="ctr"/>
                </a:tc>
                <a:extLst>
                  <a:ext uri="{0D108BD9-81ED-4DB2-BD59-A6C34878D82A}">
                    <a16:rowId xmlns:a16="http://schemas.microsoft.com/office/drawing/2014/main" val="2192519279"/>
                  </a:ext>
                </a:extLst>
              </a:tr>
              <a:tr h="370840">
                <a:tc>
                  <a:txBody>
                    <a:bodyPr/>
                    <a:lstStyle/>
                    <a:p>
                      <a:pPr algn="ctr"/>
                      <a:r>
                        <a:rPr lang="en-US" b="1"/>
                        <a:t>Outcome</a:t>
                      </a:r>
                      <a:endParaRPr lang="en-US"/>
                    </a:p>
                  </a:txBody>
                  <a:tcPr anchor="ctr"/>
                </a:tc>
                <a:tc>
                  <a:txBody>
                    <a:bodyPr/>
                    <a:lstStyle/>
                    <a:p>
                      <a:pPr algn="ctr"/>
                      <a:r>
                        <a:rPr lang="en-US"/>
                        <a:t>Deterministic</a:t>
                      </a:r>
                    </a:p>
                  </a:txBody>
                  <a:tcPr anchor="ctr"/>
                </a:tc>
                <a:tc>
                  <a:txBody>
                    <a:bodyPr/>
                    <a:lstStyle/>
                    <a:p>
                      <a:pPr algn="ctr"/>
                      <a:r>
                        <a:rPr lang="en-US"/>
                        <a:t>Random/Stochastic</a:t>
                      </a:r>
                    </a:p>
                  </a:txBody>
                  <a:tcPr anchor="ctr"/>
                </a:tc>
                <a:tc>
                  <a:txBody>
                    <a:bodyPr/>
                    <a:lstStyle/>
                    <a:p>
                      <a:r>
                        <a:rPr lang="en-US"/>
                        <a:t>Chess vs. Poker (card dealing)</a:t>
                      </a:r>
                    </a:p>
                  </a:txBody>
                  <a:tcPr anchor="ctr"/>
                </a:tc>
                <a:extLst>
                  <a:ext uri="{0D108BD9-81ED-4DB2-BD59-A6C34878D82A}">
                    <a16:rowId xmlns:a16="http://schemas.microsoft.com/office/drawing/2014/main" val="1142066671"/>
                  </a:ext>
                </a:extLst>
              </a:tr>
              <a:tr h="370840">
                <a:tc>
                  <a:txBody>
                    <a:bodyPr/>
                    <a:lstStyle/>
                    <a:p>
                      <a:pPr algn="ctr"/>
                      <a:r>
                        <a:rPr lang="en-US" b="1"/>
                        <a:t>Payoff structure</a:t>
                      </a:r>
                      <a:endParaRPr lang="en-US"/>
                    </a:p>
                  </a:txBody>
                  <a:tcPr anchor="ctr"/>
                </a:tc>
                <a:tc>
                  <a:txBody>
                    <a:bodyPr/>
                    <a:lstStyle/>
                    <a:p>
                      <a:pPr algn="ctr"/>
                      <a:r>
                        <a:rPr lang="en-US"/>
                        <a:t>Zero-sum</a:t>
                      </a:r>
                    </a:p>
                  </a:txBody>
                  <a:tcPr anchor="ctr"/>
                </a:tc>
                <a:tc>
                  <a:txBody>
                    <a:bodyPr/>
                    <a:lstStyle/>
                    <a:p>
                      <a:pPr algn="ctr"/>
                      <a:r>
                        <a:rPr lang="en-US"/>
                        <a:t>General-sum</a:t>
                      </a:r>
                    </a:p>
                  </a:txBody>
                  <a:tcPr anchor="ctr"/>
                </a:tc>
                <a:tc>
                  <a:txBody>
                    <a:bodyPr/>
                    <a:lstStyle/>
                    <a:p>
                      <a:r>
                        <a:rPr lang="en-US"/>
                        <a:t>Chess vs. Prisoner's Dilemma</a:t>
                      </a:r>
                    </a:p>
                  </a:txBody>
                  <a:tcPr anchor="ctr"/>
                </a:tc>
                <a:extLst>
                  <a:ext uri="{0D108BD9-81ED-4DB2-BD59-A6C34878D82A}">
                    <a16:rowId xmlns:a16="http://schemas.microsoft.com/office/drawing/2014/main" val="165433942"/>
                  </a:ext>
                </a:extLst>
              </a:tr>
              <a:tr h="370840">
                <a:tc>
                  <a:txBody>
                    <a:bodyPr/>
                    <a:lstStyle/>
                    <a:p>
                      <a:pPr algn="ctr"/>
                      <a:r>
                        <a:rPr lang="en-US" b="1"/>
                        <a:t>Move timing</a:t>
                      </a:r>
                      <a:endParaRPr lang="en-US"/>
                    </a:p>
                  </a:txBody>
                  <a:tcPr anchor="ctr"/>
                </a:tc>
                <a:tc>
                  <a:txBody>
                    <a:bodyPr/>
                    <a:lstStyle/>
                    <a:p>
                      <a:pPr algn="ctr"/>
                      <a:r>
                        <a:rPr lang="en-US"/>
                        <a:t>Sequential</a:t>
                      </a:r>
                    </a:p>
                  </a:txBody>
                  <a:tcPr anchor="ctr"/>
                </a:tc>
                <a:tc>
                  <a:txBody>
                    <a:bodyPr/>
                    <a:lstStyle/>
                    <a:p>
                      <a:pPr algn="ctr"/>
                      <a:r>
                        <a:rPr lang="en-US"/>
                        <a:t>Simultaneous</a:t>
                      </a:r>
                    </a:p>
                  </a:txBody>
                  <a:tcPr anchor="ctr"/>
                </a:tc>
                <a:tc>
                  <a:txBody>
                    <a:bodyPr/>
                    <a:lstStyle/>
                    <a:p>
                      <a:r>
                        <a:rPr lang="en-US"/>
                        <a:t>Chess vs. Rock-Paper-Scissors</a:t>
                      </a:r>
                    </a:p>
                  </a:txBody>
                  <a:tcPr anchor="ctr"/>
                </a:tc>
                <a:extLst>
                  <a:ext uri="{0D108BD9-81ED-4DB2-BD59-A6C34878D82A}">
                    <a16:rowId xmlns:a16="http://schemas.microsoft.com/office/drawing/2014/main" val="1682717961"/>
                  </a:ext>
                </a:extLst>
              </a:tr>
              <a:tr h="370840">
                <a:tc>
                  <a:txBody>
                    <a:bodyPr/>
                    <a:lstStyle/>
                    <a:p>
                      <a:pPr algn="ctr"/>
                      <a:r>
                        <a:rPr lang="en-US" b="1"/>
                        <a:t>Information visibility</a:t>
                      </a:r>
                      <a:endParaRPr lang="en-US"/>
                    </a:p>
                  </a:txBody>
                  <a:tcPr anchor="ctr"/>
                </a:tc>
                <a:tc>
                  <a:txBody>
                    <a:bodyPr/>
                    <a:lstStyle/>
                    <a:p>
                      <a:pPr algn="ctr"/>
                      <a:r>
                        <a:rPr lang="en-US"/>
                        <a:t>Perfect information</a:t>
                      </a:r>
                    </a:p>
                  </a:txBody>
                  <a:tcPr anchor="ctr"/>
                </a:tc>
                <a:tc>
                  <a:txBody>
                    <a:bodyPr/>
                    <a:lstStyle/>
                    <a:p>
                      <a:pPr algn="ctr"/>
                      <a:r>
                        <a:rPr lang="en-US"/>
                        <a:t>Imperfect information</a:t>
                      </a:r>
                    </a:p>
                  </a:txBody>
                  <a:tcPr anchor="ctr"/>
                </a:tc>
                <a:tc>
                  <a:txBody>
                    <a:bodyPr/>
                    <a:lstStyle/>
                    <a:p>
                      <a:r>
                        <a:rPr lang="en-US"/>
                        <a:t>Chess vs. Poker (hidden cards)</a:t>
                      </a:r>
                    </a:p>
                  </a:txBody>
                  <a:tcPr anchor="ctr"/>
                </a:tc>
                <a:extLst>
                  <a:ext uri="{0D108BD9-81ED-4DB2-BD59-A6C34878D82A}">
                    <a16:rowId xmlns:a16="http://schemas.microsoft.com/office/drawing/2014/main" val="2950581472"/>
                  </a:ext>
                </a:extLst>
              </a:tr>
              <a:tr h="370840">
                <a:tc>
                  <a:txBody>
                    <a:bodyPr/>
                    <a:lstStyle/>
                    <a:p>
                      <a:pPr algn="ctr"/>
                      <a:r>
                        <a:rPr lang="en-US" b="1" dirty="0"/>
                        <a:t>Knowledge of rules</a:t>
                      </a:r>
                      <a:endParaRPr lang="en-US" dirty="0"/>
                    </a:p>
                  </a:txBody>
                  <a:tcPr anchor="ctr"/>
                </a:tc>
                <a:tc>
                  <a:txBody>
                    <a:bodyPr/>
                    <a:lstStyle/>
                    <a:p>
                      <a:pPr algn="ctr"/>
                      <a:r>
                        <a:rPr lang="en-US"/>
                        <a:t>Complete information</a:t>
                      </a:r>
                    </a:p>
                  </a:txBody>
                  <a:tcPr anchor="ctr"/>
                </a:tc>
                <a:tc>
                  <a:txBody>
                    <a:bodyPr/>
                    <a:lstStyle/>
                    <a:p>
                      <a:pPr algn="ctr"/>
                      <a:r>
                        <a:rPr lang="en-US" dirty="0"/>
                        <a:t>Incomplete information</a:t>
                      </a:r>
                    </a:p>
                  </a:txBody>
                  <a:tcPr anchor="ctr"/>
                </a:tc>
                <a:tc>
                  <a:txBody>
                    <a:bodyPr/>
                    <a:lstStyle/>
                    <a:p>
                      <a:r>
                        <a:rPr lang="en-US" dirty="0"/>
                        <a:t>Chess vs. Sealed-bid auction</a:t>
                      </a:r>
                    </a:p>
                  </a:txBody>
                  <a:tcPr anchor="ctr"/>
                </a:tc>
                <a:extLst>
                  <a:ext uri="{0D108BD9-81ED-4DB2-BD59-A6C34878D82A}">
                    <a16:rowId xmlns:a16="http://schemas.microsoft.com/office/drawing/2014/main" val="2481866367"/>
                  </a:ext>
                </a:extLst>
              </a:tr>
            </a:tbl>
          </a:graphicData>
        </a:graphic>
      </p:graphicFrame>
      <p:pic>
        <p:nvPicPr>
          <p:cNvPr id="2050" name="Picture 2">
            <a:extLst>
              <a:ext uri="{FF2B5EF4-FFF2-40B4-BE49-F238E27FC236}">
                <a16:creationId xmlns:a16="http://schemas.microsoft.com/office/drawing/2014/main" id="{D25DFAFD-CA55-BCAA-FBC9-B81271C919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5" t="4171" r="17625" b="6750"/>
          <a:stretch>
            <a:fillRect/>
          </a:stretch>
        </p:blipFill>
        <p:spPr bwMode="auto">
          <a:xfrm>
            <a:off x="10811576" y="160020"/>
            <a:ext cx="1250283" cy="170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89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6DC80-627E-2C7C-EB0B-9FEFFF5D8FA1}"/>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078CF5BF-801B-9D70-A922-A13756398486}"/>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Finding Mixed NE in 2-Player, 2-Action Zero-Sum Game</a:t>
            </a:r>
          </a:p>
        </p:txBody>
      </p:sp>
      <p:sp>
        <p:nvSpPr>
          <p:cNvPr id="11" name="TextBox 10">
            <a:extLst>
              <a:ext uri="{FF2B5EF4-FFF2-40B4-BE49-F238E27FC236}">
                <a16:creationId xmlns:a16="http://schemas.microsoft.com/office/drawing/2014/main" id="{80A751D6-DD8B-286E-C1D0-77E9BB259887}"/>
              </a:ext>
            </a:extLst>
          </p:cNvPr>
          <p:cNvSpPr txBox="1"/>
          <p:nvPr/>
        </p:nvSpPr>
        <p:spPr>
          <a:xfrm>
            <a:off x="641366" y="994938"/>
            <a:ext cx="10697194" cy="430887"/>
          </a:xfrm>
          <a:prstGeom prst="rect">
            <a:avLst/>
          </a:prstGeom>
          <a:noFill/>
          <a:ln>
            <a:noFill/>
          </a:ln>
        </p:spPr>
        <p:txBody>
          <a:bodyPr wrap="square">
            <a:spAutoFit/>
          </a:bodyPr>
          <a:lstStyle/>
          <a:p>
            <a:r>
              <a:rPr lang="en-US" sz="2200" b="1" dirty="0"/>
              <a:t>Even / Odd 2-finger Morra</a:t>
            </a:r>
            <a:r>
              <a:rPr lang="en-US" sz="2200" dirty="0"/>
              <a:t> is a game of chance and strategy, typically played by two people.</a:t>
            </a:r>
          </a:p>
        </p:txBody>
      </p:sp>
      <p:sp>
        <p:nvSpPr>
          <p:cNvPr id="2" name="TextBox 1">
            <a:extLst>
              <a:ext uri="{FF2B5EF4-FFF2-40B4-BE49-F238E27FC236}">
                <a16:creationId xmlns:a16="http://schemas.microsoft.com/office/drawing/2014/main" id="{050ED709-A754-99AD-30F6-97F703E03C7B}"/>
              </a:ext>
            </a:extLst>
          </p:cNvPr>
          <p:cNvSpPr txBox="1"/>
          <p:nvPr/>
        </p:nvSpPr>
        <p:spPr>
          <a:xfrm>
            <a:off x="641366" y="1665498"/>
            <a:ext cx="10697194" cy="3139321"/>
          </a:xfrm>
          <a:prstGeom prst="rect">
            <a:avLst/>
          </a:prstGeom>
          <a:noFill/>
          <a:ln>
            <a:noFill/>
          </a:ln>
        </p:spPr>
        <p:txBody>
          <a:bodyPr wrap="square">
            <a:spAutoFit/>
          </a:bodyPr>
          <a:lstStyle/>
          <a:p>
            <a:r>
              <a:rPr lang="en-US" sz="2200" b="1" dirty="0"/>
              <a:t>Objective: </a:t>
            </a:r>
            <a:r>
              <a:rPr lang="en-US" sz="2200" dirty="0"/>
              <a:t>To correctly guess whether the </a:t>
            </a:r>
            <a:r>
              <a:rPr lang="en-US" sz="2200" b="1" dirty="0"/>
              <a:t>sum of fingers</a:t>
            </a:r>
            <a:r>
              <a:rPr lang="en-US" sz="2200" dirty="0"/>
              <a:t> shown by both players is </a:t>
            </a:r>
            <a:r>
              <a:rPr lang="en-US" sz="2200" b="1" dirty="0"/>
              <a:t>even</a:t>
            </a:r>
            <a:r>
              <a:rPr lang="en-US" sz="2200" dirty="0"/>
              <a:t> or </a:t>
            </a:r>
            <a:r>
              <a:rPr lang="en-US" sz="2200" b="1" dirty="0"/>
              <a:t>odd</a:t>
            </a:r>
            <a:r>
              <a:rPr lang="en-US" sz="2200" dirty="0"/>
              <a:t>.</a:t>
            </a:r>
          </a:p>
          <a:p>
            <a:r>
              <a:rPr lang="en-US" sz="2200" b="1" dirty="0"/>
              <a:t>How to Play:</a:t>
            </a:r>
          </a:p>
          <a:p>
            <a:pPr marL="800100" lvl="1" indent="-342900">
              <a:buFont typeface="+mj-lt"/>
              <a:buAutoNum type="arabicPeriod"/>
            </a:pPr>
            <a:r>
              <a:rPr lang="en-US" sz="2200" b="1" dirty="0"/>
              <a:t>Choose Roles</a:t>
            </a:r>
            <a:r>
              <a:rPr lang="en-US" sz="2200" dirty="0"/>
              <a:t>: One player is “Even,” the other is “Odd.”</a:t>
            </a:r>
          </a:p>
          <a:p>
            <a:pPr marL="800100" lvl="1" indent="-342900">
              <a:buFont typeface="+mj-lt"/>
              <a:buAutoNum type="arabicPeriod"/>
            </a:pPr>
            <a:r>
              <a:rPr lang="en-US" sz="2200" b="1" dirty="0"/>
              <a:t>Simultaneous Play</a:t>
            </a:r>
            <a:r>
              <a:rPr lang="en-US" sz="2200" dirty="0"/>
              <a:t>:</a:t>
            </a:r>
          </a:p>
          <a:p>
            <a:pPr marL="1257300" lvl="2" indent="-342900">
              <a:buFont typeface="Arial" panose="020B0604020202020204" pitchFamily="34" charset="0"/>
              <a:buChar char="•"/>
            </a:pPr>
            <a:r>
              <a:rPr lang="en-US" sz="2200" dirty="0"/>
              <a:t>Each player throws out</a:t>
            </a:r>
            <a:r>
              <a:rPr lang="en-US" sz="2200" b="1" i="1" dirty="0"/>
              <a:t> </a:t>
            </a:r>
            <a:r>
              <a:rPr lang="en-US" sz="2200" i="1" dirty="0"/>
              <a:t>one or two fingers</a:t>
            </a:r>
            <a:r>
              <a:rPr lang="en-US" sz="2200" dirty="0"/>
              <a:t>.</a:t>
            </a:r>
          </a:p>
          <a:p>
            <a:pPr marL="1257300" lvl="2" indent="-342900">
              <a:buFont typeface="Arial" panose="020B0604020202020204" pitchFamily="34" charset="0"/>
              <a:buChar char="•"/>
            </a:pPr>
            <a:r>
              <a:rPr lang="en-US" sz="2200" dirty="0"/>
              <a:t>The total number of fingers is summed.</a:t>
            </a:r>
          </a:p>
          <a:p>
            <a:pPr marL="800100" lvl="1" indent="-342900">
              <a:buFont typeface="+mj-lt"/>
              <a:buAutoNum type="arabicPeriod"/>
            </a:pPr>
            <a:r>
              <a:rPr lang="en-US" sz="2200" b="1" dirty="0"/>
              <a:t>Determine Winner</a:t>
            </a:r>
            <a:r>
              <a:rPr lang="en-US" sz="2200" dirty="0"/>
              <a:t>: If the total is even, the “Even” player wins; otherwise, the “Odd” player wins.</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0D1375C5-2137-68B8-B29B-0253481AE160}"/>
                  </a:ext>
                </a:extLst>
              </p:cNvPr>
              <p:cNvGraphicFramePr>
                <a:graphicFrameLocks noGrp="1"/>
              </p:cNvGraphicFramePr>
              <p:nvPr>
                <p:extLst>
                  <p:ext uri="{D42A27DB-BD31-4B8C-83A1-F6EECF244321}">
                    <p14:modId xmlns:p14="http://schemas.microsoft.com/office/powerpoint/2010/main" val="4230101479"/>
                  </p:ext>
                </p:extLst>
              </p:nvPr>
            </p:nvGraphicFramePr>
            <p:xfrm>
              <a:off x="6521532" y="5044492"/>
              <a:ext cx="3269751" cy="1112520"/>
            </p:xfrm>
            <a:graphic>
              <a:graphicData uri="http://schemas.openxmlformats.org/drawingml/2006/table">
                <a:tbl>
                  <a:tblPr firstRow="1" bandRow="1">
                    <a:tableStyleId>{69CF1AB2-1976-4502-BF36-3FF5EA218861}</a:tableStyleId>
                  </a:tblPr>
                  <a:tblGrid>
                    <a:gridCol w="1089917">
                      <a:extLst>
                        <a:ext uri="{9D8B030D-6E8A-4147-A177-3AD203B41FA5}">
                          <a16:colId xmlns:a16="http://schemas.microsoft.com/office/drawing/2014/main" val="1229428998"/>
                        </a:ext>
                      </a:extLst>
                    </a:gridCol>
                    <a:gridCol w="1089917">
                      <a:extLst>
                        <a:ext uri="{9D8B030D-6E8A-4147-A177-3AD203B41FA5}">
                          <a16:colId xmlns:a16="http://schemas.microsoft.com/office/drawing/2014/main" val="575434096"/>
                        </a:ext>
                      </a:extLst>
                    </a:gridCol>
                    <a:gridCol w="1089917">
                      <a:extLst>
                        <a:ext uri="{9D8B030D-6E8A-4147-A177-3AD203B41FA5}">
                          <a16:colId xmlns:a16="http://schemas.microsoft.com/office/drawing/2014/main" val="692193582"/>
                        </a:ext>
                      </a:extLst>
                    </a:gridCol>
                  </a:tblGrid>
                  <a:tr h="370840">
                    <a:tc>
                      <a:txBody>
                        <a:bodyPr/>
                        <a:lstStyle/>
                        <a:p>
                          <a:pPr algn="ctr"/>
                          <a:endParaRPr lang="en-US" dirty="0"/>
                        </a:p>
                      </a:txBody>
                      <a:tcPr/>
                    </a:tc>
                    <a:tc>
                      <a:txBody>
                        <a:bodyPr/>
                        <a:lstStyle/>
                        <a:p>
                          <a:pPr algn="ctr"/>
                          <a:r>
                            <a:rPr lang="en-US" dirty="0"/>
                            <a:t>1 finger</a:t>
                          </a:r>
                        </a:p>
                      </a:txBody>
                      <a:tcPr/>
                    </a:tc>
                    <a:tc>
                      <a:txBody>
                        <a:bodyPr/>
                        <a:lstStyle/>
                        <a:p>
                          <a:pPr algn="ctr"/>
                          <a:r>
                            <a:rPr lang="en-US" dirty="0"/>
                            <a:t>2 fingers</a:t>
                          </a:r>
                        </a:p>
                      </a:txBody>
                      <a:tcPr/>
                    </a:tc>
                    <a:extLst>
                      <a:ext uri="{0D108BD9-81ED-4DB2-BD59-A6C34878D82A}">
                        <a16:rowId xmlns:a16="http://schemas.microsoft.com/office/drawing/2014/main" val="3163205290"/>
                      </a:ext>
                    </a:extLst>
                  </a:tr>
                  <a:tr h="370840">
                    <a:tc>
                      <a:txBody>
                        <a:bodyPr/>
                        <a:lstStyle/>
                        <a:p>
                          <a:pPr algn="ctr"/>
                          <a:r>
                            <a:rPr lang="en-US" b="1" dirty="0"/>
                            <a:t>1 finger</a:t>
                          </a:r>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i="0" dirty="0" smtClean="0">
                                        <a:latin typeface="Cambria Math" panose="02040503050406030204" pitchFamily="18" charset="0"/>
                                      </a:rPr>
                                      <m:t>2</m:t>
                                    </m:r>
                                    <m:r>
                                      <a:rPr lang="en-US" dirty="0" smtClean="0">
                                        <a:latin typeface="Cambria Math" panose="02040503050406030204" pitchFamily="18" charset="0"/>
                                      </a:rPr>
                                      <m:t>, </m:t>
                                    </m:r>
                                    <m:r>
                                      <a:rPr lang="en-US" b="0" i="0" dirty="0" smtClean="0">
                                        <a:latin typeface="Cambria Math" panose="02040503050406030204" pitchFamily="18" charset="0"/>
                                      </a:rPr>
                                      <m:t>−2</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dirty="0" smtClean="0">
                                        <a:latin typeface="Cambria Math" panose="02040503050406030204" pitchFamily="18" charset="0"/>
                                      </a:rPr>
                                      <m:t>−</m:t>
                                    </m:r>
                                    <m:r>
                                      <a:rPr lang="en-US" b="0" i="0" dirty="0" smtClean="0">
                                        <a:latin typeface="Cambria Math" panose="02040503050406030204" pitchFamily="18" charset="0"/>
                                      </a:rPr>
                                      <m:t>3</m:t>
                                    </m:r>
                                    <m:r>
                                      <a:rPr lang="en-US" dirty="0" smtClean="0">
                                        <a:latin typeface="Cambria Math" panose="02040503050406030204" pitchFamily="18" charset="0"/>
                                      </a:rPr>
                                      <m:t>, </m:t>
                                    </m:r>
                                    <m:r>
                                      <a:rPr lang="en-US" b="0" i="0" dirty="0" smtClean="0">
                                        <a:latin typeface="Cambria Math" panose="02040503050406030204" pitchFamily="18" charset="0"/>
                                      </a:rPr>
                                      <m:t>3</m:t>
                                    </m:r>
                                  </m:e>
                                </m:d>
                              </m:oMath>
                            </m:oMathPara>
                          </a14:m>
                          <a:endParaRPr lang="en-US" dirty="0"/>
                        </a:p>
                      </a:txBody>
                      <a:tcPr/>
                    </a:tc>
                    <a:extLst>
                      <a:ext uri="{0D108BD9-81ED-4DB2-BD59-A6C34878D82A}">
                        <a16:rowId xmlns:a16="http://schemas.microsoft.com/office/drawing/2014/main" val="2533386995"/>
                      </a:ext>
                    </a:extLst>
                  </a:tr>
                  <a:tr h="370840">
                    <a:tc>
                      <a:txBody>
                        <a:bodyPr/>
                        <a:lstStyle/>
                        <a:p>
                          <a:pPr algn="ctr"/>
                          <a:r>
                            <a:rPr lang="en-US" b="1" dirty="0"/>
                            <a:t>2 fingers</a:t>
                          </a:r>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i="0" dirty="0" smtClean="0">
                                        <a:latin typeface="Cambria Math" panose="02040503050406030204" pitchFamily="18" charset="0"/>
                                      </a:rPr>
                                      <m:t>−3</m:t>
                                    </m:r>
                                    <m:r>
                                      <a:rPr lang="en-US" dirty="0" smtClean="0">
                                        <a:latin typeface="Cambria Math" panose="02040503050406030204" pitchFamily="18" charset="0"/>
                                      </a:rPr>
                                      <m:t>, </m:t>
                                    </m:r>
                                    <m:r>
                                      <a:rPr lang="en-US" b="0" i="0" dirty="0" smtClean="0">
                                        <a:latin typeface="Cambria Math" panose="02040503050406030204" pitchFamily="18" charset="0"/>
                                      </a:rPr>
                                      <m:t>3</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i="0" dirty="0" smtClean="0">
                                        <a:latin typeface="Cambria Math" panose="02040503050406030204" pitchFamily="18" charset="0"/>
                                      </a:rPr>
                                      <m:t>4</m:t>
                                    </m:r>
                                    <m:r>
                                      <a:rPr lang="en-US" dirty="0" smtClean="0">
                                        <a:latin typeface="Cambria Math" panose="02040503050406030204" pitchFamily="18" charset="0"/>
                                      </a:rPr>
                                      <m:t>, </m:t>
                                    </m:r>
                                    <m:r>
                                      <a:rPr lang="en-US" b="0" i="0" dirty="0" smtClean="0">
                                        <a:latin typeface="Cambria Math" panose="02040503050406030204" pitchFamily="18" charset="0"/>
                                      </a:rPr>
                                      <m:t>−4</m:t>
                                    </m:r>
                                  </m:e>
                                </m:d>
                              </m:oMath>
                            </m:oMathPara>
                          </a14:m>
                          <a:endParaRPr lang="en-US" dirty="0"/>
                        </a:p>
                      </a:txBody>
                      <a:tcPr/>
                    </a:tc>
                    <a:extLst>
                      <a:ext uri="{0D108BD9-81ED-4DB2-BD59-A6C34878D82A}">
                        <a16:rowId xmlns:a16="http://schemas.microsoft.com/office/drawing/2014/main" val="291274573"/>
                      </a:ext>
                    </a:extLst>
                  </a:tr>
                </a:tbl>
              </a:graphicData>
            </a:graphic>
          </p:graphicFrame>
        </mc:Choice>
        <mc:Fallback xmlns="">
          <p:graphicFrame>
            <p:nvGraphicFramePr>
              <p:cNvPr id="3" name="Table 2">
                <a:extLst>
                  <a:ext uri="{FF2B5EF4-FFF2-40B4-BE49-F238E27FC236}">
                    <a16:creationId xmlns:a16="http://schemas.microsoft.com/office/drawing/2014/main" id="{0D1375C5-2137-68B8-B29B-0253481AE160}"/>
                  </a:ext>
                </a:extLst>
              </p:cNvPr>
              <p:cNvGraphicFramePr>
                <a:graphicFrameLocks noGrp="1"/>
              </p:cNvGraphicFramePr>
              <p:nvPr>
                <p:extLst>
                  <p:ext uri="{D42A27DB-BD31-4B8C-83A1-F6EECF244321}">
                    <p14:modId xmlns:p14="http://schemas.microsoft.com/office/powerpoint/2010/main" val="4230101479"/>
                  </p:ext>
                </p:extLst>
              </p:nvPr>
            </p:nvGraphicFramePr>
            <p:xfrm>
              <a:off x="6521532" y="5044492"/>
              <a:ext cx="3269751" cy="1112520"/>
            </p:xfrm>
            <a:graphic>
              <a:graphicData uri="http://schemas.openxmlformats.org/drawingml/2006/table">
                <a:tbl>
                  <a:tblPr firstRow="1" bandRow="1">
                    <a:tableStyleId>{69CF1AB2-1976-4502-BF36-3FF5EA218861}</a:tableStyleId>
                  </a:tblPr>
                  <a:tblGrid>
                    <a:gridCol w="1089917">
                      <a:extLst>
                        <a:ext uri="{9D8B030D-6E8A-4147-A177-3AD203B41FA5}">
                          <a16:colId xmlns:a16="http://schemas.microsoft.com/office/drawing/2014/main" val="1229428998"/>
                        </a:ext>
                      </a:extLst>
                    </a:gridCol>
                    <a:gridCol w="1089917">
                      <a:extLst>
                        <a:ext uri="{9D8B030D-6E8A-4147-A177-3AD203B41FA5}">
                          <a16:colId xmlns:a16="http://schemas.microsoft.com/office/drawing/2014/main" val="575434096"/>
                        </a:ext>
                      </a:extLst>
                    </a:gridCol>
                    <a:gridCol w="1089917">
                      <a:extLst>
                        <a:ext uri="{9D8B030D-6E8A-4147-A177-3AD203B41FA5}">
                          <a16:colId xmlns:a16="http://schemas.microsoft.com/office/drawing/2014/main" val="692193582"/>
                        </a:ext>
                      </a:extLst>
                    </a:gridCol>
                  </a:tblGrid>
                  <a:tr h="370840">
                    <a:tc>
                      <a:txBody>
                        <a:bodyPr/>
                        <a:lstStyle/>
                        <a:p>
                          <a:pPr algn="ctr"/>
                          <a:endParaRPr lang="en-US" dirty="0"/>
                        </a:p>
                      </a:txBody>
                      <a:tcPr/>
                    </a:tc>
                    <a:tc>
                      <a:txBody>
                        <a:bodyPr/>
                        <a:lstStyle/>
                        <a:p>
                          <a:pPr algn="ctr"/>
                          <a:r>
                            <a:rPr lang="en-US" dirty="0"/>
                            <a:t>1 finger</a:t>
                          </a:r>
                        </a:p>
                      </a:txBody>
                      <a:tcPr/>
                    </a:tc>
                    <a:tc>
                      <a:txBody>
                        <a:bodyPr/>
                        <a:lstStyle/>
                        <a:p>
                          <a:pPr algn="ctr"/>
                          <a:r>
                            <a:rPr lang="en-US" dirty="0"/>
                            <a:t>2 fingers</a:t>
                          </a:r>
                        </a:p>
                      </a:txBody>
                      <a:tcPr/>
                    </a:tc>
                    <a:extLst>
                      <a:ext uri="{0D108BD9-81ED-4DB2-BD59-A6C34878D82A}">
                        <a16:rowId xmlns:a16="http://schemas.microsoft.com/office/drawing/2014/main" val="3163205290"/>
                      </a:ext>
                    </a:extLst>
                  </a:tr>
                  <a:tr h="370840">
                    <a:tc>
                      <a:txBody>
                        <a:bodyPr/>
                        <a:lstStyle/>
                        <a:p>
                          <a:pPr algn="ctr"/>
                          <a:r>
                            <a:rPr lang="en-US" b="1" dirty="0"/>
                            <a:t>1 finger</a:t>
                          </a:r>
                        </a:p>
                      </a:txBody>
                      <a:tcPr/>
                    </a:tc>
                    <a:tc>
                      <a:txBody>
                        <a:bodyPr/>
                        <a:lstStyle/>
                        <a:p>
                          <a:endParaRPr lang="en-US"/>
                        </a:p>
                      </a:txBody>
                      <a:tcPr>
                        <a:blipFill>
                          <a:blip r:embed="rId2"/>
                          <a:stretch>
                            <a:fillRect l="-100000" t="-106452" r="-100556" b="-120968"/>
                          </a:stretch>
                        </a:blipFill>
                      </a:tcPr>
                    </a:tc>
                    <a:tc>
                      <a:txBody>
                        <a:bodyPr/>
                        <a:lstStyle/>
                        <a:p>
                          <a:endParaRPr lang="en-US"/>
                        </a:p>
                      </a:txBody>
                      <a:tcPr>
                        <a:blipFill>
                          <a:blip r:embed="rId2"/>
                          <a:stretch>
                            <a:fillRect l="-201117" t="-106452" r="-1117" b="-120968"/>
                          </a:stretch>
                        </a:blipFill>
                      </a:tcPr>
                    </a:tc>
                    <a:extLst>
                      <a:ext uri="{0D108BD9-81ED-4DB2-BD59-A6C34878D82A}">
                        <a16:rowId xmlns:a16="http://schemas.microsoft.com/office/drawing/2014/main" val="2533386995"/>
                      </a:ext>
                    </a:extLst>
                  </a:tr>
                  <a:tr h="370840">
                    <a:tc>
                      <a:txBody>
                        <a:bodyPr/>
                        <a:lstStyle/>
                        <a:p>
                          <a:pPr algn="ctr"/>
                          <a:r>
                            <a:rPr lang="en-US" b="1" dirty="0"/>
                            <a:t>2 fingers</a:t>
                          </a:r>
                        </a:p>
                      </a:txBody>
                      <a:tcPr/>
                    </a:tc>
                    <a:tc>
                      <a:txBody>
                        <a:bodyPr/>
                        <a:lstStyle/>
                        <a:p>
                          <a:endParaRPr lang="en-US"/>
                        </a:p>
                      </a:txBody>
                      <a:tcPr>
                        <a:blipFill>
                          <a:blip r:embed="rId2"/>
                          <a:stretch>
                            <a:fillRect l="-100000" t="-209836" r="-100556" b="-22951"/>
                          </a:stretch>
                        </a:blipFill>
                      </a:tcPr>
                    </a:tc>
                    <a:tc>
                      <a:txBody>
                        <a:bodyPr/>
                        <a:lstStyle/>
                        <a:p>
                          <a:endParaRPr lang="en-US"/>
                        </a:p>
                      </a:txBody>
                      <a:tcPr>
                        <a:blipFill>
                          <a:blip r:embed="rId2"/>
                          <a:stretch>
                            <a:fillRect l="-201117" t="-209836" r="-1117" b="-22951"/>
                          </a:stretch>
                        </a:blipFill>
                      </a:tcPr>
                    </a:tc>
                    <a:extLst>
                      <a:ext uri="{0D108BD9-81ED-4DB2-BD59-A6C34878D82A}">
                        <a16:rowId xmlns:a16="http://schemas.microsoft.com/office/drawing/2014/main" val="291274573"/>
                      </a:ext>
                    </a:extLst>
                  </a:tr>
                </a:tbl>
              </a:graphicData>
            </a:graphic>
          </p:graphicFrame>
        </mc:Fallback>
      </mc:AlternateContent>
      <p:sp>
        <p:nvSpPr>
          <p:cNvPr id="5" name="TextBox 4">
            <a:extLst>
              <a:ext uri="{FF2B5EF4-FFF2-40B4-BE49-F238E27FC236}">
                <a16:creationId xmlns:a16="http://schemas.microsoft.com/office/drawing/2014/main" id="{B4DDCB43-4B77-88DA-D329-03DCF5A25791}"/>
              </a:ext>
            </a:extLst>
          </p:cNvPr>
          <p:cNvSpPr txBox="1"/>
          <p:nvPr/>
        </p:nvSpPr>
        <p:spPr>
          <a:xfrm>
            <a:off x="2720213" y="5432175"/>
            <a:ext cx="3269750" cy="430887"/>
          </a:xfrm>
          <a:prstGeom prst="rect">
            <a:avLst/>
          </a:prstGeom>
          <a:noFill/>
          <a:ln>
            <a:noFill/>
          </a:ln>
        </p:spPr>
        <p:txBody>
          <a:bodyPr wrap="square">
            <a:spAutoFit/>
          </a:bodyPr>
          <a:lstStyle/>
          <a:p>
            <a:r>
              <a:rPr lang="en-US" sz="2200" dirty="0"/>
              <a:t>Assume the payoff matrix:</a:t>
            </a:r>
          </a:p>
        </p:txBody>
      </p:sp>
      <p:sp>
        <p:nvSpPr>
          <p:cNvPr id="7" name="TextBox 6">
            <a:extLst>
              <a:ext uri="{FF2B5EF4-FFF2-40B4-BE49-F238E27FC236}">
                <a16:creationId xmlns:a16="http://schemas.microsoft.com/office/drawing/2014/main" id="{60DCCC12-1FF1-13C4-5BF3-1A146C98AC7C}"/>
              </a:ext>
            </a:extLst>
          </p:cNvPr>
          <p:cNvSpPr txBox="1"/>
          <p:nvPr/>
        </p:nvSpPr>
        <p:spPr>
          <a:xfrm>
            <a:off x="8252043" y="4675160"/>
            <a:ext cx="852669" cy="369332"/>
          </a:xfrm>
          <a:prstGeom prst="rect">
            <a:avLst/>
          </a:prstGeom>
          <a:noFill/>
          <a:ln>
            <a:noFill/>
          </a:ln>
        </p:spPr>
        <p:txBody>
          <a:bodyPr wrap="square">
            <a:spAutoFit/>
          </a:bodyPr>
          <a:lstStyle/>
          <a:p>
            <a:pPr algn="ctr"/>
            <a:r>
              <a:rPr lang="en-US" b="1" i="1" dirty="0">
                <a:solidFill>
                  <a:srgbClr val="1306BA"/>
                </a:solidFill>
              </a:rPr>
              <a:t>Odd</a:t>
            </a:r>
          </a:p>
        </p:txBody>
      </p:sp>
      <p:sp>
        <p:nvSpPr>
          <p:cNvPr id="10" name="TextBox 9">
            <a:extLst>
              <a:ext uri="{FF2B5EF4-FFF2-40B4-BE49-F238E27FC236}">
                <a16:creationId xmlns:a16="http://schemas.microsoft.com/office/drawing/2014/main" id="{C4112419-1E54-D54C-463B-F0BE0DA1A18F}"/>
              </a:ext>
            </a:extLst>
          </p:cNvPr>
          <p:cNvSpPr txBox="1"/>
          <p:nvPr/>
        </p:nvSpPr>
        <p:spPr>
          <a:xfrm rot="16200000">
            <a:off x="5913866" y="5627897"/>
            <a:ext cx="806949" cy="369332"/>
          </a:xfrm>
          <a:prstGeom prst="rect">
            <a:avLst/>
          </a:prstGeom>
          <a:noFill/>
          <a:ln>
            <a:noFill/>
          </a:ln>
        </p:spPr>
        <p:txBody>
          <a:bodyPr wrap="square">
            <a:spAutoFit/>
          </a:bodyPr>
          <a:lstStyle/>
          <a:p>
            <a:pPr algn="ctr"/>
            <a:r>
              <a:rPr lang="en-US" b="1" i="1" dirty="0">
                <a:solidFill>
                  <a:srgbClr val="008B8B"/>
                </a:solidFill>
              </a:rPr>
              <a:t>Even</a:t>
            </a:r>
          </a:p>
        </p:txBody>
      </p:sp>
      <p:cxnSp>
        <p:nvCxnSpPr>
          <p:cNvPr id="12" name="Straight Connector 11">
            <a:extLst>
              <a:ext uri="{FF2B5EF4-FFF2-40B4-BE49-F238E27FC236}">
                <a16:creationId xmlns:a16="http://schemas.microsoft.com/office/drawing/2014/main" id="{8E9B253D-BE83-93CB-F4EF-CF4F04DA27A6}"/>
              </a:ext>
            </a:extLst>
          </p:cNvPr>
          <p:cNvCxnSpPr>
            <a:cxnSpLocks/>
          </p:cNvCxnSpPr>
          <p:nvPr/>
        </p:nvCxnSpPr>
        <p:spPr>
          <a:xfrm>
            <a:off x="7783449" y="5754879"/>
            <a:ext cx="339573" cy="0"/>
          </a:xfrm>
          <a:prstGeom prst="line">
            <a:avLst/>
          </a:prstGeom>
          <a:ln w="38100">
            <a:solidFill>
              <a:srgbClr val="FF66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2FB6246-E8BE-556F-F9FB-5059EF362D52}"/>
              </a:ext>
            </a:extLst>
          </p:cNvPr>
          <p:cNvCxnSpPr>
            <a:cxnSpLocks/>
          </p:cNvCxnSpPr>
          <p:nvPr/>
        </p:nvCxnSpPr>
        <p:spPr>
          <a:xfrm>
            <a:off x="8878240" y="6157012"/>
            <a:ext cx="339573" cy="0"/>
          </a:xfrm>
          <a:prstGeom prst="line">
            <a:avLst/>
          </a:prstGeom>
          <a:ln w="38100">
            <a:solidFill>
              <a:srgbClr val="FF6600"/>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468EAC3-519F-4920-F3F4-CB5003CC198B}"/>
              </a:ext>
            </a:extLst>
          </p:cNvPr>
          <p:cNvCxnSpPr>
            <a:cxnSpLocks/>
          </p:cNvCxnSpPr>
          <p:nvPr/>
        </p:nvCxnSpPr>
        <p:spPr>
          <a:xfrm>
            <a:off x="9618469" y="5432175"/>
            <a:ext cx="0" cy="338218"/>
          </a:xfrm>
          <a:prstGeom prst="line">
            <a:avLst/>
          </a:prstGeom>
          <a:ln w="38100">
            <a:solidFill>
              <a:srgbClr val="FF66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E9CFB15-275C-4F5A-537E-04DB503CFF27}"/>
              </a:ext>
            </a:extLst>
          </p:cNvPr>
          <p:cNvCxnSpPr>
            <a:cxnSpLocks/>
          </p:cNvCxnSpPr>
          <p:nvPr/>
        </p:nvCxnSpPr>
        <p:spPr>
          <a:xfrm>
            <a:off x="8523678" y="5818794"/>
            <a:ext cx="0" cy="338218"/>
          </a:xfrm>
          <a:prstGeom prst="line">
            <a:avLst/>
          </a:prstGeom>
          <a:ln w="38100">
            <a:solidFill>
              <a:srgbClr val="FF6600"/>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406866E-30E1-CB39-54AD-8BABCAD803C8}"/>
              </a:ext>
            </a:extLst>
          </p:cNvPr>
          <p:cNvSpPr txBox="1"/>
          <p:nvPr/>
        </p:nvSpPr>
        <p:spPr>
          <a:xfrm>
            <a:off x="10212504" y="5983376"/>
            <a:ext cx="1580925" cy="430887"/>
          </a:xfrm>
          <a:prstGeom prst="rect">
            <a:avLst/>
          </a:prstGeom>
          <a:noFill/>
          <a:ln>
            <a:noFill/>
          </a:ln>
        </p:spPr>
        <p:txBody>
          <a:bodyPr wrap="square">
            <a:spAutoFit/>
          </a:bodyPr>
          <a:lstStyle/>
          <a:p>
            <a:r>
              <a:rPr lang="en-US" sz="2200" dirty="0">
                <a:solidFill>
                  <a:srgbClr val="FF6600"/>
                </a:solidFill>
              </a:rPr>
              <a:t>No pure NE.</a:t>
            </a:r>
          </a:p>
        </p:txBody>
      </p:sp>
    </p:spTree>
    <p:extLst>
      <p:ext uri="{BB962C8B-B14F-4D97-AF65-F5344CB8AC3E}">
        <p14:creationId xmlns:p14="http://schemas.microsoft.com/office/powerpoint/2010/main" val="38748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5" grpId="0"/>
      <p:bldP spid="7" grpId="0"/>
      <p:bldP spid="10" grpId="0"/>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1191D-7B58-EFEA-7C5E-EB4B0297B683}"/>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21E9AD62-CB24-0C54-DCE4-98934B5D46A9}"/>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Even / Odd Morra</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5EAE011-A25C-7DA9-1CA4-41A795905C14}"/>
                  </a:ext>
                </a:extLst>
              </p:cNvPr>
              <p:cNvSpPr txBox="1"/>
              <p:nvPr/>
            </p:nvSpPr>
            <p:spPr>
              <a:xfrm>
                <a:off x="1250966" y="964014"/>
                <a:ext cx="4156971" cy="681982"/>
              </a:xfrm>
              <a:prstGeom prst="rect">
                <a:avLst/>
              </a:prstGeom>
              <a:noFill/>
              <a:ln>
                <a:noFill/>
              </a:ln>
            </p:spPr>
            <p:txBody>
              <a:bodyPr wrap="square">
                <a:spAutoFit/>
              </a:bodyPr>
              <a:lstStyle/>
              <a:p>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𝑜𝑑𝑑</m:t>
                        </m:r>
                      </m:sub>
                    </m:sSub>
                  </m:oMath>
                </a14:m>
                <a:r>
                  <a:rPr lang="en-US" b="0" dirty="0">
                    <a:latin typeface="Cambria Math" panose="02040503050406030204" pitchFamily="18" charset="0"/>
                  </a:rPr>
                  <a:t> be the mixed strategy:</a:t>
                </a:r>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𝑜𝑑𝑑</m:t>
                              </m:r>
                            </m:sub>
                          </m:sSub>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𝑜𝑑𝑑</m:t>
                              </m:r>
                            </m:sub>
                          </m:sSub>
                          <m:d>
                            <m:dPr>
                              <m:ctrlPr>
                                <a:rPr lang="en-US" i="1">
                                  <a:latin typeface="Cambria Math" panose="02040503050406030204" pitchFamily="18" charset="0"/>
                                </a:rPr>
                              </m:ctrlPr>
                            </m:dPr>
                            <m:e>
                              <m:r>
                                <a:rPr lang="en-US" b="0" i="1" smtClean="0">
                                  <a:latin typeface="Cambria Math" panose="02040503050406030204" pitchFamily="18" charset="0"/>
                                </a:rPr>
                                <m:t>2</m:t>
                              </m:r>
                            </m:e>
                          </m:d>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 1−</m:t>
                          </m:r>
                          <m:r>
                            <a:rPr lang="en-US" b="0" i="1" smtClean="0">
                              <a:latin typeface="Cambria Math" panose="02040503050406030204" pitchFamily="18" charset="0"/>
                            </a:rPr>
                            <m:t>𝑞</m:t>
                          </m:r>
                        </m:e>
                      </m:d>
                    </m:oMath>
                  </m:oMathPara>
                </a14:m>
                <a:endParaRPr lang="en-US" dirty="0"/>
              </a:p>
            </p:txBody>
          </p:sp>
        </mc:Choice>
        <mc:Fallback xmlns="">
          <p:sp>
            <p:nvSpPr>
              <p:cNvPr id="11" name="TextBox 10">
                <a:extLst>
                  <a:ext uri="{FF2B5EF4-FFF2-40B4-BE49-F238E27FC236}">
                    <a16:creationId xmlns:a16="http://schemas.microsoft.com/office/drawing/2014/main" id="{75EAE011-A25C-7DA9-1CA4-41A795905C14}"/>
                  </a:ext>
                </a:extLst>
              </p:cNvPr>
              <p:cNvSpPr txBox="1">
                <a:spLocks noRot="1" noChangeAspect="1" noMove="1" noResize="1" noEditPoints="1" noAdjustHandles="1" noChangeArrowheads="1" noChangeShapeType="1" noTextEdit="1"/>
              </p:cNvSpPr>
              <p:nvPr/>
            </p:nvSpPr>
            <p:spPr>
              <a:xfrm>
                <a:off x="1250966" y="964014"/>
                <a:ext cx="4156971" cy="681982"/>
              </a:xfrm>
              <a:prstGeom prst="rect">
                <a:avLst/>
              </a:prstGeom>
              <a:blipFill>
                <a:blip r:embed="rId2"/>
                <a:stretch>
                  <a:fillRect l="-1173" t="-6250" b="-17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76D7B8-83CA-EF60-A167-AEACA9EF69D0}"/>
                  </a:ext>
                </a:extLst>
              </p:cNvPr>
              <p:cNvSpPr txBox="1"/>
              <p:nvPr/>
            </p:nvSpPr>
            <p:spPr>
              <a:xfrm>
                <a:off x="2857747" y="1743873"/>
                <a:ext cx="2491927" cy="523220"/>
              </a:xfrm>
              <a:prstGeom prst="rect">
                <a:avLst/>
              </a:prstGeom>
              <a:noFill/>
              <a:ln>
                <a:noFill/>
              </a:ln>
            </p:spPr>
            <p:txBody>
              <a:bodyPr wrap="square">
                <a:spAutoFit/>
              </a:bodyPr>
              <a:lstStyle/>
              <a:p>
                <a14:m>
                  <m:oMath xmlns:m="http://schemas.openxmlformats.org/officeDocument/2006/math">
                    <m:r>
                      <a:rPr lang="en-US" sz="1400" b="0" i="1" smtClean="0">
                        <a:latin typeface="Cambria Math" panose="02040503050406030204" pitchFamily="18" charset="0"/>
                      </a:rPr>
                      <m:t>𝑞</m:t>
                    </m:r>
                  </m:oMath>
                </a14:m>
                <a:r>
                  <a:rPr lang="en-US" sz="1400" dirty="0"/>
                  <a:t> is the probability that the odd player selects “1 finger”: </a:t>
                </a:r>
                <a14:m>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𝑓</m:t>
                        </m:r>
                      </m:e>
                      <m:sub>
                        <m:r>
                          <a:rPr lang="en-US" sz="1400" i="1" dirty="0" smtClean="0">
                            <a:latin typeface="Cambria Math" panose="02040503050406030204" pitchFamily="18" charset="0"/>
                          </a:rPr>
                          <m:t>1</m:t>
                        </m:r>
                      </m:sub>
                    </m:sSub>
                  </m:oMath>
                </a14:m>
                <a:r>
                  <a:rPr lang="en-US" sz="1400" dirty="0"/>
                  <a:t>.</a:t>
                </a:r>
              </a:p>
            </p:txBody>
          </p:sp>
        </mc:Choice>
        <mc:Fallback xmlns="">
          <p:sp>
            <p:nvSpPr>
              <p:cNvPr id="8" name="TextBox 7">
                <a:extLst>
                  <a:ext uri="{FF2B5EF4-FFF2-40B4-BE49-F238E27FC236}">
                    <a16:creationId xmlns:a16="http://schemas.microsoft.com/office/drawing/2014/main" id="{7176D7B8-83CA-EF60-A167-AEACA9EF69D0}"/>
                  </a:ext>
                </a:extLst>
              </p:cNvPr>
              <p:cNvSpPr txBox="1">
                <a:spLocks noRot="1" noChangeAspect="1" noMove="1" noResize="1" noEditPoints="1" noAdjustHandles="1" noChangeArrowheads="1" noChangeShapeType="1" noTextEdit="1"/>
              </p:cNvSpPr>
              <p:nvPr/>
            </p:nvSpPr>
            <p:spPr>
              <a:xfrm>
                <a:off x="2857747" y="1743873"/>
                <a:ext cx="2491927" cy="523220"/>
              </a:xfrm>
              <a:prstGeom prst="rect">
                <a:avLst/>
              </a:prstGeom>
              <a:blipFill>
                <a:blip r:embed="rId3"/>
                <a:stretch>
                  <a:fillRect l="-733" t="-2326" r="-1956" b="-116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D4969D-A7FB-AB07-E32C-8B9CE03CD506}"/>
                  </a:ext>
                </a:extLst>
              </p:cNvPr>
              <p:cNvSpPr txBox="1"/>
              <p:nvPr/>
            </p:nvSpPr>
            <p:spPr>
              <a:xfrm>
                <a:off x="6218175" y="964014"/>
                <a:ext cx="4644981" cy="681982"/>
              </a:xfrm>
              <a:prstGeom prst="rect">
                <a:avLst/>
              </a:prstGeom>
              <a:noFill/>
              <a:ln>
                <a:noFill/>
              </a:ln>
            </p:spPr>
            <p:txBody>
              <a:bodyPr wrap="square">
                <a:spAutoFit/>
              </a:bodyPr>
              <a:lstStyle/>
              <a:p>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𝑒𝑣𝑒𝑛</m:t>
                        </m:r>
                      </m:sub>
                    </m:sSub>
                  </m:oMath>
                </a14:m>
                <a:r>
                  <a:rPr lang="en-US" dirty="0">
                    <a:latin typeface="Cambria Math" panose="02040503050406030204" pitchFamily="18" charset="0"/>
                  </a:rPr>
                  <a:t> be the mixed strategy:</a:t>
                </a:r>
              </a:p>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𝑒𝑣𝑒𝑛</m:t>
                              </m:r>
                            </m:sub>
                          </m:sSub>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𝑒𝑣𝑒𝑛</m:t>
                              </m:r>
                            </m:sub>
                          </m:sSub>
                          <m:d>
                            <m:dPr>
                              <m:ctrlPr>
                                <a:rPr lang="en-US" i="1">
                                  <a:latin typeface="Cambria Math" panose="02040503050406030204" pitchFamily="18" charset="0"/>
                                </a:rPr>
                              </m:ctrlPr>
                            </m:dPr>
                            <m:e>
                              <m:r>
                                <a:rPr lang="en-US" i="1">
                                  <a:latin typeface="Cambria Math" panose="02040503050406030204" pitchFamily="18" charset="0"/>
                                </a:rPr>
                                <m:t>2</m:t>
                              </m:r>
                            </m:e>
                          </m:d>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𝑝</m:t>
                          </m:r>
                          <m:r>
                            <a:rPr lang="en-US" i="1">
                              <a:latin typeface="Cambria Math" panose="02040503050406030204" pitchFamily="18" charset="0"/>
                            </a:rPr>
                            <m:t>, 1−</m:t>
                          </m:r>
                          <m:r>
                            <a:rPr lang="en-US" b="0" i="1" smtClean="0">
                              <a:latin typeface="Cambria Math" panose="02040503050406030204" pitchFamily="18" charset="0"/>
                            </a:rPr>
                            <m:t>𝑝</m:t>
                          </m:r>
                        </m:e>
                      </m:d>
                    </m:oMath>
                  </m:oMathPara>
                </a14:m>
                <a:endParaRPr lang="en-US" dirty="0"/>
              </a:p>
            </p:txBody>
          </p:sp>
        </mc:Choice>
        <mc:Fallback xmlns="">
          <p:sp>
            <p:nvSpPr>
              <p:cNvPr id="9" name="TextBox 8">
                <a:extLst>
                  <a:ext uri="{FF2B5EF4-FFF2-40B4-BE49-F238E27FC236}">
                    <a16:creationId xmlns:a16="http://schemas.microsoft.com/office/drawing/2014/main" id="{54D4969D-A7FB-AB07-E32C-8B9CE03CD506}"/>
                  </a:ext>
                </a:extLst>
              </p:cNvPr>
              <p:cNvSpPr txBox="1">
                <a:spLocks noRot="1" noChangeAspect="1" noMove="1" noResize="1" noEditPoints="1" noAdjustHandles="1" noChangeArrowheads="1" noChangeShapeType="1" noTextEdit="1"/>
              </p:cNvSpPr>
              <p:nvPr/>
            </p:nvSpPr>
            <p:spPr>
              <a:xfrm>
                <a:off x="6218175" y="964014"/>
                <a:ext cx="4644981" cy="681982"/>
              </a:xfrm>
              <a:prstGeom prst="rect">
                <a:avLst/>
              </a:prstGeom>
              <a:blipFill>
                <a:blip r:embed="rId4"/>
                <a:stretch>
                  <a:fillRect l="-1050" t="-6250" b="-17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271944-B4E0-DDDA-0E4D-793DDF09E971}"/>
                  </a:ext>
                </a:extLst>
              </p:cNvPr>
              <p:cNvSpPr txBox="1"/>
              <p:nvPr/>
            </p:nvSpPr>
            <p:spPr>
              <a:xfrm>
                <a:off x="7975633" y="1747164"/>
                <a:ext cx="2092029" cy="523220"/>
              </a:xfrm>
              <a:prstGeom prst="rect">
                <a:avLst/>
              </a:prstGeom>
              <a:noFill/>
              <a:ln>
                <a:noFill/>
              </a:ln>
            </p:spPr>
            <p:txBody>
              <a:bodyPr wrap="square">
                <a:spAutoFit/>
              </a:bodyPr>
              <a:lstStyle/>
              <a:p>
                <a14:m>
                  <m:oMath xmlns:m="http://schemas.openxmlformats.org/officeDocument/2006/math">
                    <m:r>
                      <a:rPr lang="en-US" sz="1400" b="0" i="1" smtClean="0">
                        <a:latin typeface="Cambria Math" panose="02040503050406030204" pitchFamily="18" charset="0"/>
                      </a:rPr>
                      <m:t>𝑝</m:t>
                    </m:r>
                  </m:oMath>
                </a14:m>
                <a:r>
                  <a:rPr lang="en-US" sz="1400" dirty="0"/>
                  <a:t> is the probability that the even player selects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1</m:t>
                        </m:r>
                      </m:sub>
                    </m:sSub>
                  </m:oMath>
                </a14:m>
                <a:r>
                  <a:rPr lang="en-US" sz="1400" dirty="0"/>
                  <a:t>.</a:t>
                </a:r>
              </a:p>
            </p:txBody>
          </p:sp>
        </mc:Choice>
        <mc:Fallback xmlns="">
          <p:sp>
            <p:nvSpPr>
              <p:cNvPr id="14" name="TextBox 13">
                <a:extLst>
                  <a:ext uri="{FF2B5EF4-FFF2-40B4-BE49-F238E27FC236}">
                    <a16:creationId xmlns:a16="http://schemas.microsoft.com/office/drawing/2014/main" id="{32271944-B4E0-DDDA-0E4D-793DDF09E971}"/>
                  </a:ext>
                </a:extLst>
              </p:cNvPr>
              <p:cNvSpPr txBox="1">
                <a:spLocks noRot="1" noChangeAspect="1" noMove="1" noResize="1" noEditPoints="1" noAdjustHandles="1" noChangeArrowheads="1" noChangeShapeType="1" noTextEdit="1"/>
              </p:cNvSpPr>
              <p:nvPr/>
            </p:nvSpPr>
            <p:spPr>
              <a:xfrm>
                <a:off x="7975633" y="1747164"/>
                <a:ext cx="2092029" cy="523220"/>
              </a:xfrm>
              <a:prstGeom prst="rect">
                <a:avLst/>
              </a:prstGeom>
              <a:blipFill>
                <a:blip r:embed="rId5"/>
                <a:stretch>
                  <a:fillRect l="-872" t="-2353" b="-1176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1097597-4DCC-9424-477E-E2B0BDE69D84}"/>
                  </a:ext>
                </a:extLst>
              </p:cNvPr>
              <p:cNvSpPr txBox="1"/>
              <p:nvPr/>
            </p:nvSpPr>
            <p:spPr>
              <a:xfrm>
                <a:off x="641366" y="2556270"/>
                <a:ext cx="6551914" cy="369332"/>
              </a:xfrm>
              <a:prstGeom prst="rect">
                <a:avLst/>
              </a:prstGeom>
              <a:noFill/>
              <a:ln>
                <a:noFill/>
              </a:ln>
            </p:spPr>
            <p:txBody>
              <a:bodyPr wrap="square">
                <a:spAutoFit/>
              </a:bodyPr>
              <a:lstStyle/>
              <a:p>
                <a:pPr>
                  <a:spcAft>
                    <a:spcPts val="1200"/>
                  </a:spcAft>
                </a:pPr>
                <a:r>
                  <a:rPr lang="en-US" dirty="0"/>
                  <a:t>By definition of </a:t>
                </a:r>
                <a:r>
                  <a:rPr lang="en-US" i="1" dirty="0"/>
                  <a:t>best response</a:t>
                </a:r>
                <a:r>
                  <a:rPr lang="en-US" dirty="0"/>
                  <a:t>, </a:t>
                </a:r>
                <a14:m>
                  <m:oMath xmlns:m="http://schemas.openxmlformats.org/officeDocument/2006/math">
                    <m:r>
                      <a:rPr lang="en-US" i="1" dirty="0" smtClean="0">
                        <a:latin typeface="Cambria Math" panose="02040503050406030204" pitchFamily="18" charset="0"/>
                      </a:rPr>
                      <m:t>𝑝</m:t>
                    </m:r>
                  </m:oMath>
                </a14:m>
                <a:r>
                  <a:rPr lang="en-US" dirty="0"/>
                  <a:t> is the best response to </a:t>
                </a:r>
                <a14:m>
                  <m:oMath xmlns:m="http://schemas.openxmlformats.org/officeDocument/2006/math">
                    <m:r>
                      <a:rPr lang="en-US" i="1" dirty="0" smtClean="0">
                        <a:latin typeface="Cambria Math" panose="02040503050406030204" pitchFamily="18" charset="0"/>
                      </a:rPr>
                      <m:t>𝑞</m:t>
                    </m:r>
                  </m:oMath>
                </a14:m>
                <a:r>
                  <a:rPr lang="en-US" dirty="0"/>
                  <a:t>. That is,</a:t>
                </a:r>
              </a:p>
            </p:txBody>
          </p:sp>
        </mc:Choice>
        <mc:Fallback xmlns="">
          <p:sp>
            <p:nvSpPr>
              <p:cNvPr id="21" name="TextBox 20">
                <a:extLst>
                  <a:ext uri="{FF2B5EF4-FFF2-40B4-BE49-F238E27FC236}">
                    <a16:creationId xmlns:a16="http://schemas.microsoft.com/office/drawing/2014/main" id="{B1097597-4DCC-9424-477E-E2B0BDE69D84}"/>
                  </a:ext>
                </a:extLst>
              </p:cNvPr>
              <p:cNvSpPr txBox="1">
                <a:spLocks noRot="1" noChangeAspect="1" noMove="1" noResize="1" noEditPoints="1" noAdjustHandles="1" noChangeArrowheads="1" noChangeShapeType="1" noTextEdit="1"/>
              </p:cNvSpPr>
              <p:nvPr/>
            </p:nvSpPr>
            <p:spPr>
              <a:xfrm>
                <a:off x="641366" y="2556270"/>
                <a:ext cx="6551914" cy="369332"/>
              </a:xfrm>
              <a:prstGeom prst="rect">
                <a:avLst/>
              </a:prstGeom>
              <a:blipFill>
                <a:blip r:embed="rId6"/>
                <a:stretch>
                  <a:fillRect l="-744"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4CA094B-063E-466C-9042-9EFBB4429F86}"/>
                  </a:ext>
                </a:extLst>
              </p:cNvPr>
              <p:cNvSpPr txBox="1"/>
              <p:nvPr/>
            </p:nvSpPr>
            <p:spPr>
              <a:xfrm>
                <a:off x="641365" y="3989764"/>
                <a:ext cx="10983746" cy="1107996"/>
              </a:xfrm>
              <a:prstGeom prst="rect">
                <a:avLst/>
              </a:prstGeom>
              <a:noFill/>
              <a:ln>
                <a:noFill/>
              </a:ln>
            </p:spPr>
            <p:txBody>
              <a:bodyPr wrap="square">
                <a:spAutoFit/>
              </a:bodyPr>
              <a:lstStyle/>
              <a:p>
                <a:pPr>
                  <a:spcAft>
                    <a:spcPts val="1800"/>
                  </a:spcAft>
                </a:pPr>
                <a:r>
                  <a:rPr lang="en-US" dirty="0"/>
                  <a:t>By the definition of expected utility for mixed utility games (for Player 1): </a:t>
                </a:r>
                <a:endParaRPr lang="en-US" i="1" dirty="0">
                  <a:latin typeface="Cambria Math" panose="02040503050406030204" pitchFamily="18" charset="0"/>
                </a:endParaRPr>
              </a:p>
              <a:p>
                <a:pPr>
                  <a:spcAft>
                    <a:spcPts val="1800"/>
                  </a:spcAft>
                </a:pPr>
                <a14:m>
                  <m:oMathPara xmlns:m="http://schemas.openxmlformats.org/officeDocument/2006/math">
                    <m:oMathParaPr>
                      <m:jc m:val="center"/>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𝑢</m:t>
                          </m:r>
                        </m:e>
                        <m:sub>
                          <m:r>
                            <a:rPr lang="en-US" sz="1600" b="0" i="1" smtClean="0">
                              <a:latin typeface="Cambria Math" panose="02040503050406030204" pitchFamily="18" charset="0"/>
                            </a:rPr>
                            <m:t>𝑒𝑣𝑒𝑛</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𝑞</m:t>
                          </m:r>
                        </m:e>
                      </m:d>
                      <m:r>
                        <a:rPr lang="en-US" sz="1600" b="0" i="1" smtClean="0">
                          <a:latin typeface="Cambria Math" panose="02040503050406030204" pitchFamily="18" charset="0"/>
                        </a:rPr>
                        <m:t>=</m:t>
                      </m:r>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𝑞</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𝑒𝑣𝑒𝑛</m:t>
                          </m:r>
                        </m:sub>
                      </m:sSub>
                      <m:d>
                        <m:dPr>
                          <m:ctrlPr>
                            <a:rPr lang="en-US" sz="1600" i="1">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1</m:t>
                              </m:r>
                            </m:sub>
                          </m:sSub>
                          <m:r>
                            <a:rPr lang="en-US" sz="1600" i="1">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1</m:t>
                              </m:r>
                            </m:sub>
                          </m:sSub>
                        </m:e>
                      </m:d>
                      <m:r>
                        <a:rPr lang="en-US" sz="1600" b="0" i="1" smtClean="0">
                          <a:latin typeface="Cambria Math" panose="02040503050406030204" pitchFamily="18" charset="0"/>
                        </a:rPr>
                        <m:t>+</m:t>
                      </m:r>
                      <m:r>
                        <a:rPr lang="en-US" sz="1600" b="0" i="1" smtClean="0">
                          <a:latin typeface="Cambria Math" panose="02040503050406030204" pitchFamily="18" charset="0"/>
                        </a:rPr>
                        <m:t>𝑝</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𝑞</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𝑒𝑣𝑒𝑛</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1</m:t>
                              </m:r>
                            </m:sub>
                          </m:sSub>
                          <m:r>
                            <a:rPr lang="en-US" sz="1600" i="1">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r>
                        <a:rPr lang="en-US" sz="1600" i="1">
                          <a:latin typeface="Cambria Math" panose="02040503050406030204" pitchFamily="18" charset="0"/>
                        </a:rPr>
                        <m:t>⋅</m:t>
                      </m:r>
                      <m:r>
                        <a:rPr lang="en-US" sz="1600" i="1">
                          <a:latin typeface="Cambria Math" panose="02040503050406030204" pitchFamily="18" charset="0"/>
                        </a:rPr>
                        <m:t>𝑞</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𝑒𝑣𝑒𝑛</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e>
                      </m:d>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r>
                        <a:rPr lang="en-US" sz="1600" b="0" i="1" smtClean="0">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b="0" i="1" smtClean="0">
                              <a:latin typeface="Cambria Math" panose="02040503050406030204" pitchFamily="18" charset="0"/>
                            </a:rPr>
                            <m:t>𝑞</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b="0" i="1" smtClean="0">
                              <a:latin typeface="Cambria Math" panose="02040503050406030204" pitchFamily="18" charset="0"/>
                            </a:rPr>
                            <m:t>𝑒𝑣𝑒𝑛</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2</m:t>
                              </m:r>
                            </m:sub>
                          </m:sSub>
                        </m:e>
                      </m:d>
                    </m:oMath>
                  </m:oMathPara>
                </a14:m>
                <a:endParaRPr lang="en-US" dirty="0"/>
              </a:p>
            </p:txBody>
          </p:sp>
        </mc:Choice>
        <mc:Fallback xmlns="">
          <p:sp>
            <p:nvSpPr>
              <p:cNvPr id="22" name="TextBox 21">
                <a:extLst>
                  <a:ext uri="{FF2B5EF4-FFF2-40B4-BE49-F238E27FC236}">
                    <a16:creationId xmlns:a16="http://schemas.microsoft.com/office/drawing/2014/main" id="{64CA094B-063E-466C-9042-9EFBB4429F86}"/>
                  </a:ext>
                </a:extLst>
              </p:cNvPr>
              <p:cNvSpPr txBox="1">
                <a:spLocks noRot="1" noChangeAspect="1" noMove="1" noResize="1" noEditPoints="1" noAdjustHandles="1" noChangeArrowheads="1" noChangeShapeType="1" noTextEdit="1"/>
              </p:cNvSpPr>
              <p:nvPr/>
            </p:nvSpPr>
            <p:spPr>
              <a:xfrm>
                <a:off x="641365" y="3989764"/>
                <a:ext cx="10983746" cy="1107996"/>
              </a:xfrm>
              <a:prstGeom prst="rect">
                <a:avLst/>
              </a:prstGeom>
              <a:blipFill>
                <a:blip r:embed="rId7"/>
                <a:stretch>
                  <a:fillRect l="-444" t="-27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52832A7-F919-9513-9637-33D0C5622E13}"/>
                  </a:ext>
                </a:extLst>
              </p:cNvPr>
              <p:cNvSpPr txBox="1"/>
              <p:nvPr/>
            </p:nvSpPr>
            <p:spPr>
              <a:xfrm>
                <a:off x="1874067" y="5084704"/>
                <a:ext cx="9877331" cy="369332"/>
              </a:xfrm>
              <a:prstGeom prst="rect">
                <a:avLst/>
              </a:prstGeom>
              <a:noFill/>
              <a:ln>
                <a:solidFill>
                  <a:schemeClr val="bg2"/>
                </a:solidFill>
              </a:ln>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solidFill>
                                <a:srgbClr val="1306BA"/>
                              </a:solidFill>
                              <a:latin typeface="Cambria Math" panose="02040503050406030204" pitchFamily="18" charset="0"/>
                            </a:rPr>
                          </m:ctrlPr>
                        </m:dPr>
                        <m:e>
                          <m:r>
                            <a:rPr lang="en-US" i="1">
                              <a:solidFill>
                                <a:srgbClr val="1306BA"/>
                              </a:solidFill>
                              <a:latin typeface="Cambria Math" panose="02040503050406030204" pitchFamily="18" charset="0"/>
                            </a:rPr>
                            <m:t>𝑞</m:t>
                          </m:r>
                          <m:r>
                            <a:rPr lang="en-US" i="1">
                              <a:solidFill>
                                <a:srgbClr val="1306BA"/>
                              </a:solidFill>
                              <a:latin typeface="Cambria Math" panose="02040503050406030204" pitchFamily="18" charset="0"/>
                            </a:rPr>
                            <m:t>⋅</m:t>
                          </m:r>
                          <m:sSub>
                            <m:sSubPr>
                              <m:ctrlPr>
                                <a:rPr lang="en-US" i="1" smtClean="0">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𝑢</m:t>
                              </m:r>
                            </m:e>
                            <m:sub>
                              <m:r>
                                <a:rPr lang="en-US" b="0" i="1" smtClean="0">
                                  <a:solidFill>
                                    <a:srgbClr val="1306BA"/>
                                  </a:solidFill>
                                  <a:latin typeface="Cambria Math" panose="02040503050406030204" pitchFamily="18" charset="0"/>
                                </a:rPr>
                                <m:t>𝑒𝑣𝑒𝑛</m:t>
                              </m:r>
                            </m:sub>
                          </m:sSub>
                          <m:d>
                            <m:dPr>
                              <m:ctrlPr>
                                <a:rPr lang="en-US" i="1">
                                  <a:solidFill>
                                    <a:srgbClr val="1306BA"/>
                                  </a:solidFill>
                                  <a:latin typeface="Cambria Math" panose="02040503050406030204" pitchFamily="18" charset="0"/>
                                </a:rPr>
                              </m:ctrlPr>
                            </m:dPr>
                            <m:e>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𝑓</m:t>
                                  </m:r>
                                </m:e>
                                <m:sub>
                                  <m:r>
                                    <a:rPr lang="en-US" i="1">
                                      <a:solidFill>
                                        <a:srgbClr val="1306BA"/>
                                      </a:solidFill>
                                      <a:latin typeface="Cambria Math" panose="02040503050406030204" pitchFamily="18" charset="0"/>
                                    </a:rPr>
                                    <m:t>1</m:t>
                                  </m:r>
                                </m:sub>
                              </m:sSub>
                              <m:r>
                                <a:rPr lang="en-US" i="1">
                                  <a:solidFill>
                                    <a:srgbClr val="1306BA"/>
                                  </a:solidFill>
                                  <a:latin typeface="Cambria Math" panose="02040503050406030204" pitchFamily="18" charset="0"/>
                                </a:rPr>
                                <m:t>,</m:t>
                              </m:r>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𝑓</m:t>
                                  </m:r>
                                </m:e>
                                <m:sub>
                                  <m:r>
                                    <a:rPr lang="en-US" i="1">
                                      <a:solidFill>
                                        <a:srgbClr val="1306BA"/>
                                      </a:solidFill>
                                      <a:latin typeface="Cambria Math" panose="02040503050406030204" pitchFamily="18" charset="0"/>
                                    </a:rPr>
                                    <m:t>1</m:t>
                                  </m:r>
                                </m:sub>
                              </m:sSub>
                            </m:e>
                          </m:d>
                          <m:r>
                            <a:rPr lang="en-US" i="1">
                              <a:solidFill>
                                <a:srgbClr val="1306BA"/>
                              </a:solidFill>
                              <a:latin typeface="Cambria Math" panose="02040503050406030204" pitchFamily="18" charset="0"/>
                            </a:rPr>
                            <m:t>+</m:t>
                          </m:r>
                          <m:d>
                            <m:dPr>
                              <m:ctrlPr>
                                <a:rPr lang="en-US" i="1">
                                  <a:solidFill>
                                    <a:srgbClr val="1306BA"/>
                                  </a:solidFill>
                                  <a:latin typeface="Cambria Math" panose="02040503050406030204" pitchFamily="18" charset="0"/>
                                </a:rPr>
                              </m:ctrlPr>
                            </m:dPr>
                            <m:e>
                              <m:r>
                                <a:rPr lang="en-US" i="1">
                                  <a:solidFill>
                                    <a:srgbClr val="1306BA"/>
                                  </a:solidFill>
                                  <a:latin typeface="Cambria Math" panose="02040503050406030204" pitchFamily="18" charset="0"/>
                                </a:rPr>
                                <m:t>1−</m:t>
                              </m:r>
                              <m:r>
                                <a:rPr lang="en-US" i="1">
                                  <a:solidFill>
                                    <a:srgbClr val="1306BA"/>
                                  </a:solidFill>
                                  <a:latin typeface="Cambria Math" panose="02040503050406030204" pitchFamily="18" charset="0"/>
                                </a:rPr>
                                <m:t>𝑞</m:t>
                              </m:r>
                            </m:e>
                          </m:d>
                          <m:r>
                            <a:rPr lang="en-US" i="1">
                              <a:solidFill>
                                <a:srgbClr val="1306BA"/>
                              </a:solidFill>
                              <a:latin typeface="Cambria Math" panose="02040503050406030204" pitchFamily="18" charset="0"/>
                            </a:rPr>
                            <m:t>⋅</m:t>
                          </m:r>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𝑢</m:t>
                              </m:r>
                            </m:e>
                            <m:sub>
                              <m:r>
                                <a:rPr lang="en-US" b="0" i="1" smtClean="0">
                                  <a:solidFill>
                                    <a:srgbClr val="1306BA"/>
                                  </a:solidFill>
                                  <a:latin typeface="Cambria Math" panose="02040503050406030204" pitchFamily="18" charset="0"/>
                                </a:rPr>
                                <m:t>𝑒𝑣𝑒𝑛</m:t>
                              </m:r>
                            </m:sub>
                          </m:sSub>
                          <m:d>
                            <m:dPr>
                              <m:ctrlPr>
                                <a:rPr lang="en-US" i="1">
                                  <a:solidFill>
                                    <a:srgbClr val="1306BA"/>
                                  </a:solidFill>
                                  <a:latin typeface="Cambria Math" panose="02040503050406030204" pitchFamily="18" charset="0"/>
                                </a:rPr>
                              </m:ctrlPr>
                            </m:dPr>
                            <m:e>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𝑓</m:t>
                                  </m:r>
                                </m:e>
                                <m:sub>
                                  <m:r>
                                    <a:rPr lang="en-US" i="1">
                                      <a:solidFill>
                                        <a:srgbClr val="1306BA"/>
                                      </a:solidFill>
                                      <a:latin typeface="Cambria Math" panose="02040503050406030204" pitchFamily="18" charset="0"/>
                                    </a:rPr>
                                    <m:t>1</m:t>
                                  </m:r>
                                </m:sub>
                              </m:sSub>
                              <m:r>
                                <a:rPr lang="en-US" i="1">
                                  <a:solidFill>
                                    <a:srgbClr val="1306BA"/>
                                  </a:solidFill>
                                  <a:latin typeface="Cambria Math" panose="02040503050406030204" pitchFamily="18" charset="0"/>
                                </a:rPr>
                                <m:t>,</m:t>
                              </m:r>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𝑓</m:t>
                                  </m:r>
                                </m:e>
                                <m:sub>
                                  <m:r>
                                    <a:rPr lang="en-US" i="1">
                                      <a:solidFill>
                                        <a:srgbClr val="1306BA"/>
                                      </a:solidFill>
                                      <a:latin typeface="Cambria Math" panose="02040503050406030204" pitchFamily="18" charset="0"/>
                                    </a:rPr>
                                    <m:t>2</m:t>
                                  </m:r>
                                </m:sub>
                              </m:sSub>
                            </m:e>
                          </m:d>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r>
                        <a:rPr lang="en-US" i="1">
                          <a:latin typeface="Cambria Math" panose="02040503050406030204" pitchFamily="18" charset="0"/>
                        </a:rPr>
                        <m:t>⋅</m:t>
                      </m:r>
                      <m:d>
                        <m:dPr>
                          <m:begChr m:val="["/>
                          <m:endChr m:val="]"/>
                          <m:ctrlPr>
                            <a:rPr lang="en-US" b="0" i="1" smtClean="0">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𝑞</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𝑢</m:t>
                              </m:r>
                            </m:e>
                            <m:sub>
                              <m:r>
                                <a:rPr lang="en-US" b="0" i="1" smtClean="0">
                                  <a:solidFill>
                                    <a:srgbClr val="FF0000"/>
                                  </a:solidFill>
                                  <a:latin typeface="Cambria Math" panose="02040503050406030204" pitchFamily="18" charset="0"/>
                                </a:rPr>
                                <m:t>𝑒𝑣𝑒𝑛</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1</m:t>
                                  </m:r>
                                </m:sub>
                              </m:sSub>
                            </m:e>
                          </m:d>
                          <m:r>
                            <a:rPr lang="en-US" i="1">
                              <a:solidFill>
                                <a:srgbClr val="FF0000"/>
                              </a:solidFill>
                              <a:latin typeface="Cambria Math" panose="02040503050406030204" pitchFamily="18" charset="0"/>
                            </a:rPr>
                            <m:t>+</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𝑞</m:t>
                              </m:r>
                            </m:e>
                          </m:d>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𝑢</m:t>
                              </m:r>
                            </m:e>
                            <m:sub>
                              <m:r>
                                <a:rPr lang="en-US" b="0" i="1" smtClean="0">
                                  <a:solidFill>
                                    <a:srgbClr val="FF0000"/>
                                  </a:solidFill>
                                  <a:latin typeface="Cambria Math" panose="02040503050406030204" pitchFamily="18" charset="0"/>
                                </a:rPr>
                                <m:t>𝑒𝑣𝑒𝑛</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2</m:t>
                                  </m:r>
                                </m:sub>
                              </m:sSub>
                            </m:e>
                          </m:d>
                        </m:e>
                      </m:d>
                    </m:oMath>
                  </m:oMathPara>
                </a14:m>
                <a:endParaRPr lang="en-US" dirty="0"/>
              </a:p>
            </p:txBody>
          </p:sp>
        </mc:Choice>
        <mc:Fallback xmlns="">
          <p:sp>
            <p:nvSpPr>
              <p:cNvPr id="23" name="TextBox 22">
                <a:extLst>
                  <a:ext uri="{FF2B5EF4-FFF2-40B4-BE49-F238E27FC236}">
                    <a16:creationId xmlns:a16="http://schemas.microsoft.com/office/drawing/2014/main" id="{252832A7-F919-9513-9637-33D0C5622E13}"/>
                  </a:ext>
                </a:extLst>
              </p:cNvPr>
              <p:cNvSpPr txBox="1">
                <a:spLocks noRot="1" noChangeAspect="1" noMove="1" noResize="1" noEditPoints="1" noAdjustHandles="1" noChangeArrowheads="1" noChangeShapeType="1" noTextEdit="1"/>
              </p:cNvSpPr>
              <p:nvPr/>
            </p:nvSpPr>
            <p:spPr>
              <a:xfrm>
                <a:off x="1874067" y="5084704"/>
                <a:ext cx="9877331" cy="369332"/>
              </a:xfrm>
              <a:prstGeom prst="rect">
                <a:avLst/>
              </a:prstGeom>
              <a:blipFill>
                <a:blip r:embed="rId8"/>
                <a:stretch>
                  <a:fillRect b="-11111"/>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7020882-DCE6-21DB-C55A-F23ADD7723B5}"/>
                  </a:ext>
                </a:extLst>
              </p:cNvPr>
              <p:cNvSpPr txBox="1"/>
              <p:nvPr/>
            </p:nvSpPr>
            <p:spPr>
              <a:xfrm>
                <a:off x="6960589" y="5726100"/>
                <a:ext cx="4957091" cy="369332"/>
              </a:xfrm>
              <a:prstGeom prst="rect">
                <a:avLst/>
              </a:prstGeom>
              <a:noFill/>
              <a:ln>
                <a:solidFill>
                  <a:schemeClr val="bg2"/>
                </a:solidFill>
              </a:ln>
            </p:spPr>
            <p:txBody>
              <a:bodyPr wrap="square">
                <a:spAutoFit/>
              </a:bodyPr>
              <a:lstStyle/>
              <a:p>
                <a:pPr marL="0" lvl="1"/>
                <a:r>
                  <a:rPr lang="en-US" dirty="0">
                    <a:solidFill>
                      <a:srgbClr val="1306BA"/>
                    </a:solidFill>
                  </a:rPr>
                  <a:t>Player 1 plays </a:t>
                </a:r>
                <a14:m>
                  <m:oMath xmlns:m="http://schemas.openxmlformats.org/officeDocument/2006/math">
                    <m:sSub>
                      <m:sSubPr>
                        <m:ctrlPr>
                          <a:rPr lang="en-US" b="0" i="1" dirty="0" smtClean="0">
                            <a:solidFill>
                              <a:srgbClr val="1306BA"/>
                            </a:solidFill>
                            <a:latin typeface="Cambria Math" panose="02040503050406030204" pitchFamily="18" charset="0"/>
                          </a:rPr>
                        </m:ctrlPr>
                      </m:sSubPr>
                      <m:e>
                        <m:r>
                          <a:rPr lang="en-US" i="1" dirty="0" smtClean="0">
                            <a:solidFill>
                              <a:srgbClr val="1306BA"/>
                            </a:solidFill>
                            <a:latin typeface="Cambria Math" panose="02040503050406030204" pitchFamily="18" charset="0"/>
                          </a:rPr>
                          <m:t>𝑓</m:t>
                        </m:r>
                      </m:e>
                      <m:sub>
                        <m:r>
                          <a:rPr lang="en-US" b="0" i="1" dirty="0" smtClean="0">
                            <a:solidFill>
                              <a:srgbClr val="1306BA"/>
                            </a:solidFill>
                            <a:latin typeface="Cambria Math" panose="02040503050406030204" pitchFamily="18" charset="0"/>
                          </a:rPr>
                          <m:t>1</m:t>
                        </m:r>
                      </m:sub>
                    </m:sSub>
                  </m:oMath>
                </a14:m>
                <a:r>
                  <a:rPr lang="en-US" dirty="0">
                    <a:solidFill>
                      <a:srgbClr val="1306BA"/>
                    </a:solidFill>
                  </a:rPr>
                  <a:t> against mixed strategy </a:t>
                </a:r>
                <a14:m>
                  <m:oMath xmlns:m="http://schemas.openxmlformats.org/officeDocument/2006/math">
                    <m:r>
                      <a:rPr lang="en-US" i="1" dirty="0" smtClean="0">
                        <a:solidFill>
                          <a:srgbClr val="1306BA"/>
                        </a:solidFill>
                        <a:latin typeface="Cambria Math" panose="02040503050406030204" pitchFamily="18" charset="0"/>
                      </a:rPr>
                      <m:t>𝑞</m:t>
                    </m:r>
                  </m:oMath>
                </a14:m>
                <a:r>
                  <a:rPr lang="en-US" dirty="0">
                    <a:solidFill>
                      <a:srgbClr val="1306BA"/>
                    </a:solidFill>
                  </a:rPr>
                  <a:t>: </a:t>
                </a:r>
                <a14:m>
                  <m:oMath xmlns:m="http://schemas.openxmlformats.org/officeDocument/2006/math">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𝑢</m:t>
                        </m:r>
                      </m:e>
                      <m:sub>
                        <m:r>
                          <a:rPr lang="en-US" b="0" i="1" smtClean="0">
                            <a:solidFill>
                              <a:srgbClr val="1306BA"/>
                            </a:solidFill>
                            <a:latin typeface="Cambria Math" panose="02040503050406030204" pitchFamily="18" charset="0"/>
                          </a:rPr>
                          <m:t>2</m:t>
                        </m:r>
                      </m:sub>
                    </m:sSub>
                    <m:d>
                      <m:dPr>
                        <m:ctrlPr>
                          <a:rPr lang="en-US" i="1">
                            <a:solidFill>
                              <a:srgbClr val="1306BA"/>
                            </a:solidFill>
                            <a:latin typeface="Cambria Math" panose="02040503050406030204" pitchFamily="18" charset="0"/>
                          </a:rPr>
                        </m:ctrlPr>
                      </m:dPr>
                      <m:e>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𝑓</m:t>
                            </m:r>
                          </m:e>
                          <m:sub>
                            <m:r>
                              <a:rPr lang="en-US" i="1">
                                <a:solidFill>
                                  <a:srgbClr val="1306BA"/>
                                </a:solidFill>
                                <a:latin typeface="Cambria Math" panose="02040503050406030204" pitchFamily="18" charset="0"/>
                              </a:rPr>
                              <m:t>2</m:t>
                            </m:r>
                          </m:sub>
                        </m:sSub>
                        <m:r>
                          <a:rPr lang="en-US" i="1">
                            <a:solidFill>
                              <a:srgbClr val="1306BA"/>
                            </a:solidFill>
                            <a:latin typeface="Cambria Math" panose="02040503050406030204" pitchFamily="18" charset="0"/>
                          </a:rPr>
                          <m:t>,</m:t>
                        </m:r>
                        <m:r>
                          <a:rPr lang="en-US" i="1">
                            <a:solidFill>
                              <a:srgbClr val="1306BA"/>
                            </a:solidFill>
                            <a:latin typeface="Cambria Math" panose="02040503050406030204" pitchFamily="18" charset="0"/>
                          </a:rPr>
                          <m:t>𝑞</m:t>
                        </m:r>
                      </m:e>
                    </m:d>
                  </m:oMath>
                </a14:m>
                <a:endParaRPr lang="en-US" dirty="0">
                  <a:solidFill>
                    <a:srgbClr val="1306BA"/>
                  </a:solidFill>
                </a:endParaRPr>
              </a:p>
            </p:txBody>
          </p:sp>
        </mc:Choice>
        <mc:Fallback xmlns="">
          <p:sp>
            <p:nvSpPr>
              <p:cNvPr id="25" name="TextBox 24">
                <a:extLst>
                  <a:ext uri="{FF2B5EF4-FFF2-40B4-BE49-F238E27FC236}">
                    <a16:creationId xmlns:a16="http://schemas.microsoft.com/office/drawing/2014/main" id="{07020882-DCE6-21DB-C55A-F23ADD7723B5}"/>
                  </a:ext>
                </a:extLst>
              </p:cNvPr>
              <p:cNvSpPr txBox="1">
                <a:spLocks noRot="1" noChangeAspect="1" noMove="1" noResize="1" noEditPoints="1" noAdjustHandles="1" noChangeArrowheads="1" noChangeShapeType="1" noTextEdit="1"/>
              </p:cNvSpPr>
              <p:nvPr/>
            </p:nvSpPr>
            <p:spPr>
              <a:xfrm>
                <a:off x="6960589" y="5726100"/>
                <a:ext cx="4957091" cy="369332"/>
              </a:xfrm>
              <a:prstGeom prst="rect">
                <a:avLst/>
              </a:prstGeom>
              <a:blipFill>
                <a:blip r:embed="rId9"/>
                <a:stretch>
                  <a:fillRect l="-982" t="-6349" b="-22222"/>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0648D5-F01E-F265-9C79-97ED70C01896}"/>
                  </a:ext>
                </a:extLst>
              </p:cNvPr>
              <p:cNvSpPr txBox="1"/>
              <p:nvPr/>
            </p:nvSpPr>
            <p:spPr>
              <a:xfrm>
                <a:off x="1874067" y="5910766"/>
                <a:ext cx="4221933" cy="369332"/>
              </a:xfrm>
              <a:prstGeom prst="rect">
                <a:avLst/>
              </a:prstGeom>
              <a:noFill/>
              <a:ln>
                <a:solidFill>
                  <a:schemeClr val="bg2"/>
                </a:solidFill>
              </a:ln>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solidFill>
                            <a:schemeClr val="tx1"/>
                          </a:solidFill>
                          <a:latin typeface="Cambria Math" panose="02040503050406030204" pitchFamily="18" charset="0"/>
                        </a:rPr>
                        <m:t>⋅</m:t>
                      </m:r>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𝑢</m:t>
                          </m:r>
                        </m:e>
                        <m:sub>
                          <m:r>
                            <a:rPr lang="en-US" b="0" i="1" smtClean="0">
                              <a:solidFill>
                                <a:srgbClr val="1306BA"/>
                              </a:solidFill>
                              <a:latin typeface="Cambria Math" panose="02040503050406030204" pitchFamily="18" charset="0"/>
                            </a:rPr>
                            <m:t>𝑒𝑣𝑒𝑛</m:t>
                          </m:r>
                        </m:sub>
                      </m:sSub>
                      <m:d>
                        <m:dPr>
                          <m:ctrlPr>
                            <a:rPr lang="en-US" i="1">
                              <a:solidFill>
                                <a:srgbClr val="1306BA"/>
                              </a:solidFill>
                              <a:latin typeface="Cambria Math" panose="02040503050406030204" pitchFamily="18" charset="0"/>
                            </a:rPr>
                          </m:ctrlPr>
                        </m:dPr>
                        <m:e>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𝑓</m:t>
                              </m:r>
                            </m:e>
                            <m:sub>
                              <m:r>
                                <a:rPr lang="en-US" i="1">
                                  <a:solidFill>
                                    <a:srgbClr val="1306BA"/>
                                  </a:solidFill>
                                  <a:latin typeface="Cambria Math" panose="02040503050406030204" pitchFamily="18" charset="0"/>
                                </a:rPr>
                                <m:t>1</m:t>
                              </m:r>
                            </m:sub>
                          </m:sSub>
                          <m:r>
                            <a:rPr lang="en-US" i="1">
                              <a:solidFill>
                                <a:srgbClr val="1306BA"/>
                              </a:solidFill>
                              <a:latin typeface="Cambria Math" panose="02040503050406030204" pitchFamily="18" charset="0"/>
                            </a:rPr>
                            <m:t>,</m:t>
                          </m:r>
                          <m:r>
                            <a:rPr lang="en-US" b="0" i="1" smtClean="0">
                              <a:solidFill>
                                <a:srgbClr val="1306BA"/>
                              </a:solidFill>
                              <a:latin typeface="Cambria Math" panose="02040503050406030204" pitchFamily="18" charset="0"/>
                            </a:rPr>
                            <m:t>𝑞</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𝑢</m:t>
                          </m:r>
                        </m:e>
                        <m:sub>
                          <m:r>
                            <a:rPr lang="en-US" b="0" i="1" smtClean="0">
                              <a:solidFill>
                                <a:srgbClr val="FF0000"/>
                              </a:solidFill>
                              <a:latin typeface="Cambria Math" panose="02040503050406030204" pitchFamily="18" charset="0"/>
                            </a:rPr>
                            <m:t>𝑒𝑣𝑒𝑛</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𝑞</m:t>
                          </m:r>
                        </m:e>
                      </m:d>
                    </m:oMath>
                  </m:oMathPara>
                </a14:m>
                <a:endParaRPr lang="en-US" dirty="0"/>
              </a:p>
            </p:txBody>
          </p:sp>
        </mc:Choice>
        <mc:Fallback xmlns="">
          <p:sp>
            <p:nvSpPr>
              <p:cNvPr id="26" name="TextBox 25">
                <a:extLst>
                  <a:ext uri="{FF2B5EF4-FFF2-40B4-BE49-F238E27FC236}">
                    <a16:creationId xmlns:a16="http://schemas.microsoft.com/office/drawing/2014/main" id="{7C0648D5-F01E-F265-9C79-97ED70C01896}"/>
                  </a:ext>
                </a:extLst>
              </p:cNvPr>
              <p:cNvSpPr txBox="1">
                <a:spLocks noRot="1" noChangeAspect="1" noMove="1" noResize="1" noEditPoints="1" noAdjustHandles="1" noChangeArrowheads="1" noChangeShapeType="1" noTextEdit="1"/>
              </p:cNvSpPr>
              <p:nvPr/>
            </p:nvSpPr>
            <p:spPr>
              <a:xfrm>
                <a:off x="1874067" y="5910766"/>
                <a:ext cx="4221933" cy="369332"/>
              </a:xfrm>
              <a:prstGeom prst="rect">
                <a:avLst/>
              </a:prstGeom>
              <a:blipFill>
                <a:blip r:embed="rId10"/>
                <a:stretch>
                  <a:fillRect b="-11290"/>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F3638F5-7BD0-0A79-D541-E1CF8563B9A0}"/>
                  </a:ext>
                </a:extLst>
              </p:cNvPr>
              <p:cNvSpPr txBox="1"/>
              <p:nvPr/>
            </p:nvSpPr>
            <p:spPr>
              <a:xfrm>
                <a:off x="6960588" y="6095432"/>
                <a:ext cx="4957092" cy="369332"/>
              </a:xfrm>
              <a:prstGeom prst="rect">
                <a:avLst/>
              </a:prstGeom>
              <a:noFill/>
              <a:ln>
                <a:solidFill>
                  <a:schemeClr val="bg2"/>
                </a:solidFill>
              </a:ln>
            </p:spPr>
            <p:txBody>
              <a:bodyPr wrap="square">
                <a:spAutoFit/>
              </a:bodyPr>
              <a:lstStyle/>
              <a:p>
                <a:pPr marL="0" lvl="1"/>
                <a:r>
                  <a:rPr lang="en-US" dirty="0">
                    <a:solidFill>
                      <a:srgbClr val="FF0000"/>
                    </a:solidFill>
                  </a:rPr>
                  <a:t>Player 1 plays </a:t>
                </a:r>
                <a14:m>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𝑓</m:t>
                        </m:r>
                      </m:e>
                      <m:sub>
                        <m:r>
                          <a:rPr lang="en-US" b="0" i="1" dirty="0" smtClean="0">
                            <a:solidFill>
                              <a:srgbClr val="FF0000"/>
                            </a:solidFill>
                            <a:latin typeface="Cambria Math" panose="02040503050406030204" pitchFamily="18" charset="0"/>
                          </a:rPr>
                          <m:t>2</m:t>
                        </m:r>
                      </m:sub>
                    </m:sSub>
                  </m:oMath>
                </a14:m>
                <a:r>
                  <a:rPr lang="en-US" dirty="0">
                    <a:solidFill>
                      <a:srgbClr val="FF0000"/>
                    </a:solidFill>
                  </a:rPr>
                  <a:t> against mixed strategy </a:t>
                </a:r>
                <a14:m>
                  <m:oMath xmlns:m="http://schemas.openxmlformats.org/officeDocument/2006/math">
                    <m:r>
                      <a:rPr lang="en-US" i="1" dirty="0" smtClean="0">
                        <a:solidFill>
                          <a:srgbClr val="FF0000"/>
                        </a:solidFill>
                        <a:latin typeface="Cambria Math" panose="02040503050406030204" pitchFamily="18" charset="0"/>
                      </a:rPr>
                      <m:t>𝑞</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𝑢</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𝑞</m:t>
                        </m:r>
                      </m:e>
                    </m:d>
                  </m:oMath>
                </a14:m>
                <a:endParaRPr lang="en-US" dirty="0">
                  <a:solidFill>
                    <a:srgbClr val="FF0000"/>
                  </a:solidFill>
                </a:endParaRPr>
              </a:p>
            </p:txBody>
          </p:sp>
        </mc:Choice>
        <mc:Fallback xmlns="">
          <p:sp>
            <p:nvSpPr>
              <p:cNvPr id="27" name="TextBox 26">
                <a:extLst>
                  <a:ext uri="{FF2B5EF4-FFF2-40B4-BE49-F238E27FC236}">
                    <a16:creationId xmlns:a16="http://schemas.microsoft.com/office/drawing/2014/main" id="{7F3638F5-7BD0-0A79-D541-E1CF8563B9A0}"/>
                  </a:ext>
                </a:extLst>
              </p:cNvPr>
              <p:cNvSpPr txBox="1">
                <a:spLocks noRot="1" noChangeAspect="1" noMove="1" noResize="1" noEditPoints="1" noAdjustHandles="1" noChangeArrowheads="1" noChangeShapeType="1" noTextEdit="1"/>
              </p:cNvSpPr>
              <p:nvPr/>
            </p:nvSpPr>
            <p:spPr>
              <a:xfrm>
                <a:off x="6960588" y="6095432"/>
                <a:ext cx="4957092" cy="369332"/>
              </a:xfrm>
              <a:prstGeom prst="rect">
                <a:avLst/>
              </a:prstGeom>
              <a:blipFill>
                <a:blip r:embed="rId11"/>
                <a:stretch>
                  <a:fillRect l="-982" t="-8065" b="-24194"/>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89A292-482D-6384-4FB7-1F4BA937C971}"/>
                  </a:ext>
                </a:extLst>
              </p:cNvPr>
              <p:cNvSpPr txBox="1"/>
              <p:nvPr/>
            </p:nvSpPr>
            <p:spPr>
              <a:xfrm>
                <a:off x="7344714" y="2556270"/>
                <a:ext cx="3518442" cy="1077218"/>
              </a:xfrm>
              <a:prstGeom prst="rect">
                <a:avLst/>
              </a:prstGeom>
              <a:noFill/>
              <a:ln>
                <a:noFill/>
              </a:ln>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𝑝</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𝑞</m:t>
                          </m:r>
                        </m:e>
                      </m:d>
                    </m:oMath>
                  </m:oMathPara>
                </a14:m>
                <a:endParaRPr lang="en-US" dirty="0"/>
              </a:p>
              <a:p>
                <a:r>
                  <a:rPr lang="en-US" dirty="0"/>
                  <a:t>for all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oMath>
                </a14:m>
                <a:r>
                  <a:rPr lang="en-US" dirty="0"/>
                  <a:t> in the set of all possible mixed strategies for Player 1.</a:t>
                </a:r>
              </a:p>
            </p:txBody>
          </p:sp>
        </mc:Choice>
        <mc:Fallback xmlns="">
          <p:sp>
            <p:nvSpPr>
              <p:cNvPr id="28" name="TextBox 27">
                <a:extLst>
                  <a:ext uri="{FF2B5EF4-FFF2-40B4-BE49-F238E27FC236}">
                    <a16:creationId xmlns:a16="http://schemas.microsoft.com/office/drawing/2014/main" id="{B889A292-482D-6384-4FB7-1F4BA937C971}"/>
                  </a:ext>
                </a:extLst>
              </p:cNvPr>
              <p:cNvSpPr txBox="1">
                <a:spLocks noRot="1" noChangeAspect="1" noMove="1" noResize="1" noEditPoints="1" noAdjustHandles="1" noChangeArrowheads="1" noChangeShapeType="1" noTextEdit="1"/>
              </p:cNvSpPr>
              <p:nvPr/>
            </p:nvSpPr>
            <p:spPr>
              <a:xfrm>
                <a:off x="7344714" y="2556270"/>
                <a:ext cx="3518442" cy="1077218"/>
              </a:xfrm>
              <a:prstGeom prst="rect">
                <a:avLst/>
              </a:prstGeom>
              <a:blipFill>
                <a:blip r:embed="rId12"/>
                <a:stretch>
                  <a:fillRect l="-1560" b="-791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1420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P spid="9"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C9698-A1E2-0491-F03F-757F39E2F5E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F0AC0E0F-D590-F2C0-D074-729B9F4A94F4}"/>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Even / Odd Morra II</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C70D343-1009-7E9A-00A8-2A9541BD1B21}"/>
                  </a:ext>
                </a:extLst>
              </p:cNvPr>
              <p:cNvSpPr txBox="1"/>
              <p:nvPr/>
            </p:nvSpPr>
            <p:spPr>
              <a:xfrm>
                <a:off x="641365" y="811550"/>
                <a:ext cx="5709622" cy="369332"/>
              </a:xfrm>
              <a:prstGeom prst="rect">
                <a:avLst/>
              </a:prstGeom>
              <a:noFill/>
              <a:ln>
                <a:noFill/>
              </a:ln>
            </p:spPr>
            <p:txBody>
              <a:bodyPr wrap="square">
                <a:spAutoFit/>
              </a:bodyPr>
              <a:lstStyle/>
              <a:p>
                <a:r>
                  <a:rPr lang="en-US" dirty="0"/>
                  <a:t>1. We have </a:t>
                </a:r>
                <a14:m>
                  <m:oMath xmlns:m="http://schemas.openxmlformats.org/officeDocument/2006/math">
                    <m:r>
                      <a:rPr lang="en-US" b="0" i="1" smtClean="0">
                        <a:latin typeface="Cambria Math" panose="02040503050406030204" pitchFamily="18" charset="0"/>
                      </a:rPr>
                      <m:t>𝑝</m:t>
                    </m:r>
                  </m:oMath>
                </a14:m>
                <a:r>
                  <a:rPr lang="en-US" dirty="0"/>
                  <a:t> is the optimal strategy for the even player:</a:t>
                </a:r>
              </a:p>
            </p:txBody>
          </p:sp>
        </mc:Choice>
        <mc:Fallback xmlns="">
          <p:sp>
            <p:nvSpPr>
              <p:cNvPr id="11" name="TextBox 10">
                <a:extLst>
                  <a:ext uri="{FF2B5EF4-FFF2-40B4-BE49-F238E27FC236}">
                    <a16:creationId xmlns:a16="http://schemas.microsoft.com/office/drawing/2014/main" id="{8C70D343-1009-7E9A-00A8-2A9541BD1B21}"/>
                  </a:ext>
                </a:extLst>
              </p:cNvPr>
              <p:cNvSpPr txBox="1">
                <a:spLocks noRot="1" noChangeAspect="1" noMove="1" noResize="1" noEditPoints="1" noAdjustHandles="1" noChangeArrowheads="1" noChangeShapeType="1" noTextEdit="1"/>
              </p:cNvSpPr>
              <p:nvPr/>
            </p:nvSpPr>
            <p:spPr>
              <a:xfrm>
                <a:off x="641365" y="811550"/>
                <a:ext cx="5709622" cy="369332"/>
              </a:xfrm>
              <a:prstGeom prst="rect">
                <a:avLst/>
              </a:prstGeom>
              <a:blipFill>
                <a:blip r:embed="rId2"/>
                <a:stretch>
                  <a:fillRect l="-854"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BAEC30-5111-A077-60AD-FC6B28C3F7E6}"/>
                  </a:ext>
                </a:extLst>
              </p:cNvPr>
              <p:cNvSpPr txBox="1"/>
              <p:nvPr/>
            </p:nvSpPr>
            <p:spPr>
              <a:xfrm>
                <a:off x="6414068" y="1273070"/>
                <a:ext cx="5408833" cy="36933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𝑒𝑣𝑒𝑛</m:t>
                          </m:r>
                        </m:sub>
                      </m:sSub>
                      <m:d>
                        <m:dPr>
                          <m:ctrlPr>
                            <a:rPr lang="en-US" i="1">
                              <a:latin typeface="Cambria Math" panose="02040503050406030204" pitchFamily="18" charset="0"/>
                            </a:rPr>
                          </m:ctrlPr>
                        </m:dPr>
                        <m:e>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𝑢</m:t>
                          </m:r>
                        </m:e>
                        <m:sub>
                          <m:r>
                            <a:rPr lang="en-US" i="1">
                              <a:solidFill>
                                <a:srgbClr val="1306BA"/>
                              </a:solidFill>
                              <a:latin typeface="Cambria Math" panose="02040503050406030204" pitchFamily="18" charset="0"/>
                            </a:rPr>
                            <m:t>𝑒𝑣𝑒𝑛</m:t>
                          </m:r>
                        </m:sub>
                      </m:sSub>
                      <m:d>
                        <m:dPr>
                          <m:ctrlPr>
                            <a:rPr lang="en-US" i="1">
                              <a:solidFill>
                                <a:srgbClr val="1306BA"/>
                              </a:solidFill>
                              <a:latin typeface="Cambria Math" panose="02040503050406030204" pitchFamily="18" charset="0"/>
                            </a:rPr>
                          </m:ctrlPr>
                        </m:dPr>
                        <m:e>
                          <m:sSub>
                            <m:sSubPr>
                              <m:ctrlPr>
                                <a:rPr lang="en-US" i="1">
                                  <a:solidFill>
                                    <a:srgbClr val="1306BA"/>
                                  </a:solidFill>
                                  <a:latin typeface="Cambria Math" panose="02040503050406030204" pitchFamily="18" charset="0"/>
                                </a:rPr>
                              </m:ctrlPr>
                            </m:sSubPr>
                            <m:e>
                              <m:r>
                                <a:rPr lang="en-US" i="1">
                                  <a:solidFill>
                                    <a:srgbClr val="1306BA"/>
                                  </a:solidFill>
                                  <a:latin typeface="Cambria Math" panose="02040503050406030204" pitchFamily="18" charset="0"/>
                                </a:rPr>
                                <m:t>𝑓</m:t>
                              </m:r>
                            </m:e>
                            <m:sub>
                              <m:r>
                                <a:rPr lang="en-US" i="1">
                                  <a:solidFill>
                                    <a:srgbClr val="1306BA"/>
                                  </a:solidFill>
                                  <a:latin typeface="Cambria Math" panose="02040503050406030204" pitchFamily="18" charset="0"/>
                                </a:rPr>
                                <m:t>1</m:t>
                              </m:r>
                            </m:sub>
                          </m:sSub>
                          <m:r>
                            <a:rPr lang="en-US" i="1">
                              <a:solidFill>
                                <a:srgbClr val="1306BA"/>
                              </a:solidFill>
                              <a:latin typeface="Cambria Math" panose="02040503050406030204" pitchFamily="18" charset="0"/>
                            </a:rPr>
                            <m:t>,</m:t>
                          </m:r>
                          <m:r>
                            <a:rPr lang="en-US" i="1">
                              <a:solidFill>
                                <a:srgbClr val="1306BA"/>
                              </a:solidFill>
                              <a:latin typeface="Cambria Math" panose="02040503050406030204" pitchFamily="18" charset="0"/>
                            </a:rPr>
                            <m:t>𝑞</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𝑢</m:t>
                          </m:r>
                        </m:e>
                        <m:sub>
                          <m:r>
                            <a:rPr lang="en-US" i="1">
                              <a:solidFill>
                                <a:srgbClr val="FF0000"/>
                              </a:solidFill>
                              <a:latin typeface="Cambria Math" panose="02040503050406030204" pitchFamily="18" charset="0"/>
                            </a:rPr>
                            <m:t>𝑒𝑣𝑒𝑛</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𝑞</m:t>
                          </m:r>
                        </m:e>
                      </m:d>
                    </m:oMath>
                  </m:oMathPara>
                </a14:m>
                <a:endParaRPr lang="en-US" dirty="0"/>
              </a:p>
            </p:txBody>
          </p:sp>
        </mc:Choice>
        <mc:Fallback xmlns="">
          <p:sp>
            <p:nvSpPr>
              <p:cNvPr id="26" name="TextBox 25">
                <a:extLst>
                  <a:ext uri="{FF2B5EF4-FFF2-40B4-BE49-F238E27FC236}">
                    <a16:creationId xmlns:a16="http://schemas.microsoft.com/office/drawing/2014/main" id="{E3BAEC30-5111-A077-60AD-FC6B28C3F7E6}"/>
                  </a:ext>
                </a:extLst>
              </p:cNvPr>
              <p:cNvSpPr txBox="1">
                <a:spLocks noRot="1" noChangeAspect="1" noMove="1" noResize="1" noEditPoints="1" noAdjustHandles="1" noChangeArrowheads="1" noChangeShapeType="1" noTextEdit="1"/>
              </p:cNvSpPr>
              <p:nvPr/>
            </p:nvSpPr>
            <p:spPr>
              <a:xfrm>
                <a:off x="6414068" y="1273070"/>
                <a:ext cx="5408833" cy="369332"/>
              </a:xfrm>
              <a:prstGeom prst="rect">
                <a:avLst/>
              </a:prstGeom>
              <a:blipFill>
                <a:blip r:embed="rId3"/>
                <a:stretch>
                  <a:fillRect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3135CC-5139-B023-3A59-532FC5940C39}"/>
                  </a:ext>
                </a:extLst>
              </p:cNvPr>
              <p:cNvSpPr txBox="1"/>
              <p:nvPr/>
            </p:nvSpPr>
            <p:spPr>
              <a:xfrm>
                <a:off x="7499561" y="811550"/>
                <a:ext cx="3237849"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𝑒𝑣𝑒𝑛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𝑒𝑣𝑒𝑛</m:t>
                          </m:r>
                        </m:sub>
                      </m:sSub>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𝑝</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𝑞</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oMath>
                  </m:oMathPara>
                </a14:m>
                <a:endParaRPr lang="en-US" dirty="0"/>
              </a:p>
            </p:txBody>
          </p:sp>
        </mc:Choice>
        <mc:Fallback xmlns="">
          <p:sp>
            <p:nvSpPr>
              <p:cNvPr id="2" name="TextBox 1">
                <a:extLst>
                  <a:ext uri="{FF2B5EF4-FFF2-40B4-BE49-F238E27FC236}">
                    <a16:creationId xmlns:a16="http://schemas.microsoft.com/office/drawing/2014/main" id="{D23135CC-5139-B023-3A59-532FC5940C39}"/>
                  </a:ext>
                </a:extLst>
              </p:cNvPr>
              <p:cNvSpPr txBox="1">
                <a:spLocks noRot="1" noChangeAspect="1" noMove="1" noResize="1" noEditPoints="1" noAdjustHandles="1" noChangeArrowheads="1" noChangeShapeType="1" noTextEdit="1"/>
              </p:cNvSpPr>
              <p:nvPr/>
            </p:nvSpPr>
            <p:spPr>
              <a:xfrm>
                <a:off x="7499561" y="811550"/>
                <a:ext cx="3237849" cy="369332"/>
              </a:xfrm>
              <a:prstGeom prst="rect">
                <a:avLst/>
              </a:prstGeom>
              <a:blipFill>
                <a:blip r:embed="rId4"/>
                <a:stretch>
                  <a:fillRect b="-6557"/>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C54E4DC6-3A7A-3C43-BA81-BE1A8B5D79D7}"/>
              </a:ext>
            </a:extLst>
          </p:cNvPr>
          <p:cNvSpPr txBox="1"/>
          <p:nvPr/>
        </p:nvSpPr>
        <p:spPr>
          <a:xfrm>
            <a:off x="641364" y="1273070"/>
            <a:ext cx="5315815" cy="646331"/>
          </a:xfrm>
          <a:prstGeom prst="rect">
            <a:avLst/>
          </a:prstGeom>
          <a:noFill/>
          <a:ln>
            <a:noFill/>
          </a:ln>
        </p:spPr>
        <p:txBody>
          <a:bodyPr wrap="square">
            <a:spAutoFit/>
          </a:bodyPr>
          <a:lstStyle/>
          <a:p>
            <a:r>
              <a:rPr lang="en-US" dirty="0"/>
              <a:t>2. With expected utility for the even player, we have a </a:t>
            </a:r>
            <a:r>
              <a:rPr lang="en-US" i="1" dirty="0"/>
              <a:t>weighted average</a:t>
            </a:r>
            <a:r>
              <a:rPr lang="en-US" dirty="0"/>
              <a:t> of two utility values: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07D990-5071-75EB-19B2-74D66E7A065A}"/>
                  </a:ext>
                </a:extLst>
              </p:cNvPr>
              <p:cNvSpPr txBox="1"/>
              <p:nvPr/>
            </p:nvSpPr>
            <p:spPr>
              <a:xfrm>
                <a:off x="641365" y="2108232"/>
                <a:ext cx="4907239" cy="646331"/>
              </a:xfrm>
              <a:prstGeom prst="rect">
                <a:avLst/>
              </a:prstGeom>
              <a:noFill/>
              <a:ln>
                <a:noFill/>
              </a:ln>
            </p:spPr>
            <p:txBody>
              <a:bodyPr wrap="square">
                <a:spAutoFit/>
              </a:bodyPr>
              <a:lstStyle/>
              <a:p>
                <a:pPr>
                  <a:spcAft>
                    <a:spcPts val="1800"/>
                  </a:spcAft>
                </a:pPr>
                <a:r>
                  <a:rPr lang="en-US" dirty="0"/>
                  <a:t>Since </a:t>
                </a:r>
                <a14:m>
                  <m:oMath xmlns:m="http://schemas.openxmlformats.org/officeDocument/2006/math">
                    <m:r>
                      <a:rPr lang="en-US" i="1" dirty="0" smtClean="0">
                        <a:latin typeface="Cambria Math" panose="02040503050406030204" pitchFamily="18" charset="0"/>
                      </a:rPr>
                      <m:t>𝑝</m:t>
                    </m:r>
                  </m:oMath>
                </a14:m>
                <a:r>
                  <a:rPr lang="en-US" dirty="0"/>
                  <a:t> is optimal, it must do at least as well as the pure strategies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b="0" i="1" dirty="0"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a14:m>
                <a:r>
                  <a:rPr lang="en-US" dirty="0"/>
                  <a:t>:</a:t>
                </a:r>
              </a:p>
            </p:txBody>
          </p:sp>
        </mc:Choice>
        <mc:Fallback xmlns="">
          <p:sp>
            <p:nvSpPr>
              <p:cNvPr id="6" name="TextBox 5">
                <a:extLst>
                  <a:ext uri="{FF2B5EF4-FFF2-40B4-BE49-F238E27FC236}">
                    <a16:creationId xmlns:a16="http://schemas.microsoft.com/office/drawing/2014/main" id="{8607D990-5071-75EB-19B2-74D66E7A065A}"/>
                  </a:ext>
                </a:extLst>
              </p:cNvPr>
              <p:cNvSpPr txBox="1">
                <a:spLocks noRot="1" noChangeAspect="1" noMove="1" noResize="1" noEditPoints="1" noAdjustHandles="1" noChangeArrowheads="1" noChangeShapeType="1" noTextEdit="1"/>
              </p:cNvSpPr>
              <p:nvPr/>
            </p:nvSpPr>
            <p:spPr>
              <a:xfrm>
                <a:off x="641365" y="2108232"/>
                <a:ext cx="4907239" cy="646331"/>
              </a:xfrm>
              <a:prstGeom prst="rect">
                <a:avLst/>
              </a:prstGeom>
              <a:blipFill>
                <a:blip r:embed="rId5"/>
                <a:stretch>
                  <a:fillRect l="-994" t="-5660" r="-1739" b="-141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482A139-4F40-4D70-C749-88C772BF1115}"/>
                  </a:ext>
                </a:extLst>
              </p:cNvPr>
              <p:cNvSpPr txBox="1"/>
              <p:nvPr/>
            </p:nvSpPr>
            <p:spPr>
              <a:xfrm>
                <a:off x="823422" y="2784075"/>
                <a:ext cx="2817891"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𝑒𝑣𝑒𝑛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𝑒𝑣𝑒𝑛</m:t>
                          </m:r>
                        </m:sub>
                      </m:sSub>
                      <m:d>
                        <m:dPr>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𝑞</m:t>
                          </m:r>
                        </m:e>
                      </m:d>
                    </m:oMath>
                  </m:oMathPara>
                </a14:m>
                <a:endParaRPr lang="en-US" dirty="0"/>
              </a:p>
            </p:txBody>
          </p:sp>
        </mc:Choice>
        <mc:Fallback xmlns="">
          <p:sp>
            <p:nvSpPr>
              <p:cNvPr id="10" name="TextBox 9">
                <a:extLst>
                  <a:ext uri="{FF2B5EF4-FFF2-40B4-BE49-F238E27FC236}">
                    <a16:creationId xmlns:a16="http://schemas.microsoft.com/office/drawing/2014/main" id="{A482A139-4F40-4D70-C749-88C772BF1115}"/>
                  </a:ext>
                </a:extLst>
              </p:cNvPr>
              <p:cNvSpPr txBox="1">
                <a:spLocks noRot="1" noChangeAspect="1" noMove="1" noResize="1" noEditPoints="1" noAdjustHandles="1" noChangeArrowheads="1" noChangeShapeType="1" noTextEdit="1"/>
              </p:cNvSpPr>
              <p:nvPr/>
            </p:nvSpPr>
            <p:spPr>
              <a:xfrm>
                <a:off x="823422" y="2784075"/>
                <a:ext cx="2817891" cy="369332"/>
              </a:xfrm>
              <a:prstGeom prst="rect">
                <a:avLst/>
              </a:prstGeom>
              <a:blipFill>
                <a:blip r:embed="rId6"/>
                <a:stretch>
                  <a:fillRect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516A472-1926-6D3F-142B-BEDB61E0A815}"/>
                  </a:ext>
                </a:extLst>
              </p:cNvPr>
              <p:cNvSpPr txBox="1"/>
              <p:nvPr/>
            </p:nvSpPr>
            <p:spPr>
              <a:xfrm>
                <a:off x="3596177" y="2784075"/>
                <a:ext cx="2817891"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𝑒𝑣𝑒𝑛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𝑒𝑣𝑒𝑛</m:t>
                          </m:r>
                        </m:sub>
                      </m:sSub>
                      <m:d>
                        <m:dPr>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𝑞</m:t>
                          </m:r>
                        </m:e>
                      </m:d>
                    </m:oMath>
                  </m:oMathPara>
                </a14:m>
                <a:endParaRPr lang="en-US" dirty="0"/>
              </a:p>
            </p:txBody>
          </p:sp>
        </mc:Choice>
        <mc:Fallback xmlns="">
          <p:sp>
            <p:nvSpPr>
              <p:cNvPr id="12" name="TextBox 11">
                <a:extLst>
                  <a:ext uri="{FF2B5EF4-FFF2-40B4-BE49-F238E27FC236}">
                    <a16:creationId xmlns:a16="http://schemas.microsoft.com/office/drawing/2014/main" id="{4516A472-1926-6D3F-142B-BEDB61E0A815}"/>
                  </a:ext>
                </a:extLst>
              </p:cNvPr>
              <p:cNvSpPr txBox="1">
                <a:spLocks noRot="1" noChangeAspect="1" noMove="1" noResize="1" noEditPoints="1" noAdjustHandles="1" noChangeArrowheads="1" noChangeShapeType="1" noTextEdit="1"/>
              </p:cNvSpPr>
              <p:nvPr/>
            </p:nvSpPr>
            <p:spPr>
              <a:xfrm>
                <a:off x="3596177" y="2784075"/>
                <a:ext cx="2817891" cy="369332"/>
              </a:xfrm>
              <a:prstGeom prst="rect">
                <a:avLst/>
              </a:prstGeom>
              <a:blipFill>
                <a:blip r:embed="rId7"/>
                <a:stretch>
                  <a:fillRect b="-13333"/>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FFCADD94-9D0F-B8C3-8B14-8651AE18BF8C}"/>
              </a:ext>
            </a:extLst>
          </p:cNvPr>
          <p:cNvSpPr txBox="1"/>
          <p:nvPr/>
        </p:nvSpPr>
        <p:spPr>
          <a:xfrm>
            <a:off x="6548257" y="3823255"/>
            <a:ext cx="2782405" cy="1477328"/>
          </a:xfrm>
          <a:prstGeom prst="rect">
            <a:avLst/>
          </a:prstGeom>
          <a:noFill/>
          <a:ln>
            <a:noFill/>
          </a:ln>
        </p:spPr>
        <p:txBody>
          <a:bodyPr wrap="square">
            <a:spAutoFit/>
          </a:bodyPr>
          <a:lstStyle/>
          <a:p>
            <a:pPr>
              <a:spcAft>
                <a:spcPts val="1800"/>
              </a:spcAft>
            </a:pPr>
            <a:r>
              <a:rPr lang="en-US" dirty="0"/>
              <a:t>A weighted average can only be greater than or equal to both of its components </a:t>
            </a:r>
            <a:r>
              <a:rPr lang="en-US" i="1" dirty="0">
                <a:solidFill>
                  <a:srgbClr val="00B0F0"/>
                </a:solidFill>
              </a:rPr>
              <a:t>if those components are equal</a:t>
            </a:r>
            <a:r>
              <a:rPr lang="en-US" dirty="0"/>
              <a:t>.</a:t>
            </a:r>
          </a:p>
        </p:txBody>
      </p:sp>
      <p:sp>
        <p:nvSpPr>
          <p:cNvPr id="15" name="TextBox 14">
            <a:extLst>
              <a:ext uri="{FF2B5EF4-FFF2-40B4-BE49-F238E27FC236}">
                <a16:creationId xmlns:a16="http://schemas.microsoft.com/office/drawing/2014/main" id="{C9D25C65-C249-AB67-24D5-EBDB68CF49C6}"/>
              </a:ext>
            </a:extLst>
          </p:cNvPr>
          <p:cNvSpPr txBox="1"/>
          <p:nvPr/>
        </p:nvSpPr>
        <p:spPr>
          <a:xfrm>
            <a:off x="641365" y="4105982"/>
            <a:ext cx="2054210" cy="369332"/>
          </a:xfrm>
          <a:prstGeom prst="rect">
            <a:avLst/>
          </a:prstGeom>
          <a:noFill/>
          <a:ln>
            <a:noFill/>
          </a:ln>
        </p:spPr>
        <p:txBody>
          <a:bodyPr wrap="square">
            <a:spAutoFit/>
          </a:bodyPr>
          <a:lstStyle/>
          <a:p>
            <a:pPr>
              <a:spcAft>
                <a:spcPts val="1800"/>
              </a:spcAft>
            </a:pPr>
            <a:r>
              <a:rPr lang="en-US" dirty="0"/>
              <a:t>Therefore, suppose: </a:t>
            </a:r>
          </a:p>
        </p:txBody>
      </p:sp>
      <p:pic>
        <p:nvPicPr>
          <p:cNvPr id="17" name="Picture 16">
            <a:extLst>
              <a:ext uri="{FF2B5EF4-FFF2-40B4-BE49-F238E27FC236}">
                <a16:creationId xmlns:a16="http://schemas.microsoft.com/office/drawing/2014/main" id="{125EC576-4C80-3CB9-60D6-6DCC5FB47C36}"/>
              </a:ext>
            </a:extLst>
          </p:cNvPr>
          <p:cNvPicPr>
            <a:picLocks noChangeAspect="1"/>
          </p:cNvPicPr>
          <p:nvPr/>
        </p:nvPicPr>
        <p:blipFill>
          <a:blip r:embed="rId8"/>
          <a:stretch>
            <a:fillRect/>
          </a:stretch>
        </p:blipFill>
        <p:spPr>
          <a:xfrm>
            <a:off x="6548257" y="2200043"/>
            <a:ext cx="2772006" cy="1593700"/>
          </a:xfrm>
          <a:prstGeom prst="rect">
            <a:avLst/>
          </a:prstGeom>
        </p:spPr>
      </p:pic>
      <p:pic>
        <p:nvPicPr>
          <p:cNvPr id="19" name="Picture 18">
            <a:extLst>
              <a:ext uri="{FF2B5EF4-FFF2-40B4-BE49-F238E27FC236}">
                <a16:creationId xmlns:a16="http://schemas.microsoft.com/office/drawing/2014/main" id="{97673BAE-2B1A-C029-14BC-1C4742692A7C}"/>
              </a:ext>
            </a:extLst>
          </p:cNvPr>
          <p:cNvPicPr>
            <a:picLocks noChangeAspect="1"/>
          </p:cNvPicPr>
          <p:nvPr/>
        </p:nvPicPr>
        <p:blipFill>
          <a:blip r:embed="rId9"/>
          <a:stretch>
            <a:fillRect/>
          </a:stretch>
        </p:blipFill>
        <p:spPr>
          <a:xfrm>
            <a:off x="9320263" y="3793743"/>
            <a:ext cx="2773310" cy="1593700"/>
          </a:xfrm>
          <a:prstGeom prst="rect">
            <a:avLst/>
          </a:prstGeom>
        </p:spPr>
      </p:pic>
      <p:pic>
        <p:nvPicPr>
          <p:cNvPr id="24" name="Picture 23">
            <a:extLst>
              <a:ext uri="{FF2B5EF4-FFF2-40B4-BE49-F238E27FC236}">
                <a16:creationId xmlns:a16="http://schemas.microsoft.com/office/drawing/2014/main" id="{55131A95-4A27-913D-9961-75778F7F8DF3}"/>
              </a:ext>
            </a:extLst>
          </p:cNvPr>
          <p:cNvPicPr>
            <a:picLocks noChangeAspect="1"/>
          </p:cNvPicPr>
          <p:nvPr/>
        </p:nvPicPr>
        <p:blipFill>
          <a:blip r:embed="rId10"/>
          <a:stretch>
            <a:fillRect/>
          </a:stretch>
        </p:blipFill>
        <p:spPr>
          <a:xfrm>
            <a:off x="9330662" y="2200042"/>
            <a:ext cx="2756449" cy="1593701"/>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C1A4BD-1A34-3EA3-DB8D-D021D9546445}"/>
                  </a:ext>
                </a:extLst>
              </p:cNvPr>
              <p:cNvSpPr txBox="1"/>
              <p:nvPr/>
            </p:nvSpPr>
            <p:spPr>
              <a:xfrm>
                <a:off x="2757426" y="4105982"/>
                <a:ext cx="3263929" cy="646331"/>
              </a:xfrm>
              <a:prstGeom prst="rect">
                <a:avLst/>
              </a:prstGeom>
              <a:noFill/>
              <a:ln>
                <a:noFill/>
              </a:ln>
            </p:spPr>
            <p:txBody>
              <a:bodyPr wrap="square">
                <a:spAutoFit/>
              </a:bodyPr>
              <a:lstStyle/>
              <a:p>
                <a14:m>
                  <m:oMath xmlns:m="http://schemas.openxmlformats.org/officeDocument/2006/math">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𝑢</m:t>
                        </m:r>
                      </m:e>
                      <m:sub>
                        <m:r>
                          <a:rPr lang="en-US" i="1">
                            <a:solidFill>
                              <a:srgbClr val="00B0F0"/>
                            </a:solidFill>
                            <a:latin typeface="Cambria Math" panose="02040503050406030204" pitchFamily="18" charset="0"/>
                          </a:rPr>
                          <m:t>𝑒𝑣𝑒𝑛</m:t>
                        </m:r>
                      </m:sub>
                    </m:sSub>
                    <m:d>
                      <m:dPr>
                        <m:ctrlPr>
                          <a:rPr lang="en-US" i="1">
                            <a:solidFill>
                              <a:srgbClr val="00B0F0"/>
                            </a:solidFill>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𝑓</m:t>
                            </m:r>
                          </m:e>
                          <m:sub>
                            <m:r>
                              <a:rPr lang="en-US" i="1">
                                <a:solidFill>
                                  <a:srgbClr val="00B0F0"/>
                                </a:solidFill>
                                <a:latin typeface="Cambria Math" panose="02040503050406030204" pitchFamily="18" charset="0"/>
                              </a:rPr>
                              <m:t>1</m:t>
                            </m:r>
                          </m:sub>
                        </m:sSub>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𝑞</m:t>
                        </m:r>
                      </m:e>
                    </m:d>
                    <m:r>
                      <a:rPr lang="en-US" i="1">
                        <a:solidFill>
                          <a:srgbClr val="00B0F0"/>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𝑢</m:t>
                        </m:r>
                      </m:e>
                      <m:sub>
                        <m:r>
                          <a:rPr lang="en-US" i="1">
                            <a:solidFill>
                              <a:srgbClr val="00B0F0"/>
                            </a:solidFill>
                            <a:latin typeface="Cambria Math" panose="02040503050406030204" pitchFamily="18" charset="0"/>
                          </a:rPr>
                          <m:t>𝑒𝑣𝑒𝑛</m:t>
                        </m:r>
                      </m:sub>
                    </m:sSub>
                    <m:d>
                      <m:dPr>
                        <m:ctrlPr>
                          <a:rPr lang="en-US" i="1">
                            <a:solidFill>
                              <a:srgbClr val="00B0F0"/>
                            </a:solidFill>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𝑓</m:t>
                            </m:r>
                          </m:e>
                          <m:sub>
                            <m:r>
                              <a:rPr lang="en-US" i="1">
                                <a:solidFill>
                                  <a:srgbClr val="00B0F0"/>
                                </a:solidFill>
                                <a:latin typeface="Cambria Math" panose="02040503050406030204" pitchFamily="18" charset="0"/>
                              </a:rPr>
                              <m:t>2</m:t>
                            </m:r>
                          </m:sub>
                        </m:sSub>
                        <m:r>
                          <a:rPr lang="en-US" i="1">
                            <a:solidFill>
                              <a:srgbClr val="00B0F0"/>
                            </a:solidFill>
                            <a:latin typeface="Cambria Math" panose="02040503050406030204" pitchFamily="18" charset="0"/>
                          </a:rPr>
                          <m:t>, </m:t>
                        </m:r>
                        <m:r>
                          <a:rPr lang="en-US" i="1">
                            <a:solidFill>
                              <a:srgbClr val="00B0F0"/>
                            </a:solidFill>
                            <a:latin typeface="Cambria Math" panose="02040503050406030204" pitchFamily="18" charset="0"/>
                          </a:rPr>
                          <m:t>𝑞</m:t>
                        </m:r>
                      </m:e>
                    </m:d>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𝑘</m:t>
                    </m:r>
                  </m:oMath>
                </a14:m>
                <a:r>
                  <a:rPr lang="en-US" dirty="0"/>
                  <a:t> where </a:t>
                </a:r>
                <a14:m>
                  <m:oMath xmlns:m="http://schemas.openxmlformats.org/officeDocument/2006/math">
                    <m:r>
                      <a:rPr lang="en-US" i="1" dirty="0">
                        <a:solidFill>
                          <a:srgbClr val="00B0F0"/>
                        </a:solidFill>
                        <a:latin typeface="Cambria Math" panose="02040503050406030204" pitchFamily="18" charset="0"/>
                      </a:rPr>
                      <m:t>𝑘</m:t>
                    </m:r>
                  </m:oMath>
                </a14:m>
                <a:r>
                  <a:rPr lang="en-US" dirty="0"/>
                  <a:t> is a payoff value.</a:t>
                </a:r>
              </a:p>
            </p:txBody>
          </p:sp>
        </mc:Choice>
        <mc:Fallback xmlns="">
          <p:sp>
            <p:nvSpPr>
              <p:cNvPr id="31" name="TextBox 30">
                <a:extLst>
                  <a:ext uri="{FF2B5EF4-FFF2-40B4-BE49-F238E27FC236}">
                    <a16:creationId xmlns:a16="http://schemas.microsoft.com/office/drawing/2014/main" id="{B8C1A4BD-1A34-3EA3-DB8D-D021D9546445}"/>
                  </a:ext>
                </a:extLst>
              </p:cNvPr>
              <p:cNvSpPr txBox="1">
                <a:spLocks noRot="1" noChangeAspect="1" noMove="1" noResize="1" noEditPoints="1" noAdjustHandles="1" noChangeArrowheads="1" noChangeShapeType="1" noTextEdit="1"/>
              </p:cNvSpPr>
              <p:nvPr/>
            </p:nvSpPr>
            <p:spPr>
              <a:xfrm>
                <a:off x="2757426" y="4105982"/>
                <a:ext cx="3263929" cy="646331"/>
              </a:xfrm>
              <a:prstGeom prst="rect">
                <a:avLst/>
              </a:prstGeom>
              <a:blipFill>
                <a:blip r:embed="rId11"/>
                <a:stretch>
                  <a:fillRect l="-1493" b="-141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7EC4674-8761-10E4-573A-0BCD35A56721}"/>
                  </a:ext>
                </a:extLst>
              </p:cNvPr>
              <p:cNvSpPr txBox="1"/>
              <p:nvPr/>
            </p:nvSpPr>
            <p:spPr>
              <a:xfrm>
                <a:off x="641364" y="5000046"/>
                <a:ext cx="4397361" cy="369332"/>
              </a:xfrm>
              <a:prstGeom prst="rect">
                <a:avLst/>
              </a:prstGeom>
              <a:noFill/>
              <a:ln>
                <a:noFill/>
              </a:ln>
            </p:spPr>
            <p:txBody>
              <a:bodyPr wrap="square">
                <a:spAutoFit/>
              </a:bodyPr>
              <a:lstStyle/>
              <a:p>
                <a:r>
                  <a:rPr lang="en-US" dirty="0"/>
                  <a:t>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𝑒𝑣𝑒𝑛</m:t>
                        </m:r>
                      </m:sub>
                    </m:sSub>
                    <m:d>
                      <m:dPr>
                        <m:ctrlPr>
                          <a:rPr lang="en-US" i="1">
                            <a:latin typeface="Cambria Math" panose="02040503050406030204" pitchFamily="18" charset="0"/>
                          </a:rPr>
                        </m:ctrlPr>
                      </m:dPr>
                      <m:e>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b="0" i="1" smtClean="0">
                        <a:solidFill>
                          <a:srgbClr val="00B0F0"/>
                        </a:solidFill>
                        <a:latin typeface="Cambria Math" panose="02040503050406030204" pitchFamily="18" charset="0"/>
                      </a:rPr>
                      <m:t>𝑘</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r>
                      <a:rPr lang="en-US" i="1">
                        <a:latin typeface="Cambria Math" panose="02040503050406030204" pitchFamily="18" charset="0"/>
                      </a:rPr>
                      <m:t>⋅</m:t>
                    </m:r>
                    <m:r>
                      <a:rPr lang="en-US" b="0" i="1" smtClean="0">
                        <a:solidFill>
                          <a:srgbClr val="00B0F0"/>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rgbClr val="00B0F0"/>
                        </a:solidFill>
                        <a:latin typeface="Cambria Math" panose="02040503050406030204" pitchFamily="18" charset="0"/>
                      </a:rPr>
                      <m:t>𝑘</m:t>
                    </m:r>
                  </m:oMath>
                </a14:m>
                <a:r>
                  <a:rPr lang="en-US" dirty="0"/>
                  <a:t>.</a:t>
                </a:r>
              </a:p>
            </p:txBody>
          </p:sp>
        </mc:Choice>
        <mc:Fallback xmlns="">
          <p:sp>
            <p:nvSpPr>
              <p:cNvPr id="34" name="TextBox 33">
                <a:extLst>
                  <a:ext uri="{FF2B5EF4-FFF2-40B4-BE49-F238E27FC236}">
                    <a16:creationId xmlns:a16="http://schemas.microsoft.com/office/drawing/2014/main" id="{17EC4674-8761-10E4-573A-0BCD35A56721}"/>
                  </a:ext>
                </a:extLst>
              </p:cNvPr>
              <p:cNvSpPr txBox="1">
                <a:spLocks noRot="1" noChangeAspect="1" noMove="1" noResize="1" noEditPoints="1" noAdjustHandles="1" noChangeArrowheads="1" noChangeShapeType="1" noTextEdit="1"/>
              </p:cNvSpPr>
              <p:nvPr/>
            </p:nvSpPr>
            <p:spPr>
              <a:xfrm>
                <a:off x="641364" y="5000046"/>
                <a:ext cx="4397361" cy="369332"/>
              </a:xfrm>
              <a:prstGeom prst="rect">
                <a:avLst/>
              </a:prstGeom>
              <a:blipFill>
                <a:blip r:embed="rId12"/>
                <a:stretch>
                  <a:fillRect l="-1108"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C055A1-8D0F-328A-77C2-80C3D397205C}"/>
                  </a:ext>
                </a:extLst>
              </p:cNvPr>
              <p:cNvSpPr txBox="1"/>
              <p:nvPr/>
            </p:nvSpPr>
            <p:spPr>
              <a:xfrm>
                <a:off x="641364" y="5524778"/>
                <a:ext cx="4988105" cy="369332"/>
              </a:xfrm>
              <a:prstGeom prst="rect">
                <a:avLst/>
              </a:prstGeom>
              <a:noFill/>
              <a:ln>
                <a:noFill/>
              </a:ln>
            </p:spPr>
            <p:txBody>
              <a:bodyPr wrap="square">
                <a:spAutoFit/>
              </a:bodyPr>
              <a:lstStyle/>
              <a:p>
                <a:r>
                  <a:rPr lang="en-US" dirty="0">
                    <a:solidFill>
                      <a:schemeClr val="tx1"/>
                    </a:solidFill>
                  </a:rPr>
                  <a:t>Thus,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𝑒𝑣𝑒𝑛</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𝑝</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𝑞</m:t>
                        </m:r>
                      </m:e>
                    </m:d>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𝑒𝑣𝑒𝑛</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𝑞</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𝑒𝑣𝑒𝑛</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𝑞</m:t>
                        </m:r>
                      </m:e>
                    </m:d>
                  </m:oMath>
                </a14:m>
                <a:r>
                  <a:rPr lang="en-US" dirty="0">
                    <a:solidFill>
                      <a:schemeClr val="tx1"/>
                    </a:solidFill>
                  </a:rPr>
                  <a:t>.</a:t>
                </a:r>
              </a:p>
            </p:txBody>
          </p:sp>
        </mc:Choice>
        <mc:Fallback xmlns="">
          <p:sp>
            <p:nvSpPr>
              <p:cNvPr id="35" name="TextBox 34">
                <a:extLst>
                  <a:ext uri="{FF2B5EF4-FFF2-40B4-BE49-F238E27FC236}">
                    <a16:creationId xmlns:a16="http://schemas.microsoft.com/office/drawing/2014/main" id="{40C055A1-8D0F-328A-77C2-80C3D397205C}"/>
                  </a:ext>
                </a:extLst>
              </p:cNvPr>
              <p:cNvSpPr txBox="1">
                <a:spLocks noRot="1" noChangeAspect="1" noMove="1" noResize="1" noEditPoints="1" noAdjustHandles="1" noChangeArrowheads="1" noChangeShapeType="1" noTextEdit="1"/>
              </p:cNvSpPr>
              <p:nvPr/>
            </p:nvSpPr>
            <p:spPr>
              <a:xfrm>
                <a:off x="641364" y="5524778"/>
                <a:ext cx="4988105" cy="369332"/>
              </a:xfrm>
              <a:prstGeom prst="rect">
                <a:avLst/>
              </a:prstGeom>
              <a:blipFill>
                <a:blip r:embed="rId13"/>
                <a:stretch>
                  <a:fillRect l="-978" t="-8197" b="-24590"/>
                </a:stretch>
              </a:blipFill>
              <a:ln>
                <a:noFill/>
              </a:ln>
            </p:spPr>
            <p:txBody>
              <a:bodyPr/>
              <a:lstStyle/>
              <a:p>
                <a:r>
                  <a:rPr lang="en-US">
                    <a:noFill/>
                  </a:rPr>
                  <a:t> </a:t>
                </a:r>
              </a:p>
            </p:txBody>
          </p:sp>
        </mc:Fallback>
      </mc:AlternateContent>
      <p:sp>
        <p:nvSpPr>
          <p:cNvPr id="38" name="TextBox 37">
            <a:extLst>
              <a:ext uri="{FF2B5EF4-FFF2-40B4-BE49-F238E27FC236}">
                <a16:creationId xmlns:a16="http://schemas.microsoft.com/office/drawing/2014/main" id="{2FD2690B-314F-4CB8-B01C-16B00A102AE8}"/>
              </a:ext>
            </a:extLst>
          </p:cNvPr>
          <p:cNvSpPr txBox="1"/>
          <p:nvPr/>
        </p:nvSpPr>
        <p:spPr>
          <a:xfrm>
            <a:off x="471489" y="6297243"/>
            <a:ext cx="11499440" cy="369332"/>
          </a:xfrm>
          <a:prstGeom prst="rect">
            <a:avLst/>
          </a:prstGeom>
          <a:noFill/>
          <a:ln>
            <a:solidFill>
              <a:schemeClr val="bg2"/>
            </a:solidFill>
          </a:ln>
        </p:spPr>
        <p:txBody>
          <a:bodyPr wrap="square">
            <a:spAutoFit/>
          </a:bodyPr>
          <a:lstStyle/>
          <a:p>
            <a:r>
              <a:rPr lang="en-US" dirty="0"/>
              <a:t>We conclude: the even player gets the same expected payoff whether they play 1 finger, 2 fingers, or mix between them.</a:t>
            </a:r>
          </a:p>
        </p:txBody>
      </p:sp>
    </p:spTree>
    <p:extLst>
      <p:ext uri="{BB962C8B-B14F-4D97-AF65-F5344CB8AC3E}">
        <p14:creationId xmlns:p14="http://schemas.microsoft.com/office/powerpoint/2010/main" val="314776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1A174-E97D-8CF2-193A-9D1BDA7F62B0}"/>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A03A7DEE-CB11-D782-3E80-83D81D818F0E}"/>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Even / Odd Morra III</a:t>
            </a:r>
          </a:p>
        </p:txBody>
      </p:sp>
      <p:sp>
        <p:nvSpPr>
          <p:cNvPr id="14" name="TextBox 13">
            <a:extLst>
              <a:ext uri="{FF2B5EF4-FFF2-40B4-BE49-F238E27FC236}">
                <a16:creationId xmlns:a16="http://schemas.microsoft.com/office/drawing/2014/main" id="{7B811E75-6507-FE98-DE4F-A9314C8738F0}"/>
              </a:ext>
            </a:extLst>
          </p:cNvPr>
          <p:cNvSpPr txBox="1"/>
          <p:nvPr/>
        </p:nvSpPr>
        <p:spPr>
          <a:xfrm>
            <a:off x="711822" y="1012134"/>
            <a:ext cx="4933792" cy="369332"/>
          </a:xfrm>
          <a:prstGeom prst="rect">
            <a:avLst/>
          </a:prstGeom>
          <a:noFill/>
          <a:ln>
            <a:noFill/>
          </a:ln>
        </p:spPr>
        <p:txBody>
          <a:bodyPr wrap="square">
            <a:spAutoFit/>
          </a:bodyPr>
          <a:lstStyle/>
          <a:p>
            <a:r>
              <a:rPr lang="en-US" dirty="0"/>
              <a:t>Recall, the expected utility under mixed strategies:</a:t>
            </a:r>
          </a:p>
        </p:txBody>
      </p:sp>
      <p:pic>
        <p:nvPicPr>
          <p:cNvPr id="2" name="Picture 1">
            <a:extLst>
              <a:ext uri="{FF2B5EF4-FFF2-40B4-BE49-F238E27FC236}">
                <a16:creationId xmlns:a16="http://schemas.microsoft.com/office/drawing/2014/main" id="{256F620D-D61D-B9D3-2E93-ABFA252598C2}"/>
              </a:ext>
            </a:extLst>
          </p:cNvPr>
          <p:cNvPicPr>
            <a:picLocks noChangeAspect="1"/>
          </p:cNvPicPr>
          <p:nvPr/>
        </p:nvPicPr>
        <p:blipFill>
          <a:blip r:embed="rId2"/>
          <a:stretch>
            <a:fillRect/>
          </a:stretch>
        </p:blipFill>
        <p:spPr>
          <a:xfrm>
            <a:off x="1495658" y="1492738"/>
            <a:ext cx="4482525" cy="541896"/>
          </a:xfrm>
          <a:prstGeom prst="rect">
            <a:avLst/>
          </a:prstGeom>
        </p:spPr>
      </p:pic>
      <p:sp>
        <p:nvSpPr>
          <p:cNvPr id="3" name="TextBox 2">
            <a:extLst>
              <a:ext uri="{FF2B5EF4-FFF2-40B4-BE49-F238E27FC236}">
                <a16:creationId xmlns:a16="http://schemas.microsoft.com/office/drawing/2014/main" id="{168D8BDA-81D6-C909-2030-DD52779776CE}"/>
              </a:ext>
            </a:extLst>
          </p:cNvPr>
          <p:cNvSpPr txBox="1"/>
          <p:nvPr/>
        </p:nvSpPr>
        <p:spPr>
          <a:xfrm>
            <a:off x="711822" y="2288085"/>
            <a:ext cx="2210840" cy="369332"/>
          </a:xfrm>
          <a:prstGeom prst="rect">
            <a:avLst/>
          </a:prstGeom>
          <a:noFill/>
          <a:ln>
            <a:noFill/>
          </a:ln>
        </p:spPr>
        <p:txBody>
          <a:bodyPr wrap="square">
            <a:spAutoFit/>
          </a:bodyPr>
          <a:lstStyle/>
          <a:p>
            <a:r>
              <a:rPr lang="en-US" dirty="0"/>
              <a:t>Combining, we have: </a:t>
            </a:r>
          </a:p>
        </p:txBody>
      </p:sp>
      <p:sp>
        <p:nvSpPr>
          <p:cNvPr id="5" name="TextBox 4">
            <a:extLst>
              <a:ext uri="{FF2B5EF4-FFF2-40B4-BE49-F238E27FC236}">
                <a16:creationId xmlns:a16="http://schemas.microsoft.com/office/drawing/2014/main" id="{5E9DA87F-6F1D-5C4B-FA9E-544578D8C168}"/>
              </a:ext>
            </a:extLst>
          </p:cNvPr>
          <p:cNvSpPr txBox="1"/>
          <p:nvPr/>
        </p:nvSpPr>
        <p:spPr>
          <a:xfrm>
            <a:off x="6838243" y="1012045"/>
            <a:ext cx="2309637" cy="369332"/>
          </a:xfrm>
          <a:prstGeom prst="rect">
            <a:avLst/>
          </a:prstGeom>
          <a:noFill/>
          <a:ln>
            <a:noFill/>
          </a:ln>
        </p:spPr>
        <p:txBody>
          <a:bodyPr wrap="square">
            <a:spAutoFit/>
          </a:bodyPr>
          <a:lstStyle/>
          <a:p>
            <a:r>
              <a:rPr lang="en-US" dirty="0">
                <a:solidFill>
                  <a:schemeClr val="tx1"/>
                </a:solidFill>
              </a:rPr>
              <a:t>Also recall we showed,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8BB1D0-F098-0DC9-64FF-1D43654A7A6C}"/>
                  </a:ext>
                </a:extLst>
              </p:cNvPr>
              <p:cNvSpPr txBox="1"/>
              <p:nvPr/>
            </p:nvSpPr>
            <p:spPr>
              <a:xfrm>
                <a:off x="3151348" y="2282241"/>
                <a:ext cx="3753305"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𝑒𝑣𝑒𝑛</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𝑞</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−3</m:t>
                          </m:r>
                        </m:e>
                      </m:d>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𝑞</m:t>
                          </m:r>
                        </m:e>
                      </m:d>
                    </m:oMath>
                  </m:oMathPara>
                </a14:m>
                <a:endParaRPr lang="en-US" dirty="0"/>
              </a:p>
            </p:txBody>
          </p:sp>
        </mc:Choice>
        <mc:Fallback xmlns="">
          <p:sp>
            <p:nvSpPr>
              <p:cNvPr id="8" name="TextBox 7">
                <a:extLst>
                  <a:ext uri="{FF2B5EF4-FFF2-40B4-BE49-F238E27FC236}">
                    <a16:creationId xmlns:a16="http://schemas.microsoft.com/office/drawing/2014/main" id="{838BB1D0-F098-0DC9-64FF-1D43654A7A6C}"/>
                  </a:ext>
                </a:extLst>
              </p:cNvPr>
              <p:cNvSpPr txBox="1">
                <a:spLocks noRot="1" noChangeAspect="1" noMove="1" noResize="1" noEditPoints="1" noAdjustHandles="1" noChangeArrowheads="1" noChangeShapeType="1" noTextEdit="1"/>
              </p:cNvSpPr>
              <p:nvPr/>
            </p:nvSpPr>
            <p:spPr>
              <a:xfrm>
                <a:off x="3151348" y="2282241"/>
                <a:ext cx="3753305" cy="369332"/>
              </a:xfrm>
              <a:prstGeom prst="rect">
                <a:avLst/>
              </a:prstGeom>
              <a:blipFill>
                <a:blip r:embed="rId3"/>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BAF494-A087-D965-906E-279012D95C2D}"/>
                  </a:ext>
                </a:extLst>
              </p:cNvPr>
              <p:cNvSpPr txBox="1"/>
              <p:nvPr/>
            </p:nvSpPr>
            <p:spPr>
              <a:xfrm>
                <a:off x="7458270" y="2295012"/>
                <a:ext cx="3379221"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𝑒𝑣𝑒𝑛</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𝑞</m:t>
                          </m:r>
                        </m:e>
                      </m:d>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−3</m:t>
                          </m:r>
                        </m:e>
                      </m:d>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+4</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𝑞</m:t>
                          </m:r>
                        </m:e>
                      </m:d>
                    </m:oMath>
                  </m:oMathPara>
                </a14:m>
                <a:endParaRPr lang="en-US" dirty="0"/>
              </a:p>
            </p:txBody>
          </p:sp>
        </mc:Choice>
        <mc:Fallback xmlns="">
          <p:sp>
            <p:nvSpPr>
              <p:cNvPr id="10" name="TextBox 9">
                <a:extLst>
                  <a:ext uri="{FF2B5EF4-FFF2-40B4-BE49-F238E27FC236}">
                    <a16:creationId xmlns:a16="http://schemas.microsoft.com/office/drawing/2014/main" id="{43BAF494-A087-D965-906E-279012D95C2D}"/>
                  </a:ext>
                </a:extLst>
              </p:cNvPr>
              <p:cNvSpPr txBox="1">
                <a:spLocks noRot="1" noChangeAspect="1" noMove="1" noResize="1" noEditPoints="1" noAdjustHandles="1" noChangeArrowheads="1" noChangeShapeType="1" noTextEdit="1"/>
              </p:cNvSpPr>
              <p:nvPr/>
            </p:nvSpPr>
            <p:spPr>
              <a:xfrm>
                <a:off x="7458270" y="2295012"/>
                <a:ext cx="3379221" cy="369332"/>
              </a:xfrm>
              <a:prstGeom prst="rect">
                <a:avLst/>
              </a:prstGeom>
              <a:blipFill>
                <a:blip r:embed="rId4"/>
                <a:stretch>
                  <a:fillRect b="-13115"/>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8A0AF1F-FAE6-87D6-5338-710651B08202}"/>
              </a:ext>
            </a:extLst>
          </p:cNvPr>
          <p:cNvPicPr>
            <a:picLocks noChangeAspect="1"/>
          </p:cNvPicPr>
          <p:nvPr/>
        </p:nvPicPr>
        <p:blipFill>
          <a:blip r:embed="rId5"/>
          <a:stretch>
            <a:fillRect/>
          </a:stretch>
        </p:blipFill>
        <p:spPr>
          <a:xfrm>
            <a:off x="9565585" y="69597"/>
            <a:ext cx="2543811" cy="11045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03F291-D5B7-A00E-CEE3-F92C423104F5}"/>
                  </a:ext>
                </a:extLst>
              </p:cNvPr>
              <p:cNvSpPr txBox="1"/>
              <p:nvPr/>
            </p:nvSpPr>
            <p:spPr>
              <a:xfrm>
                <a:off x="6885992" y="2282241"/>
                <a:ext cx="572278"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a:solidFill>
                            <a:srgbClr val="FF6600"/>
                          </a:solidFill>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6603F291-D5B7-A00E-CEE3-F92C423104F5}"/>
                  </a:ext>
                </a:extLst>
              </p:cNvPr>
              <p:cNvSpPr txBox="1">
                <a:spLocks noRot="1" noChangeAspect="1" noMove="1" noResize="1" noEditPoints="1" noAdjustHandles="1" noChangeArrowheads="1" noChangeShapeType="1" noTextEdit="1"/>
              </p:cNvSpPr>
              <p:nvPr/>
            </p:nvSpPr>
            <p:spPr>
              <a:xfrm>
                <a:off x="6885992" y="2282241"/>
                <a:ext cx="572278" cy="369332"/>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1DBA974-CBAA-D0AC-68C5-6C695045F640}"/>
                  </a:ext>
                </a:extLst>
              </p:cNvPr>
              <p:cNvSpPr txBox="1"/>
              <p:nvPr/>
            </p:nvSpPr>
            <p:spPr>
              <a:xfrm>
                <a:off x="1997634" y="2940951"/>
                <a:ext cx="4294481"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−3</m:t>
                          </m:r>
                        </m:e>
                      </m:d>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𝑞</m:t>
                          </m:r>
                        </m:e>
                      </m:d>
                      <m:r>
                        <a:rPr lang="en-US" i="1">
                          <a:solidFill>
                            <a:srgbClr val="FF6600"/>
                          </a:solidFill>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−3</m:t>
                          </m:r>
                        </m:e>
                      </m:d>
                      <m:r>
                        <a:rPr lang="en-US" i="1">
                          <a:latin typeface="Cambria Math" panose="02040503050406030204" pitchFamily="18" charset="0"/>
                        </a:rPr>
                        <m:t>𝑞</m:t>
                      </m:r>
                      <m:r>
                        <a:rPr lang="en-US" i="1">
                          <a:latin typeface="Cambria Math" panose="02040503050406030204" pitchFamily="18" charset="0"/>
                        </a:rPr>
                        <m:t>+4</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𝑞</m:t>
                          </m:r>
                        </m:e>
                      </m:d>
                    </m:oMath>
                  </m:oMathPara>
                </a14:m>
                <a:endParaRPr lang="en-US" dirty="0"/>
              </a:p>
            </p:txBody>
          </p:sp>
        </mc:Choice>
        <mc:Fallback xmlns="">
          <p:sp>
            <p:nvSpPr>
              <p:cNvPr id="17" name="TextBox 16">
                <a:extLst>
                  <a:ext uri="{FF2B5EF4-FFF2-40B4-BE49-F238E27FC236}">
                    <a16:creationId xmlns:a16="http://schemas.microsoft.com/office/drawing/2014/main" id="{C1DBA974-CBAA-D0AC-68C5-6C695045F640}"/>
                  </a:ext>
                </a:extLst>
              </p:cNvPr>
              <p:cNvSpPr txBox="1">
                <a:spLocks noRot="1" noChangeAspect="1" noMove="1" noResize="1" noEditPoints="1" noAdjustHandles="1" noChangeArrowheads="1" noChangeShapeType="1" noTextEdit="1"/>
              </p:cNvSpPr>
              <p:nvPr/>
            </p:nvSpPr>
            <p:spPr>
              <a:xfrm>
                <a:off x="1997634" y="2940951"/>
                <a:ext cx="4294481" cy="369332"/>
              </a:xfrm>
              <a:prstGeom prst="rect">
                <a:avLst/>
              </a:prstGeom>
              <a:blipFill>
                <a:blip r:embed="rId7"/>
                <a:stretch>
                  <a:fillRect b="-6557"/>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4E0F18FE-994D-863C-F64D-11E5CC7AD232}"/>
              </a:ext>
            </a:extLst>
          </p:cNvPr>
          <p:cNvSpPr txBox="1"/>
          <p:nvPr/>
        </p:nvSpPr>
        <p:spPr>
          <a:xfrm>
            <a:off x="711822" y="2928180"/>
            <a:ext cx="942807" cy="369332"/>
          </a:xfrm>
          <a:prstGeom prst="rect">
            <a:avLst/>
          </a:prstGeom>
          <a:noFill/>
          <a:ln>
            <a:noFill/>
          </a:ln>
        </p:spPr>
        <p:txBody>
          <a:bodyPr wrap="square">
            <a:spAutoFit/>
          </a:bodyPr>
          <a:lstStyle/>
          <a:p>
            <a:r>
              <a:rPr lang="en-US" dirty="0"/>
              <a:t>Solving,</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3674DB5-DD01-4B1B-14A3-E6F4EA31A2F7}"/>
                  </a:ext>
                </a:extLst>
              </p:cNvPr>
              <p:cNvSpPr txBox="1"/>
              <p:nvPr/>
            </p:nvSpPr>
            <p:spPr>
              <a:xfrm>
                <a:off x="7283926" y="2813559"/>
                <a:ext cx="955005" cy="6090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7</m:t>
                          </m:r>
                        </m:num>
                        <m:den>
                          <m:r>
                            <a:rPr lang="en-US" b="0" i="1" smtClean="0">
                              <a:solidFill>
                                <a:schemeClr val="tx1"/>
                              </a:solidFill>
                              <a:latin typeface="Cambria Math" panose="02040503050406030204" pitchFamily="18" charset="0"/>
                            </a:rPr>
                            <m:t>12</m:t>
                          </m:r>
                        </m:den>
                      </m:f>
                    </m:oMath>
                  </m:oMathPara>
                </a14:m>
                <a:endParaRPr lang="en-US" dirty="0"/>
              </a:p>
            </p:txBody>
          </p:sp>
        </mc:Choice>
        <mc:Fallback xmlns="">
          <p:sp>
            <p:nvSpPr>
              <p:cNvPr id="19" name="TextBox 18">
                <a:extLst>
                  <a:ext uri="{FF2B5EF4-FFF2-40B4-BE49-F238E27FC236}">
                    <a16:creationId xmlns:a16="http://schemas.microsoft.com/office/drawing/2014/main" id="{C3674DB5-DD01-4B1B-14A3-E6F4EA31A2F7}"/>
                  </a:ext>
                </a:extLst>
              </p:cNvPr>
              <p:cNvSpPr txBox="1">
                <a:spLocks noRot="1" noChangeAspect="1" noMove="1" noResize="1" noEditPoints="1" noAdjustHandles="1" noChangeArrowheads="1" noChangeShapeType="1" noTextEdit="1"/>
              </p:cNvSpPr>
              <p:nvPr/>
            </p:nvSpPr>
            <p:spPr>
              <a:xfrm>
                <a:off x="7283926" y="2813559"/>
                <a:ext cx="955005" cy="609077"/>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8E4B4A7-3843-20CD-D299-91EFBC12AFA4}"/>
                  </a:ext>
                </a:extLst>
              </p:cNvPr>
              <p:cNvSpPr txBox="1"/>
              <p:nvPr/>
            </p:nvSpPr>
            <p:spPr>
              <a:xfrm>
                <a:off x="1997635" y="3621292"/>
                <a:ext cx="2667672"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𝑜𝑑𝑑</m:t>
                          </m:r>
                        </m:sub>
                      </m:sSub>
                      <m:d>
                        <m:dPr>
                          <m:ctrlPr>
                            <a:rPr lang="en-US" i="1">
                              <a:latin typeface="Cambria Math" panose="02040503050406030204" pitchFamily="18" charset="0"/>
                            </a:rPr>
                          </m:ctrlPr>
                        </m:dPr>
                        <m:e>
                          <m:r>
                            <a:rPr lang="en-US" b="0" i="1" smtClean="0">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e>
                      </m:d>
                      <m:r>
                        <a:rPr lang="en-US" i="1">
                          <a:solidFill>
                            <a:srgbClr val="FF66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𝑜𝑑𝑑</m:t>
                          </m:r>
                        </m:sub>
                      </m:sSub>
                      <m:d>
                        <m:dPr>
                          <m:ctrlPr>
                            <a:rPr lang="en-US" i="1">
                              <a:latin typeface="Cambria Math" panose="02040503050406030204" pitchFamily="18" charset="0"/>
                            </a:rPr>
                          </m:ctrlPr>
                        </m:dPr>
                        <m:e>
                          <m:r>
                            <a:rPr lang="en-US" b="0" i="1" smtClean="0">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e>
                      </m:d>
                    </m:oMath>
                  </m:oMathPara>
                </a14:m>
                <a:endParaRPr lang="en-US" dirty="0"/>
              </a:p>
            </p:txBody>
          </p:sp>
        </mc:Choice>
        <mc:Fallback xmlns="">
          <p:sp>
            <p:nvSpPr>
              <p:cNvPr id="20" name="TextBox 19">
                <a:extLst>
                  <a:ext uri="{FF2B5EF4-FFF2-40B4-BE49-F238E27FC236}">
                    <a16:creationId xmlns:a16="http://schemas.microsoft.com/office/drawing/2014/main" id="{68E4B4A7-3843-20CD-D299-91EFBC12AFA4}"/>
                  </a:ext>
                </a:extLst>
              </p:cNvPr>
              <p:cNvSpPr txBox="1">
                <a:spLocks noRot="1" noChangeAspect="1" noMove="1" noResize="1" noEditPoints="1" noAdjustHandles="1" noChangeArrowheads="1" noChangeShapeType="1" noTextEdit="1"/>
              </p:cNvSpPr>
              <p:nvPr/>
            </p:nvSpPr>
            <p:spPr>
              <a:xfrm>
                <a:off x="1997635" y="3621292"/>
                <a:ext cx="2667672" cy="369332"/>
              </a:xfrm>
              <a:prstGeom prst="rect">
                <a:avLst/>
              </a:prstGeom>
              <a:blipFill>
                <a:blip r:embed="rId9"/>
                <a:stretch>
                  <a:fillRect b="-13115"/>
                </a:stretch>
              </a:blipFill>
              <a:ln>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6373403B-9C3D-6229-65FF-635D5016DBE2}"/>
              </a:ext>
            </a:extLst>
          </p:cNvPr>
          <p:cNvSpPr txBox="1"/>
          <p:nvPr/>
        </p:nvSpPr>
        <p:spPr>
          <a:xfrm>
            <a:off x="711822" y="3608521"/>
            <a:ext cx="1017451" cy="369332"/>
          </a:xfrm>
          <a:prstGeom prst="rect">
            <a:avLst/>
          </a:prstGeom>
          <a:noFill/>
          <a:ln>
            <a:noFill/>
          </a:ln>
        </p:spPr>
        <p:txBody>
          <a:bodyPr wrap="square">
            <a:spAutoFit/>
          </a:bodyPr>
          <a:lstStyle/>
          <a:p>
            <a:r>
              <a:rPr lang="en-US" dirty="0"/>
              <a:t>Similarly,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9D4B74-91E2-2FEC-108F-8963D18ED513}"/>
                  </a:ext>
                </a:extLst>
              </p:cNvPr>
              <p:cNvSpPr txBox="1"/>
              <p:nvPr/>
            </p:nvSpPr>
            <p:spPr>
              <a:xfrm>
                <a:off x="5500681" y="3488648"/>
                <a:ext cx="955005" cy="6090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oMath>
                  </m:oMathPara>
                </a14:m>
                <a:endParaRPr lang="en-US" b="0" dirty="0"/>
              </a:p>
            </p:txBody>
          </p:sp>
        </mc:Choice>
        <mc:Fallback xmlns="">
          <p:sp>
            <p:nvSpPr>
              <p:cNvPr id="22" name="TextBox 21">
                <a:extLst>
                  <a:ext uri="{FF2B5EF4-FFF2-40B4-BE49-F238E27FC236}">
                    <a16:creationId xmlns:a16="http://schemas.microsoft.com/office/drawing/2014/main" id="{469D4B74-91E2-2FEC-108F-8963D18ED513}"/>
                  </a:ext>
                </a:extLst>
              </p:cNvPr>
              <p:cNvSpPr txBox="1">
                <a:spLocks noRot="1" noChangeAspect="1" noMove="1" noResize="1" noEditPoints="1" noAdjustHandles="1" noChangeArrowheads="1" noChangeShapeType="1" noTextEdit="1"/>
              </p:cNvSpPr>
              <p:nvPr/>
            </p:nvSpPr>
            <p:spPr>
              <a:xfrm>
                <a:off x="5500681" y="3488648"/>
                <a:ext cx="955005" cy="609077"/>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E475DFB-C339-B787-E5C7-11DE796F9C17}"/>
                  </a:ext>
                </a:extLst>
              </p:cNvPr>
              <p:cNvSpPr txBox="1"/>
              <p:nvPr/>
            </p:nvSpPr>
            <p:spPr>
              <a:xfrm>
                <a:off x="4933669" y="3621292"/>
                <a:ext cx="442235"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5E475DFB-C339-B787-E5C7-11DE796F9C17}"/>
                  </a:ext>
                </a:extLst>
              </p:cNvPr>
              <p:cNvSpPr txBox="1">
                <a:spLocks noRot="1" noChangeAspect="1" noMove="1" noResize="1" noEditPoints="1" noAdjustHandles="1" noChangeArrowheads="1" noChangeShapeType="1" noTextEdit="1"/>
              </p:cNvSpPr>
              <p:nvPr/>
            </p:nvSpPr>
            <p:spPr>
              <a:xfrm>
                <a:off x="4933669" y="3621292"/>
                <a:ext cx="442235" cy="369332"/>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42A6775-D351-E404-7AFB-A82679CE3A0C}"/>
                  </a:ext>
                </a:extLst>
              </p:cNvPr>
              <p:cNvSpPr txBox="1"/>
              <p:nvPr/>
            </p:nvSpPr>
            <p:spPr>
              <a:xfrm>
                <a:off x="711823" y="4374237"/>
                <a:ext cx="1782724" cy="482440"/>
              </a:xfrm>
              <a:prstGeom prst="rect">
                <a:avLst/>
              </a:prstGeom>
              <a:noFill/>
              <a:ln>
                <a:noFill/>
              </a:ln>
            </p:spPr>
            <p:txBody>
              <a:bodyPr wrap="square">
                <a:spAutoFit/>
              </a:bodyPr>
              <a:lstStyle/>
              <a:p>
                <a:r>
                  <a:rPr lang="en-US" dirty="0"/>
                  <a:t>Thus, for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oMath>
                </a14:m>
                <a:r>
                  <a:rPr lang="en-US" dirty="0"/>
                  <a:t>,</a:t>
                </a:r>
              </a:p>
            </p:txBody>
          </p:sp>
        </mc:Choice>
        <mc:Fallback xmlns="">
          <p:sp>
            <p:nvSpPr>
              <p:cNvPr id="25" name="TextBox 24">
                <a:extLst>
                  <a:ext uri="{FF2B5EF4-FFF2-40B4-BE49-F238E27FC236}">
                    <a16:creationId xmlns:a16="http://schemas.microsoft.com/office/drawing/2014/main" id="{642A6775-D351-E404-7AFB-A82679CE3A0C}"/>
                  </a:ext>
                </a:extLst>
              </p:cNvPr>
              <p:cNvSpPr txBox="1">
                <a:spLocks noRot="1" noChangeAspect="1" noMove="1" noResize="1" noEditPoints="1" noAdjustHandles="1" noChangeArrowheads="1" noChangeShapeType="1" noTextEdit="1"/>
              </p:cNvSpPr>
              <p:nvPr/>
            </p:nvSpPr>
            <p:spPr>
              <a:xfrm>
                <a:off x="711823" y="4374237"/>
                <a:ext cx="1782724" cy="482440"/>
              </a:xfrm>
              <a:prstGeom prst="rect">
                <a:avLst/>
              </a:prstGeom>
              <a:blipFill>
                <a:blip r:embed="rId12"/>
                <a:stretch>
                  <a:fillRect l="-3082" b="-88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892730C-7911-45CA-A3FD-BB7EE60D8F6F}"/>
                  </a:ext>
                </a:extLst>
              </p:cNvPr>
              <p:cNvSpPr txBox="1"/>
              <p:nvPr/>
            </p:nvSpPr>
            <p:spPr>
              <a:xfrm>
                <a:off x="711822" y="5091430"/>
                <a:ext cx="8183526" cy="483466"/>
              </a:xfrm>
              <a:prstGeom prst="rect">
                <a:avLst/>
              </a:prstGeom>
              <a:noFill/>
              <a:ln>
                <a:noFill/>
              </a:ln>
            </p:spPr>
            <p:txBody>
              <a:bodyPr wrap="square">
                <a:spAutoFit/>
              </a:bodyPr>
              <a:lstStyle/>
              <a:p>
                <a:r>
                  <a:rPr lang="en-US" dirty="0"/>
                  <a:t>Similarly, for </a:t>
                </a:r>
                <a14:m>
                  <m:oMath xmlns:m="http://schemas.openxmlformats.org/officeDocument/2006/math">
                    <m:r>
                      <a:rPr lang="en-US" i="1">
                        <a:latin typeface="Cambria Math" panose="02040503050406030204" pitchFamily="18" charset="0"/>
                      </a:rPr>
                      <m:t>𝑝</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𝑜𝑑𝑑</m:t>
                        </m:r>
                      </m:sub>
                    </m:sSub>
                    <m:d>
                      <m:dPr>
                        <m:ctrlPr>
                          <a:rPr lang="en-US" i="1">
                            <a:latin typeface="Cambria Math" panose="02040503050406030204" pitchFamily="18" charset="0"/>
                          </a:rPr>
                        </m:ctrlPr>
                      </m:dPr>
                      <m:e>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e>
                    </m:d>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3⋅</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𝑝</m:t>
                        </m:r>
                      </m:e>
                    </m:d>
                    <m:r>
                      <a:rPr lang="en-US" b="0" i="1" smtClean="0">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−4</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oMath>
                </a14:m>
                <a:endParaRPr lang="en-US" dirty="0"/>
              </a:p>
            </p:txBody>
          </p:sp>
        </mc:Choice>
        <mc:Fallback xmlns="">
          <p:sp>
            <p:nvSpPr>
              <p:cNvPr id="26" name="TextBox 25">
                <a:extLst>
                  <a:ext uri="{FF2B5EF4-FFF2-40B4-BE49-F238E27FC236}">
                    <a16:creationId xmlns:a16="http://schemas.microsoft.com/office/drawing/2014/main" id="{B892730C-7911-45CA-A3FD-BB7EE60D8F6F}"/>
                  </a:ext>
                </a:extLst>
              </p:cNvPr>
              <p:cNvSpPr txBox="1">
                <a:spLocks noRot="1" noChangeAspect="1" noMove="1" noResize="1" noEditPoints="1" noAdjustHandles="1" noChangeArrowheads="1" noChangeShapeType="1" noTextEdit="1"/>
              </p:cNvSpPr>
              <p:nvPr/>
            </p:nvSpPr>
            <p:spPr>
              <a:xfrm>
                <a:off x="711822" y="5091430"/>
                <a:ext cx="8183526" cy="483466"/>
              </a:xfrm>
              <a:prstGeom prst="rect">
                <a:avLst/>
              </a:prstGeom>
              <a:blipFill>
                <a:blip r:embed="rId13"/>
                <a:stretch>
                  <a:fillRect l="-671" b="-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8463CAA-F952-5C3E-95E6-7286E2B5D545}"/>
                  </a:ext>
                </a:extLst>
              </p:cNvPr>
              <p:cNvSpPr txBox="1"/>
              <p:nvPr/>
            </p:nvSpPr>
            <p:spPr>
              <a:xfrm>
                <a:off x="2539594" y="4248616"/>
                <a:ext cx="4933792" cy="71468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𝑒𝑣𝑒𝑛</m:t>
                          </m:r>
                        </m:sub>
                      </m:sSub>
                      <m:d>
                        <m:dPr>
                          <m:ctrlPr>
                            <a:rPr lang="en-US" i="1">
                              <a:latin typeface="Cambria Math" panose="02040503050406030204" pitchFamily="18" charset="0"/>
                            </a:rPr>
                          </m:ctrlPr>
                        </m:dPr>
                        <m:e>
                          <m:r>
                            <a:rPr lang="en-US" b="0" i="1" smtClean="0">
                              <a:latin typeface="Cambria Math" panose="02040503050406030204" pitchFamily="18" charset="0"/>
                            </a:rPr>
                            <m:t>𝑝</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e>
                      </m:d>
                      <m:r>
                        <a:rPr lang="en-US" i="1">
                          <a:latin typeface="Cambria Math" panose="02040503050406030204" pitchFamily="18" charset="0"/>
                        </a:rPr>
                        <m:t>=</m:t>
                      </m:r>
                      <m:r>
                        <a:rPr lang="en-US" i="1" smtClean="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−3</m:t>
                          </m:r>
                        </m:e>
                      </m:d>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oMath>
                  </m:oMathPara>
                </a14:m>
                <a:endParaRPr lang="en-US" dirty="0"/>
              </a:p>
            </p:txBody>
          </p:sp>
        </mc:Choice>
        <mc:Fallback xmlns="">
          <p:sp>
            <p:nvSpPr>
              <p:cNvPr id="27" name="TextBox 26">
                <a:extLst>
                  <a:ext uri="{FF2B5EF4-FFF2-40B4-BE49-F238E27FC236}">
                    <a16:creationId xmlns:a16="http://schemas.microsoft.com/office/drawing/2014/main" id="{48463CAA-F952-5C3E-95E6-7286E2B5D545}"/>
                  </a:ext>
                </a:extLst>
              </p:cNvPr>
              <p:cNvSpPr txBox="1">
                <a:spLocks noRot="1" noChangeAspect="1" noMove="1" noResize="1" noEditPoints="1" noAdjustHandles="1" noChangeArrowheads="1" noChangeShapeType="1" noTextEdit="1"/>
              </p:cNvSpPr>
              <p:nvPr/>
            </p:nvSpPr>
            <p:spPr>
              <a:xfrm>
                <a:off x="2539594" y="4248616"/>
                <a:ext cx="4933792" cy="714683"/>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50AD03-D572-9C9A-4C86-754B8CE6A4C8}"/>
                  </a:ext>
                </a:extLst>
              </p:cNvPr>
              <p:cNvSpPr txBox="1"/>
              <p:nvPr/>
            </p:nvSpPr>
            <p:spPr>
              <a:xfrm>
                <a:off x="3066361" y="5845866"/>
                <a:ext cx="6451508" cy="760465"/>
              </a:xfrm>
              <a:prstGeom prst="rect">
                <a:avLst/>
              </a:prstGeom>
              <a:noFill/>
              <a:ln>
                <a:noFill/>
              </a:ln>
            </p:spPr>
            <p:txBody>
              <a:bodyPr wrap="square">
                <a:spAutoFit/>
              </a:bodyPr>
              <a:lstStyle/>
              <a:p>
                <a:pPr algn="ctr"/>
                <a:r>
                  <a:rPr lang="en-US" dirty="0"/>
                  <a:t>Even though both players play optimally, the game's structure gives the odd player an inherent advantage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oMath>
                </a14:m>
                <a:r>
                  <a:rPr lang="en-US" dirty="0"/>
                  <a:t> per round on average.</a:t>
                </a:r>
              </a:p>
            </p:txBody>
          </p:sp>
        </mc:Choice>
        <mc:Fallback xmlns="">
          <p:sp>
            <p:nvSpPr>
              <p:cNvPr id="29" name="TextBox 28">
                <a:extLst>
                  <a:ext uri="{FF2B5EF4-FFF2-40B4-BE49-F238E27FC236}">
                    <a16:creationId xmlns:a16="http://schemas.microsoft.com/office/drawing/2014/main" id="{0450AD03-D572-9C9A-4C86-754B8CE6A4C8}"/>
                  </a:ext>
                </a:extLst>
              </p:cNvPr>
              <p:cNvSpPr txBox="1">
                <a:spLocks noRot="1" noChangeAspect="1" noMove="1" noResize="1" noEditPoints="1" noAdjustHandles="1" noChangeArrowheads="1" noChangeShapeType="1" noTextEdit="1"/>
              </p:cNvSpPr>
              <p:nvPr/>
            </p:nvSpPr>
            <p:spPr>
              <a:xfrm>
                <a:off x="3066361" y="5845866"/>
                <a:ext cx="6451508" cy="760465"/>
              </a:xfrm>
              <a:prstGeom prst="rect">
                <a:avLst/>
              </a:prstGeom>
              <a:blipFill>
                <a:blip r:embed="rId15"/>
                <a:stretch>
                  <a:fillRect l="-662" t="-4800" r="-1323" b="-48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F7EC40A-0BE7-B7CF-F41B-14FC74DE64E7}"/>
                  </a:ext>
                </a:extLst>
              </p:cNvPr>
              <p:cNvSpPr txBox="1"/>
              <p:nvPr/>
            </p:nvSpPr>
            <p:spPr>
              <a:xfrm>
                <a:off x="7458270" y="1539068"/>
                <a:ext cx="2797844" cy="369332"/>
              </a:xfrm>
              <a:prstGeom prst="rect">
                <a:avLst/>
              </a:prstGeom>
              <a:noFill/>
              <a:ln>
                <a:noFill/>
              </a:ln>
            </p:spPr>
            <p:txBody>
              <a:bodyPr wrap="square">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𝑒𝑣𝑒𝑛</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𝑞</m:t>
                        </m:r>
                      </m:e>
                    </m:d>
                    <m:r>
                      <a:rPr lang="en-US" i="1" smtClean="0">
                        <a:solidFill>
                          <a:srgbClr val="FF6600"/>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𝑒𝑣𝑒𝑛</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𝑞</m:t>
                        </m:r>
                      </m:e>
                    </m:d>
                  </m:oMath>
                </a14:m>
                <a:r>
                  <a:rPr lang="en-US" dirty="0">
                    <a:solidFill>
                      <a:schemeClr val="tx1"/>
                    </a:solidFill>
                  </a:rPr>
                  <a:t>.</a:t>
                </a:r>
              </a:p>
            </p:txBody>
          </p:sp>
        </mc:Choice>
        <mc:Fallback xmlns="">
          <p:sp>
            <p:nvSpPr>
              <p:cNvPr id="30" name="TextBox 29">
                <a:extLst>
                  <a:ext uri="{FF2B5EF4-FFF2-40B4-BE49-F238E27FC236}">
                    <a16:creationId xmlns:a16="http://schemas.microsoft.com/office/drawing/2014/main" id="{0F7EC40A-0BE7-B7CF-F41B-14FC74DE64E7}"/>
                  </a:ext>
                </a:extLst>
              </p:cNvPr>
              <p:cNvSpPr txBox="1">
                <a:spLocks noRot="1" noChangeAspect="1" noMove="1" noResize="1" noEditPoints="1" noAdjustHandles="1" noChangeArrowheads="1" noChangeShapeType="1" noTextEdit="1"/>
              </p:cNvSpPr>
              <p:nvPr/>
            </p:nvSpPr>
            <p:spPr>
              <a:xfrm>
                <a:off x="7458270" y="1539068"/>
                <a:ext cx="2797844" cy="369332"/>
              </a:xfrm>
              <a:prstGeom prst="rect">
                <a:avLst/>
              </a:prstGeom>
              <a:blipFill>
                <a:blip r:embed="rId16"/>
                <a:stretch>
                  <a:fillRect t="-8197" r="-1743"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462DA3C-45DE-1D3E-8C59-5F146FA079FB}"/>
                  </a:ext>
                </a:extLst>
              </p:cNvPr>
              <p:cNvSpPr txBox="1"/>
              <p:nvPr/>
            </p:nvSpPr>
            <p:spPr>
              <a:xfrm>
                <a:off x="6635120" y="2940951"/>
                <a:ext cx="442235"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B462DA3C-45DE-1D3E-8C59-5F146FA079FB}"/>
                  </a:ext>
                </a:extLst>
              </p:cNvPr>
              <p:cNvSpPr txBox="1">
                <a:spLocks noRot="1" noChangeAspect="1" noMove="1" noResize="1" noEditPoints="1" noAdjustHandles="1" noChangeArrowheads="1" noChangeShapeType="1" noTextEdit="1"/>
              </p:cNvSpPr>
              <p:nvPr/>
            </p:nvSpPr>
            <p:spPr>
              <a:xfrm>
                <a:off x="6635120" y="2940951"/>
                <a:ext cx="442235" cy="369332"/>
              </a:xfrm>
              <a:prstGeom prst="rect">
                <a:avLst/>
              </a:prstGeom>
              <a:blipFill>
                <a:blip r:embed="rId17"/>
                <a:stretch>
                  <a:fillRect/>
                </a:stretch>
              </a:blipFill>
              <a:ln>
                <a:noFill/>
              </a:ln>
            </p:spPr>
            <p:txBody>
              <a:bodyPr/>
              <a:lstStyle/>
              <a:p>
                <a:r>
                  <a:rPr lang="en-US">
                    <a:noFill/>
                  </a:rPr>
                  <a:t> </a:t>
                </a:r>
              </a:p>
            </p:txBody>
          </p:sp>
        </mc:Fallback>
      </mc:AlternateContent>
      <p:sp>
        <p:nvSpPr>
          <p:cNvPr id="33" name="TextBox 32">
            <a:extLst>
              <a:ext uri="{FF2B5EF4-FFF2-40B4-BE49-F238E27FC236}">
                <a16:creationId xmlns:a16="http://schemas.microsoft.com/office/drawing/2014/main" id="{6F148157-864F-C9AB-BBA8-9AECC7B8CED1}"/>
              </a:ext>
            </a:extLst>
          </p:cNvPr>
          <p:cNvSpPr txBox="1"/>
          <p:nvPr/>
        </p:nvSpPr>
        <p:spPr>
          <a:xfrm>
            <a:off x="9310050" y="4374237"/>
            <a:ext cx="2456834" cy="1077218"/>
          </a:xfrm>
          <a:prstGeom prst="rect">
            <a:avLst/>
          </a:prstGeom>
          <a:noFill/>
          <a:ln>
            <a:noFill/>
          </a:ln>
        </p:spPr>
        <p:txBody>
          <a:bodyPr wrap="square">
            <a:spAutoFit/>
          </a:bodyPr>
          <a:lstStyle/>
          <a:p>
            <a:r>
              <a:rPr lang="en-US" sz="1600" dirty="0"/>
              <a:t>Observe, mixed equilibrium probabilities depend only on opponent’s payoffs, not your own!</a:t>
            </a:r>
          </a:p>
        </p:txBody>
      </p:sp>
    </p:spTree>
    <p:extLst>
      <p:ext uri="{BB962C8B-B14F-4D97-AF65-F5344CB8AC3E}">
        <p14:creationId xmlns:p14="http://schemas.microsoft.com/office/powerpoint/2010/main" val="415413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6" grpId="0"/>
      <p:bldP spid="17" grpId="0"/>
      <p:bldP spid="18" grpId="0"/>
      <p:bldP spid="19" grpId="0"/>
      <p:bldP spid="20" grpId="0"/>
      <p:bldP spid="21" grpId="0"/>
      <p:bldP spid="22" grpId="0"/>
      <p:bldP spid="23" grpId="0"/>
      <p:bldP spid="25" grpId="0"/>
      <p:bldP spid="26" grpId="0"/>
      <p:bldP spid="27" grpId="0"/>
      <p:bldP spid="29" grpId="0"/>
      <p:bldP spid="31" grpId="0"/>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227E2-F26E-BABF-A4F7-56726A95B4F3}"/>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9378C2D3-A3BB-9792-02E2-A8C5809AFDAA}"/>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The Indifference Principle</a:t>
            </a:r>
          </a:p>
        </p:txBody>
      </p:sp>
      <p:sp>
        <p:nvSpPr>
          <p:cNvPr id="11" name="TextBox 10">
            <a:extLst>
              <a:ext uri="{FF2B5EF4-FFF2-40B4-BE49-F238E27FC236}">
                <a16:creationId xmlns:a16="http://schemas.microsoft.com/office/drawing/2014/main" id="{A4284A7E-5171-EF9D-E74E-4810EDB2CD0D}"/>
              </a:ext>
            </a:extLst>
          </p:cNvPr>
          <p:cNvSpPr txBox="1"/>
          <p:nvPr/>
        </p:nvSpPr>
        <p:spPr>
          <a:xfrm>
            <a:off x="1254287" y="798682"/>
            <a:ext cx="5171370" cy="369332"/>
          </a:xfrm>
          <a:prstGeom prst="rect">
            <a:avLst/>
          </a:prstGeom>
          <a:noFill/>
          <a:ln>
            <a:noFill/>
          </a:ln>
        </p:spPr>
        <p:txBody>
          <a:bodyPr wrap="square">
            <a:spAutoFit/>
          </a:bodyPr>
          <a:lstStyle/>
          <a:p>
            <a:pPr marL="0" lvl="1"/>
            <a:r>
              <a:rPr lang="en-US" dirty="0"/>
              <a:t>If a strategy yielded higher expected payoff</a:t>
            </a:r>
          </a:p>
        </p:txBody>
      </p:sp>
      <p:sp>
        <p:nvSpPr>
          <p:cNvPr id="12" name="TextBox 11">
            <a:extLst>
              <a:ext uri="{FF2B5EF4-FFF2-40B4-BE49-F238E27FC236}">
                <a16:creationId xmlns:a16="http://schemas.microsoft.com/office/drawing/2014/main" id="{1AC18106-7665-D16F-CD3E-E2B531EE668E}"/>
              </a:ext>
            </a:extLst>
          </p:cNvPr>
          <p:cNvSpPr txBox="1"/>
          <p:nvPr/>
        </p:nvSpPr>
        <p:spPr>
          <a:xfrm>
            <a:off x="6552651" y="801460"/>
            <a:ext cx="3817416" cy="369332"/>
          </a:xfrm>
          <a:prstGeom prst="rect">
            <a:avLst/>
          </a:prstGeom>
          <a:noFill/>
          <a:ln>
            <a:noFill/>
          </a:ln>
        </p:spPr>
        <p:txBody>
          <a:bodyPr wrap="square">
            <a:spAutoFit/>
          </a:bodyPr>
          <a:lstStyle/>
          <a:p>
            <a:r>
              <a:rPr lang="en-US" dirty="0"/>
              <a:t>a player would use only that strategy</a:t>
            </a:r>
          </a:p>
        </p:txBody>
      </p:sp>
      <p:sp>
        <p:nvSpPr>
          <p:cNvPr id="13" name="TextBox 12">
            <a:extLst>
              <a:ext uri="{FF2B5EF4-FFF2-40B4-BE49-F238E27FC236}">
                <a16:creationId xmlns:a16="http://schemas.microsoft.com/office/drawing/2014/main" id="{07E6BBDB-0EA4-122E-2AD7-61AF45CE6E1F}"/>
              </a:ext>
            </a:extLst>
          </p:cNvPr>
          <p:cNvSpPr txBox="1"/>
          <p:nvPr/>
        </p:nvSpPr>
        <p:spPr>
          <a:xfrm>
            <a:off x="5892173" y="798682"/>
            <a:ext cx="406489" cy="369332"/>
          </a:xfrm>
          <a:prstGeom prst="rect">
            <a:avLst/>
          </a:prstGeom>
          <a:noFill/>
          <a:ln>
            <a:noFill/>
          </a:ln>
        </p:spPr>
        <p:txBody>
          <a:bodyPr wrap="square">
            <a:spAutoFit/>
          </a:bodyPr>
          <a:lstStyle/>
          <a:p>
            <a:r>
              <a:rPr lang="en-US" dirty="0"/>
              <a:t>→</a:t>
            </a:r>
          </a:p>
        </p:txBody>
      </p:sp>
      <p:sp>
        <p:nvSpPr>
          <p:cNvPr id="24" name="TextBox 23">
            <a:extLst>
              <a:ext uri="{FF2B5EF4-FFF2-40B4-BE49-F238E27FC236}">
                <a16:creationId xmlns:a16="http://schemas.microsoft.com/office/drawing/2014/main" id="{5346E196-9C10-805B-0C87-827BD7AF9D48}"/>
              </a:ext>
            </a:extLst>
          </p:cNvPr>
          <p:cNvSpPr txBox="1"/>
          <p:nvPr/>
        </p:nvSpPr>
        <p:spPr>
          <a:xfrm>
            <a:off x="5892173" y="1254811"/>
            <a:ext cx="406489" cy="369332"/>
          </a:xfrm>
          <a:prstGeom prst="rect">
            <a:avLst/>
          </a:prstGeom>
          <a:noFill/>
          <a:ln>
            <a:noFill/>
          </a:ln>
        </p:spPr>
        <p:txBody>
          <a:bodyPr wrap="square">
            <a:spAutoFit/>
          </a:bodyPr>
          <a:lstStyle/>
          <a:p>
            <a:r>
              <a:rPr lang="en-US" dirty="0"/>
              <a:t>→</a:t>
            </a:r>
          </a:p>
        </p:txBody>
      </p:sp>
      <p:sp>
        <p:nvSpPr>
          <p:cNvPr id="28" name="TextBox 27">
            <a:extLst>
              <a:ext uri="{FF2B5EF4-FFF2-40B4-BE49-F238E27FC236}">
                <a16:creationId xmlns:a16="http://schemas.microsoft.com/office/drawing/2014/main" id="{F697540A-D881-A1B5-0BEB-D64FB478DF3E}"/>
              </a:ext>
            </a:extLst>
          </p:cNvPr>
          <p:cNvSpPr txBox="1"/>
          <p:nvPr/>
        </p:nvSpPr>
        <p:spPr>
          <a:xfrm>
            <a:off x="6552651" y="1254811"/>
            <a:ext cx="5215427" cy="646331"/>
          </a:xfrm>
          <a:prstGeom prst="rect">
            <a:avLst/>
          </a:prstGeom>
          <a:noFill/>
          <a:ln>
            <a:noFill/>
          </a:ln>
        </p:spPr>
        <p:txBody>
          <a:bodyPr wrap="square">
            <a:spAutoFit/>
          </a:bodyPr>
          <a:lstStyle/>
          <a:p>
            <a:r>
              <a:rPr lang="en-US" dirty="0"/>
              <a:t>all pure strategies in the mix must yield </a:t>
            </a:r>
            <a:r>
              <a:rPr lang="en-US" i="1" dirty="0"/>
              <a:t>equal</a:t>
            </a:r>
            <a:r>
              <a:rPr lang="en-US" dirty="0"/>
              <a:t> expected payoffs</a:t>
            </a:r>
          </a:p>
        </p:txBody>
      </p:sp>
      <p:sp>
        <p:nvSpPr>
          <p:cNvPr id="49" name="TextBox 48">
            <a:extLst>
              <a:ext uri="{FF2B5EF4-FFF2-40B4-BE49-F238E27FC236}">
                <a16:creationId xmlns:a16="http://schemas.microsoft.com/office/drawing/2014/main" id="{BBDAA785-62D5-3046-62D9-5E25433D28D9}"/>
              </a:ext>
            </a:extLst>
          </p:cNvPr>
          <p:cNvSpPr txBox="1"/>
          <p:nvPr/>
        </p:nvSpPr>
        <p:spPr>
          <a:xfrm>
            <a:off x="2051047" y="1991360"/>
            <a:ext cx="3994148" cy="923330"/>
          </a:xfrm>
          <a:prstGeom prst="rect">
            <a:avLst/>
          </a:prstGeom>
          <a:noFill/>
          <a:ln>
            <a:noFill/>
          </a:ln>
        </p:spPr>
        <p:txBody>
          <a:bodyPr wrap="square">
            <a:spAutoFit/>
          </a:bodyPr>
          <a:lstStyle/>
          <a:p>
            <a:pPr algn="ctr"/>
            <a:r>
              <a:rPr lang="en-US" b="1" dirty="0"/>
              <a:t>Counterintuitive</a:t>
            </a:r>
            <a:r>
              <a:rPr lang="en-US" dirty="0"/>
              <a:t> </a:t>
            </a:r>
          </a:p>
          <a:p>
            <a:pPr algn="ctr"/>
            <a:r>
              <a:rPr lang="en-US" dirty="0"/>
              <a:t>You choose probabilities to make your opponent's strategies equally good</a:t>
            </a:r>
          </a:p>
        </p:txBody>
      </p:sp>
      <p:sp>
        <p:nvSpPr>
          <p:cNvPr id="50" name="TextBox 49">
            <a:extLst>
              <a:ext uri="{FF2B5EF4-FFF2-40B4-BE49-F238E27FC236}">
                <a16:creationId xmlns:a16="http://schemas.microsoft.com/office/drawing/2014/main" id="{426B9B3F-8974-EE67-A540-98F8DFA51DE8}"/>
              </a:ext>
            </a:extLst>
          </p:cNvPr>
          <p:cNvSpPr txBox="1"/>
          <p:nvPr/>
        </p:nvSpPr>
        <p:spPr>
          <a:xfrm>
            <a:off x="6653734" y="1991360"/>
            <a:ext cx="3741215" cy="923330"/>
          </a:xfrm>
          <a:prstGeom prst="rect">
            <a:avLst/>
          </a:prstGeom>
          <a:noFill/>
          <a:ln>
            <a:noFill/>
          </a:ln>
        </p:spPr>
        <p:txBody>
          <a:bodyPr wrap="square">
            <a:spAutoFit/>
          </a:bodyPr>
          <a:lstStyle/>
          <a:p>
            <a:pPr algn="ctr"/>
            <a:r>
              <a:rPr lang="en-US" b="1" dirty="0"/>
              <a:t>Not</a:t>
            </a:r>
          </a:p>
          <a:p>
            <a:pPr algn="ctr"/>
            <a:r>
              <a:rPr lang="en-US" dirty="0"/>
              <a:t>Probabilities that directly maximize your own expected payoff</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2E081DC-BEB9-7EC5-A716-7081B128E39B}"/>
                  </a:ext>
                </a:extLst>
              </p:cNvPr>
              <p:cNvSpPr txBox="1"/>
              <p:nvPr/>
            </p:nvSpPr>
            <p:spPr>
              <a:xfrm>
                <a:off x="842536" y="3451868"/>
                <a:ext cx="5268683" cy="873572"/>
              </a:xfrm>
              <a:prstGeom prst="rect">
                <a:avLst/>
              </a:prstGeom>
              <a:noFill/>
              <a:ln>
                <a:noFill/>
              </a:ln>
            </p:spPr>
            <p:txBody>
              <a:bodyPr wrap="square">
                <a:spAutoFit/>
              </a:bodyPr>
              <a:lstStyle/>
              <a:p>
                <a:r>
                  <a:rPr lang="en-US" dirty="0"/>
                  <a:t>When </a:t>
                </a:r>
                <a:r>
                  <a:rPr lang="en-US" b="1" i="1" dirty="0">
                    <a:solidFill>
                      <a:srgbClr val="1306BA"/>
                    </a:solidFill>
                  </a:rPr>
                  <a:t>odd</a:t>
                </a:r>
                <a:r>
                  <a:rPr lang="en-US" dirty="0"/>
                  <a:t> uses a mixed strategy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7</m:t>
                        </m:r>
                      </m:num>
                      <m:den>
                        <m:r>
                          <a:rPr lang="en-US" i="1" dirty="0" smtClean="0">
                            <a:latin typeface="Cambria Math" panose="02040503050406030204" pitchFamily="18" charset="0"/>
                          </a:rPr>
                          <m:t>12</m:t>
                        </m:r>
                      </m:den>
                    </m:f>
                  </m:oMath>
                </a14:m>
                <a:r>
                  <a:rPr lang="en-US" dirty="0"/>
                  <a:t> for 1-finger), </a:t>
                </a:r>
                <a:r>
                  <a:rPr lang="en-US" b="1" i="1" dirty="0">
                    <a:solidFill>
                      <a:srgbClr val="FF0000"/>
                    </a:solidFill>
                  </a:rPr>
                  <a:t>even</a:t>
                </a:r>
                <a:r>
                  <a:rPr lang="en-US" dirty="0"/>
                  <a:t>'s pure actions both yield </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oMath>
                </a14:m>
                <a:r>
                  <a:rPr lang="en-US" dirty="0"/>
                  <a:t> expected payoff.</a:t>
                </a:r>
              </a:p>
            </p:txBody>
          </p:sp>
        </mc:Choice>
        <mc:Fallback xmlns="">
          <p:sp>
            <p:nvSpPr>
              <p:cNvPr id="53" name="TextBox 52">
                <a:extLst>
                  <a:ext uri="{FF2B5EF4-FFF2-40B4-BE49-F238E27FC236}">
                    <a16:creationId xmlns:a16="http://schemas.microsoft.com/office/drawing/2014/main" id="{92E081DC-BEB9-7EC5-A716-7081B128E39B}"/>
                  </a:ext>
                </a:extLst>
              </p:cNvPr>
              <p:cNvSpPr txBox="1">
                <a:spLocks noRot="1" noChangeAspect="1" noMove="1" noResize="1" noEditPoints="1" noAdjustHandles="1" noChangeArrowheads="1" noChangeShapeType="1" noTextEdit="1"/>
              </p:cNvSpPr>
              <p:nvPr/>
            </p:nvSpPr>
            <p:spPr>
              <a:xfrm>
                <a:off x="842536" y="3451868"/>
                <a:ext cx="5268683" cy="873572"/>
              </a:xfrm>
              <a:prstGeom prst="rect">
                <a:avLst/>
              </a:prstGeom>
              <a:blipFill>
                <a:blip r:embed="rId2"/>
                <a:stretch>
                  <a:fillRect l="-926" b="-3472"/>
                </a:stretch>
              </a:blipFill>
              <a:ln>
                <a:noFill/>
              </a:ln>
            </p:spPr>
            <p:txBody>
              <a:bodyPr/>
              <a:lstStyle/>
              <a:p>
                <a:r>
                  <a:rPr lang="en-US">
                    <a:noFill/>
                  </a:rPr>
                  <a:t> </a:t>
                </a:r>
              </a:p>
            </p:txBody>
          </p:sp>
        </mc:Fallback>
      </mc:AlternateContent>
      <p:sp>
        <p:nvSpPr>
          <p:cNvPr id="54" name="TextBox 53">
            <a:extLst>
              <a:ext uri="{FF2B5EF4-FFF2-40B4-BE49-F238E27FC236}">
                <a16:creationId xmlns:a16="http://schemas.microsoft.com/office/drawing/2014/main" id="{AF432A37-B43D-9483-E174-4B39CE0B7B1E}"/>
              </a:ext>
            </a:extLst>
          </p:cNvPr>
          <p:cNvSpPr txBox="1"/>
          <p:nvPr/>
        </p:nvSpPr>
        <p:spPr>
          <a:xfrm>
            <a:off x="471489" y="3097241"/>
            <a:ext cx="3900486" cy="369332"/>
          </a:xfrm>
          <a:prstGeom prst="rect">
            <a:avLst/>
          </a:prstGeom>
          <a:noFill/>
          <a:ln>
            <a:noFill/>
          </a:ln>
        </p:spPr>
        <p:txBody>
          <a:bodyPr wrap="square">
            <a:spAutoFit/>
          </a:bodyPr>
          <a:lstStyle/>
          <a:p>
            <a:r>
              <a:rPr lang="en-US" b="1" dirty="0"/>
              <a:t>Process / Intuition with 2-Finger Morra</a:t>
            </a:r>
          </a:p>
        </p:txBody>
      </p:sp>
      <p:sp>
        <p:nvSpPr>
          <p:cNvPr id="55" name="TextBox 54">
            <a:extLst>
              <a:ext uri="{FF2B5EF4-FFF2-40B4-BE49-F238E27FC236}">
                <a16:creationId xmlns:a16="http://schemas.microsoft.com/office/drawing/2014/main" id="{E4A80E29-409A-931D-2296-11D834712070}"/>
              </a:ext>
            </a:extLst>
          </p:cNvPr>
          <p:cNvSpPr txBox="1"/>
          <p:nvPr/>
        </p:nvSpPr>
        <p:spPr>
          <a:xfrm>
            <a:off x="7200899" y="6048760"/>
            <a:ext cx="4646709" cy="646331"/>
          </a:xfrm>
          <a:prstGeom prst="rect">
            <a:avLst/>
          </a:prstGeom>
          <a:noFill/>
          <a:ln>
            <a:noFill/>
          </a:ln>
        </p:spPr>
        <p:txBody>
          <a:bodyPr wrap="square">
            <a:spAutoFit/>
          </a:bodyPr>
          <a:lstStyle/>
          <a:p>
            <a:r>
              <a:rPr lang="en-US" dirty="0"/>
              <a:t>This is a </a:t>
            </a:r>
            <a:r>
              <a:rPr lang="en-US" b="1" i="1" dirty="0"/>
              <a:t>mutual dependency</a:t>
            </a:r>
            <a:r>
              <a:rPr lang="en-US" dirty="0"/>
              <a:t> since each player's mixing creates the other's willingness to mix.</a:t>
            </a:r>
          </a:p>
        </p:txBody>
      </p:sp>
      <p:sp>
        <p:nvSpPr>
          <p:cNvPr id="56" name="TextBox 55">
            <a:extLst>
              <a:ext uri="{FF2B5EF4-FFF2-40B4-BE49-F238E27FC236}">
                <a16:creationId xmlns:a16="http://schemas.microsoft.com/office/drawing/2014/main" id="{EC84D11C-70B7-4708-4B12-33FF9DFF2C7C}"/>
              </a:ext>
            </a:extLst>
          </p:cNvPr>
          <p:cNvSpPr txBox="1"/>
          <p:nvPr/>
        </p:nvSpPr>
        <p:spPr>
          <a:xfrm>
            <a:off x="842536" y="4359936"/>
            <a:ext cx="4856933" cy="646331"/>
          </a:xfrm>
          <a:prstGeom prst="rect">
            <a:avLst/>
          </a:prstGeom>
          <a:noFill/>
          <a:ln>
            <a:noFill/>
          </a:ln>
        </p:spPr>
        <p:txBody>
          <a:bodyPr wrap="square">
            <a:spAutoFit/>
          </a:bodyPr>
          <a:lstStyle/>
          <a:p>
            <a:r>
              <a:rPr lang="en-US" dirty="0"/>
              <a:t>Since both pure actions are equally good, </a:t>
            </a:r>
            <a:r>
              <a:rPr lang="en-US" b="1" i="1" dirty="0">
                <a:solidFill>
                  <a:srgbClr val="FF0000"/>
                </a:solidFill>
              </a:rPr>
              <a:t>even</a:t>
            </a:r>
            <a:r>
              <a:rPr lang="en-US" dirty="0"/>
              <a:t> is indifferent and could mix in any proportion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613DE6-D7C8-E594-0DB2-202197375E13}"/>
                  </a:ext>
                </a:extLst>
              </p:cNvPr>
              <p:cNvSpPr txBox="1"/>
              <p:nvPr/>
            </p:nvSpPr>
            <p:spPr>
              <a:xfrm>
                <a:off x="842536" y="5119261"/>
                <a:ext cx="4856933" cy="759439"/>
              </a:xfrm>
              <a:prstGeom prst="rect">
                <a:avLst/>
              </a:prstGeom>
              <a:noFill/>
              <a:ln>
                <a:noFill/>
              </a:ln>
            </p:spPr>
            <p:txBody>
              <a:bodyPr wrap="square">
                <a:spAutoFit/>
              </a:bodyPr>
              <a:lstStyle/>
              <a:p>
                <a:r>
                  <a:rPr lang="en-US" dirty="0"/>
                  <a:t>But for equilibrium, </a:t>
                </a:r>
                <a:r>
                  <a:rPr lang="en-US" b="1" i="1" dirty="0">
                    <a:solidFill>
                      <a:srgbClr val="FF0000"/>
                    </a:solidFill>
                  </a:rPr>
                  <a:t>even</a:t>
                </a:r>
                <a:r>
                  <a:rPr lang="en-US" dirty="0"/>
                  <a:t> must choose the specific mix (</a:t>
                </a:r>
                <a14:m>
                  <m:oMath xmlns:m="http://schemas.openxmlformats.org/officeDocument/2006/math">
                    <m:f>
                      <m:fPr>
                        <m:ctrlPr>
                          <a:rPr lang="en-US" b="0" i="1" dirty="0" smtClean="0">
                            <a:latin typeface="Cambria Math" panose="02040503050406030204" pitchFamily="18" charset="0"/>
                          </a:rPr>
                        </m:ctrlPr>
                      </m:fPr>
                      <m:num>
                        <m:r>
                          <a:rPr lang="en-US" i="1" dirty="0" smtClean="0">
                            <a:latin typeface="Cambria Math" panose="02040503050406030204" pitchFamily="18" charset="0"/>
                          </a:rPr>
                          <m:t>7</m:t>
                        </m:r>
                      </m:num>
                      <m:den>
                        <m:r>
                          <a:rPr lang="en-US" b="0" i="1" dirty="0" smtClean="0">
                            <a:latin typeface="Cambria Math" panose="02040503050406030204" pitchFamily="18" charset="0"/>
                          </a:rPr>
                          <m:t>12</m:t>
                        </m:r>
                      </m:den>
                    </m:f>
                  </m:oMath>
                </a14:m>
                <a:r>
                  <a:rPr lang="en-US" dirty="0"/>
                  <a:t> for 1-finger) that makes </a:t>
                </a:r>
                <a:r>
                  <a:rPr lang="en-US" b="1" i="1" dirty="0">
                    <a:solidFill>
                      <a:srgbClr val="1306BA"/>
                    </a:solidFill>
                  </a:rPr>
                  <a:t>odd</a:t>
                </a:r>
                <a:r>
                  <a:rPr lang="en-US" dirty="0"/>
                  <a:t> indifferent.</a:t>
                </a:r>
              </a:p>
            </p:txBody>
          </p:sp>
        </mc:Choice>
        <mc:Fallback xmlns="">
          <p:sp>
            <p:nvSpPr>
              <p:cNvPr id="57" name="TextBox 56">
                <a:extLst>
                  <a:ext uri="{FF2B5EF4-FFF2-40B4-BE49-F238E27FC236}">
                    <a16:creationId xmlns:a16="http://schemas.microsoft.com/office/drawing/2014/main" id="{1C613DE6-D7C8-E594-0DB2-202197375E13}"/>
                  </a:ext>
                </a:extLst>
              </p:cNvPr>
              <p:cNvSpPr txBox="1">
                <a:spLocks noRot="1" noChangeAspect="1" noMove="1" noResize="1" noEditPoints="1" noAdjustHandles="1" noChangeArrowheads="1" noChangeShapeType="1" noTextEdit="1"/>
              </p:cNvSpPr>
              <p:nvPr/>
            </p:nvSpPr>
            <p:spPr>
              <a:xfrm>
                <a:off x="842536" y="5119261"/>
                <a:ext cx="4856933" cy="759439"/>
              </a:xfrm>
              <a:prstGeom prst="rect">
                <a:avLst/>
              </a:prstGeom>
              <a:blipFill>
                <a:blip r:embed="rId3"/>
                <a:stretch>
                  <a:fillRect l="-1004" t="-4839" r="-1882" b="-5645"/>
                </a:stretch>
              </a:blipFill>
              <a:ln>
                <a:noFill/>
              </a:ln>
            </p:spPr>
            <p:txBody>
              <a:bodyPr/>
              <a:lstStyle/>
              <a:p>
                <a:r>
                  <a:rPr lang="en-US">
                    <a:noFill/>
                  </a:rPr>
                  <a:t> </a:t>
                </a:r>
              </a:p>
            </p:txBody>
          </p:sp>
        </mc:Fallback>
      </mc:AlternateContent>
      <p:sp>
        <p:nvSpPr>
          <p:cNvPr id="59" name="TextBox 58">
            <a:extLst>
              <a:ext uri="{FF2B5EF4-FFF2-40B4-BE49-F238E27FC236}">
                <a16:creationId xmlns:a16="http://schemas.microsoft.com/office/drawing/2014/main" id="{F847B2AE-509E-DCF0-BBB6-C1BA60FEF394}"/>
              </a:ext>
            </a:extLst>
          </p:cNvPr>
          <p:cNvSpPr txBox="1"/>
          <p:nvPr/>
        </p:nvSpPr>
        <p:spPr>
          <a:xfrm>
            <a:off x="9088016" y="3241051"/>
            <a:ext cx="2867608" cy="923330"/>
          </a:xfrm>
          <a:prstGeom prst="rect">
            <a:avLst/>
          </a:prstGeom>
          <a:noFill/>
          <a:ln>
            <a:noFill/>
          </a:ln>
        </p:spPr>
        <p:txBody>
          <a:bodyPr wrap="square">
            <a:spAutoFit/>
          </a:bodyPr>
          <a:lstStyle/>
          <a:p>
            <a:r>
              <a:rPr lang="en-US" dirty="0"/>
              <a:t>Recall, a </a:t>
            </a:r>
            <a:r>
              <a:rPr lang="en-US" b="1" i="1" dirty="0"/>
              <a:t>mixed strategy</a:t>
            </a:r>
            <a:r>
              <a:rPr lang="en-US" dirty="0"/>
              <a:t> refers to a probabilistic combination of pure actions </a:t>
            </a:r>
          </a:p>
        </p:txBody>
      </p:sp>
      <p:sp>
        <p:nvSpPr>
          <p:cNvPr id="60" name="TextBox 59">
            <a:extLst>
              <a:ext uri="{FF2B5EF4-FFF2-40B4-BE49-F238E27FC236}">
                <a16:creationId xmlns:a16="http://schemas.microsoft.com/office/drawing/2014/main" id="{7E5C9C50-C6A1-5A36-D478-CABB18B33884}"/>
              </a:ext>
            </a:extLst>
          </p:cNvPr>
          <p:cNvSpPr txBox="1"/>
          <p:nvPr/>
        </p:nvSpPr>
        <p:spPr>
          <a:xfrm>
            <a:off x="1254287" y="1254811"/>
            <a:ext cx="4445182" cy="369332"/>
          </a:xfrm>
          <a:prstGeom prst="rect">
            <a:avLst/>
          </a:prstGeom>
          <a:noFill/>
          <a:ln>
            <a:noFill/>
          </a:ln>
        </p:spPr>
        <p:txBody>
          <a:bodyPr wrap="square">
            <a:spAutoFit/>
          </a:bodyPr>
          <a:lstStyle/>
          <a:p>
            <a:pPr marL="0" lvl="1"/>
            <a:r>
              <a:rPr lang="en-US" dirty="0"/>
              <a:t>For </a:t>
            </a:r>
            <a:r>
              <a:rPr lang="en-US" b="1" i="1" dirty="0"/>
              <a:t>optimal</a:t>
            </a:r>
            <a:r>
              <a:rPr lang="en-US" dirty="0"/>
              <a:t> mixing</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18CD003-9CDB-F8F4-069E-19A4EE8D8331}"/>
                  </a:ext>
                </a:extLst>
              </p:cNvPr>
              <p:cNvSpPr txBox="1"/>
              <p:nvPr/>
            </p:nvSpPr>
            <p:spPr>
              <a:xfrm>
                <a:off x="842536" y="5991694"/>
                <a:ext cx="4971107" cy="760465"/>
              </a:xfrm>
              <a:prstGeom prst="rect">
                <a:avLst/>
              </a:prstGeom>
              <a:noFill/>
              <a:ln>
                <a:noFill/>
              </a:ln>
            </p:spPr>
            <p:txBody>
              <a:bodyPr wrap="square">
                <a:spAutoFit/>
              </a:bodyPr>
              <a:lstStyle/>
              <a:p>
                <a:r>
                  <a:rPr lang="en-US" dirty="0"/>
                  <a:t>When </a:t>
                </a:r>
                <a:r>
                  <a:rPr lang="en-US" b="1" i="1" dirty="0">
                    <a:solidFill>
                      <a:srgbClr val="FF0000"/>
                    </a:solidFill>
                  </a:rPr>
                  <a:t>even</a:t>
                </a:r>
                <a:r>
                  <a:rPr lang="en-US" dirty="0"/>
                  <a:t> uses this mix, </a:t>
                </a:r>
                <a:r>
                  <a:rPr lang="en-US" b="1" i="1" dirty="0">
                    <a:solidFill>
                      <a:srgbClr val="1306BA"/>
                    </a:solidFill>
                  </a:rPr>
                  <a:t>odd</a:t>
                </a:r>
                <a:r>
                  <a:rPr lang="en-US" dirty="0"/>
                  <a:t>’s pure actions both yield </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oMath>
                </a14:m>
                <a:r>
                  <a:rPr lang="en-US" dirty="0"/>
                  <a:t> expected payoff.</a:t>
                </a:r>
              </a:p>
            </p:txBody>
          </p:sp>
        </mc:Choice>
        <mc:Fallback xmlns="">
          <p:sp>
            <p:nvSpPr>
              <p:cNvPr id="62" name="TextBox 61">
                <a:extLst>
                  <a:ext uri="{FF2B5EF4-FFF2-40B4-BE49-F238E27FC236}">
                    <a16:creationId xmlns:a16="http://schemas.microsoft.com/office/drawing/2014/main" id="{718CD003-9CDB-F8F4-069E-19A4EE8D8331}"/>
                  </a:ext>
                </a:extLst>
              </p:cNvPr>
              <p:cNvSpPr txBox="1">
                <a:spLocks noRot="1" noChangeAspect="1" noMove="1" noResize="1" noEditPoints="1" noAdjustHandles="1" noChangeArrowheads="1" noChangeShapeType="1" noTextEdit="1"/>
              </p:cNvSpPr>
              <p:nvPr/>
            </p:nvSpPr>
            <p:spPr>
              <a:xfrm>
                <a:off x="842536" y="5991694"/>
                <a:ext cx="4971107" cy="760465"/>
              </a:xfrm>
              <a:prstGeom prst="rect">
                <a:avLst/>
              </a:prstGeom>
              <a:blipFill>
                <a:blip r:embed="rId4"/>
                <a:stretch>
                  <a:fillRect l="-980" t="-4800" b="-4800"/>
                </a:stretch>
              </a:blipFill>
              <a:ln>
                <a:noFill/>
              </a:ln>
            </p:spPr>
            <p:txBody>
              <a:bodyPr/>
              <a:lstStyle/>
              <a:p>
                <a:r>
                  <a:rPr lang="en-US">
                    <a:noFill/>
                  </a:rPr>
                  <a:t> </a:t>
                </a:r>
              </a:p>
            </p:txBody>
          </p:sp>
        </mc:Fallback>
      </mc:AlternateContent>
      <p:grpSp>
        <p:nvGrpSpPr>
          <p:cNvPr id="72" name="Group 71">
            <a:extLst>
              <a:ext uri="{FF2B5EF4-FFF2-40B4-BE49-F238E27FC236}">
                <a16:creationId xmlns:a16="http://schemas.microsoft.com/office/drawing/2014/main" id="{13D17468-FE0F-CABA-E529-CDA9DAA35B8D}"/>
              </a:ext>
            </a:extLst>
          </p:cNvPr>
          <p:cNvGrpSpPr/>
          <p:nvPr/>
        </p:nvGrpSpPr>
        <p:grpSpPr>
          <a:xfrm>
            <a:off x="5699469" y="4403973"/>
            <a:ext cx="6205560" cy="1323439"/>
            <a:chOff x="5699470" y="4175543"/>
            <a:chExt cx="6205560" cy="1323439"/>
          </a:xfrm>
        </p:grpSpPr>
        <p:sp>
          <p:nvSpPr>
            <p:cNvPr id="64" name="TextBox 63">
              <a:extLst>
                <a:ext uri="{FF2B5EF4-FFF2-40B4-BE49-F238E27FC236}">
                  <a16:creationId xmlns:a16="http://schemas.microsoft.com/office/drawing/2014/main" id="{9884C4F8-590C-02D6-4EBD-ECB78F6297D6}"/>
                </a:ext>
              </a:extLst>
            </p:cNvPr>
            <p:cNvSpPr txBox="1"/>
            <p:nvPr/>
          </p:nvSpPr>
          <p:spPr>
            <a:xfrm>
              <a:off x="7506346" y="4175543"/>
              <a:ext cx="4398684" cy="1323439"/>
            </a:xfrm>
            <a:prstGeom prst="rect">
              <a:avLst/>
            </a:prstGeom>
            <a:noFill/>
            <a:ln w="19050">
              <a:solidFill>
                <a:srgbClr val="00B0F0"/>
              </a:solidFill>
            </a:ln>
          </p:spPr>
          <p:txBody>
            <a:bodyPr wrap="square">
              <a:spAutoFit/>
            </a:bodyPr>
            <a:lstStyle/>
            <a:p>
              <a:r>
                <a:rPr lang="en-US" sz="1600" dirty="0"/>
                <a:t>In mixed strategy equilibrium, deviating from your optimal mixing probabilities does not directly hurt your payoff, but it breaks your opponent's indifference and destroys the equilibrium. (Thus your opponent would move to a pure strategy.)</a:t>
              </a:r>
            </a:p>
          </p:txBody>
        </p:sp>
        <p:cxnSp>
          <p:nvCxnSpPr>
            <p:cNvPr id="66" name="Straight Arrow Connector 65">
              <a:extLst>
                <a:ext uri="{FF2B5EF4-FFF2-40B4-BE49-F238E27FC236}">
                  <a16:creationId xmlns:a16="http://schemas.microsoft.com/office/drawing/2014/main" id="{24CB3ECF-03D0-7BD3-6F55-0F4B45F27E02}"/>
                </a:ext>
              </a:extLst>
            </p:cNvPr>
            <p:cNvCxnSpPr>
              <a:cxnSpLocks/>
              <a:stCxn id="64" idx="1"/>
              <a:endCxn id="57" idx="3"/>
            </p:cNvCxnSpPr>
            <p:nvPr/>
          </p:nvCxnSpPr>
          <p:spPr>
            <a:xfrm rot="10800000" flipV="1">
              <a:off x="5699470" y="4837263"/>
              <a:ext cx="1806876" cy="433288"/>
            </a:xfrm>
            <a:prstGeom prst="bentConnector3">
              <a:avLst>
                <a:gd name="adj1" fmla="val 50000"/>
              </a:avLst>
            </a:prstGeom>
            <a:ln w="19050">
              <a:solidFill>
                <a:srgbClr val="00B0F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11661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4" grpId="0"/>
      <p:bldP spid="28" grpId="0"/>
      <p:bldP spid="49" grpId="0"/>
      <p:bldP spid="50" grpId="0"/>
      <p:bldP spid="53" grpId="0"/>
      <p:bldP spid="54" grpId="0"/>
      <p:bldP spid="55" grpId="0"/>
      <p:bldP spid="56" grpId="0"/>
      <p:bldP spid="57" grpId="0"/>
      <p:bldP spid="59" grpId="0"/>
      <p:bldP spid="60" grpId="0"/>
      <p:bldP spid="6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74CED-D1E8-6D6E-6121-9A42337050F7}"/>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C61D61A-3C76-3AA5-1CBA-EED301A74A6E}"/>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Defining The Indifference Principle</a:t>
            </a:r>
          </a:p>
        </p:txBody>
      </p:sp>
      <p:sp>
        <p:nvSpPr>
          <p:cNvPr id="6" name="TextBox 5">
            <a:extLst>
              <a:ext uri="{FF2B5EF4-FFF2-40B4-BE49-F238E27FC236}">
                <a16:creationId xmlns:a16="http://schemas.microsoft.com/office/drawing/2014/main" id="{F1FBFAD0-5DDE-AA39-79E7-3B46E72A1681}"/>
              </a:ext>
            </a:extLst>
          </p:cNvPr>
          <p:cNvSpPr txBox="1"/>
          <p:nvPr/>
        </p:nvSpPr>
        <p:spPr>
          <a:xfrm>
            <a:off x="746395" y="3805328"/>
            <a:ext cx="10349254" cy="1013162"/>
          </a:xfrm>
          <a:prstGeom prst="rect">
            <a:avLst/>
          </a:prstGeom>
          <a:noFill/>
          <a:ln w="25400">
            <a:solidFill>
              <a:schemeClr val="tx1"/>
            </a:solidFill>
          </a:ln>
        </p:spPr>
        <p:txBody>
          <a:bodyPr wrap="square">
            <a:noAutofit/>
          </a:bodyPr>
          <a:lstStyle/>
          <a:p>
            <a:pPr>
              <a:spcAft>
                <a:spcPts val="1800"/>
              </a:spcAft>
            </a:pPr>
            <a:r>
              <a:rPr lang="en-US" sz="2000" b="1" i="1" dirty="0"/>
              <a:t>Definition. </a:t>
            </a:r>
            <a:r>
              <a:rPr lang="en-US" sz="2000" dirty="0"/>
              <a:t>The indifference principle is the </a:t>
            </a:r>
            <a:r>
              <a:rPr lang="en-US" sz="2000" i="1" dirty="0"/>
              <a:t>method</a:t>
            </a:r>
            <a:r>
              <a:rPr lang="en-US" sz="2000" dirty="0"/>
              <a:t> for finding mixed strategy equilibria (where no player wants to change their strategy). In these equilibria, each player gets equal expected payoffs from all pure actions in their optimal mix.</a:t>
            </a:r>
          </a:p>
        </p:txBody>
      </p:sp>
      <p:sp>
        <p:nvSpPr>
          <p:cNvPr id="39" name="TextBox 38">
            <a:extLst>
              <a:ext uri="{FF2B5EF4-FFF2-40B4-BE49-F238E27FC236}">
                <a16:creationId xmlns:a16="http://schemas.microsoft.com/office/drawing/2014/main" id="{1ABDC92F-5CB4-8E24-221F-C9A9DB35B0B6}"/>
              </a:ext>
            </a:extLst>
          </p:cNvPr>
          <p:cNvSpPr txBox="1"/>
          <p:nvPr/>
        </p:nvSpPr>
        <p:spPr>
          <a:xfrm>
            <a:off x="1163161" y="1388547"/>
            <a:ext cx="10349253" cy="707886"/>
          </a:xfrm>
          <a:prstGeom prst="rect">
            <a:avLst/>
          </a:prstGeom>
          <a:noFill/>
          <a:ln>
            <a:noFill/>
          </a:ln>
        </p:spPr>
        <p:txBody>
          <a:bodyPr wrap="square">
            <a:spAutoFit/>
          </a:bodyPr>
          <a:lstStyle/>
          <a:p>
            <a:r>
              <a:rPr lang="en-US" sz="2000" dirty="0"/>
              <a:t>Each player's mixing probabilities are determined by making their opponent's strategies equally attractive</a:t>
            </a:r>
          </a:p>
        </p:txBody>
      </p:sp>
      <p:sp>
        <p:nvSpPr>
          <p:cNvPr id="40" name="TextBox 39">
            <a:extLst>
              <a:ext uri="{FF2B5EF4-FFF2-40B4-BE49-F238E27FC236}">
                <a16:creationId xmlns:a16="http://schemas.microsoft.com/office/drawing/2014/main" id="{326BB6E1-F3AD-2CEF-75FD-97CF920A15D6}"/>
              </a:ext>
            </a:extLst>
          </p:cNvPr>
          <p:cNvSpPr txBox="1"/>
          <p:nvPr/>
        </p:nvSpPr>
        <p:spPr>
          <a:xfrm>
            <a:off x="683329" y="999193"/>
            <a:ext cx="6010365" cy="400110"/>
          </a:xfrm>
          <a:prstGeom prst="rect">
            <a:avLst/>
          </a:prstGeom>
          <a:noFill/>
          <a:ln>
            <a:noFill/>
          </a:ln>
        </p:spPr>
        <p:txBody>
          <a:bodyPr wrap="square">
            <a:spAutoFit/>
          </a:bodyPr>
          <a:lstStyle/>
          <a:p>
            <a:pPr>
              <a:buNone/>
            </a:pPr>
            <a:r>
              <a:rPr lang="en-US" sz="2000" dirty="0"/>
              <a:t>We saw an example of the process in the previous slide.</a:t>
            </a:r>
          </a:p>
        </p:txBody>
      </p:sp>
      <p:sp>
        <p:nvSpPr>
          <p:cNvPr id="41" name="TextBox 40">
            <a:extLst>
              <a:ext uri="{FF2B5EF4-FFF2-40B4-BE49-F238E27FC236}">
                <a16:creationId xmlns:a16="http://schemas.microsoft.com/office/drawing/2014/main" id="{C580A5B2-B8F0-7236-5B56-6421B3F3A49C}"/>
              </a:ext>
            </a:extLst>
          </p:cNvPr>
          <p:cNvSpPr txBox="1"/>
          <p:nvPr/>
        </p:nvSpPr>
        <p:spPr>
          <a:xfrm>
            <a:off x="1304891" y="2193400"/>
            <a:ext cx="4616132" cy="707886"/>
          </a:xfrm>
          <a:prstGeom prst="rect">
            <a:avLst/>
          </a:prstGeom>
          <a:noFill/>
          <a:ln>
            <a:noFill/>
          </a:ln>
        </p:spPr>
        <p:txBody>
          <a:bodyPr wrap="square">
            <a:spAutoFit/>
          </a:bodyPr>
          <a:lstStyle/>
          <a:p>
            <a:r>
              <a:rPr lang="en-US" sz="2000" dirty="0"/>
              <a:t>Player A gets equal payoffs (indifference)</a:t>
            </a:r>
          </a:p>
          <a:p>
            <a:r>
              <a:rPr lang="en-US" sz="2000" dirty="0"/>
              <a:t>Player B gets equal payoffs (indifference)</a:t>
            </a:r>
          </a:p>
        </p:txBody>
      </p:sp>
      <p:sp>
        <p:nvSpPr>
          <p:cNvPr id="42" name="TextBox 41">
            <a:extLst>
              <a:ext uri="{FF2B5EF4-FFF2-40B4-BE49-F238E27FC236}">
                <a16:creationId xmlns:a16="http://schemas.microsoft.com/office/drawing/2014/main" id="{0CFE9B93-A48B-C252-AC89-9EC06F848D31}"/>
              </a:ext>
            </a:extLst>
          </p:cNvPr>
          <p:cNvSpPr txBox="1"/>
          <p:nvPr/>
        </p:nvSpPr>
        <p:spPr>
          <a:xfrm>
            <a:off x="6270978" y="2193400"/>
            <a:ext cx="5573360" cy="707886"/>
          </a:xfrm>
          <a:prstGeom prst="rect">
            <a:avLst/>
          </a:prstGeom>
          <a:noFill/>
          <a:ln>
            <a:noFill/>
          </a:ln>
        </p:spPr>
        <p:txBody>
          <a:bodyPr wrap="square">
            <a:spAutoFit/>
          </a:bodyPr>
          <a:lstStyle/>
          <a:p>
            <a:r>
              <a:rPr lang="en-US" sz="2000" dirty="0"/>
              <a:t>determines Player B's optimal mixing probabilities</a:t>
            </a:r>
          </a:p>
          <a:p>
            <a:r>
              <a:rPr lang="en-US" sz="2000" dirty="0"/>
              <a:t>determines Player A's optimal mixing probabilities</a:t>
            </a:r>
          </a:p>
        </p:txBody>
      </p:sp>
      <p:sp>
        <p:nvSpPr>
          <p:cNvPr id="43" name="TextBox 42">
            <a:extLst>
              <a:ext uri="{FF2B5EF4-FFF2-40B4-BE49-F238E27FC236}">
                <a16:creationId xmlns:a16="http://schemas.microsoft.com/office/drawing/2014/main" id="{3D36FF06-412D-70D2-9EF3-6B8988AD633F}"/>
              </a:ext>
            </a:extLst>
          </p:cNvPr>
          <p:cNvSpPr txBox="1"/>
          <p:nvPr/>
        </p:nvSpPr>
        <p:spPr>
          <a:xfrm>
            <a:off x="5864489" y="2213829"/>
            <a:ext cx="406489" cy="400110"/>
          </a:xfrm>
          <a:prstGeom prst="rect">
            <a:avLst/>
          </a:prstGeom>
          <a:noFill/>
          <a:ln>
            <a:noFill/>
          </a:ln>
        </p:spPr>
        <p:txBody>
          <a:bodyPr wrap="square">
            <a:spAutoFit/>
          </a:bodyPr>
          <a:lstStyle/>
          <a:p>
            <a:r>
              <a:rPr lang="en-US" sz="2000" dirty="0"/>
              <a:t>→</a:t>
            </a:r>
          </a:p>
        </p:txBody>
      </p:sp>
      <p:sp>
        <p:nvSpPr>
          <p:cNvPr id="44" name="TextBox 43">
            <a:extLst>
              <a:ext uri="{FF2B5EF4-FFF2-40B4-BE49-F238E27FC236}">
                <a16:creationId xmlns:a16="http://schemas.microsoft.com/office/drawing/2014/main" id="{02A10D8E-778F-BAC8-E75A-09723E0842C6}"/>
              </a:ext>
            </a:extLst>
          </p:cNvPr>
          <p:cNvSpPr txBox="1"/>
          <p:nvPr/>
        </p:nvSpPr>
        <p:spPr>
          <a:xfrm>
            <a:off x="5864489" y="2470400"/>
            <a:ext cx="406489" cy="400110"/>
          </a:xfrm>
          <a:prstGeom prst="rect">
            <a:avLst/>
          </a:prstGeom>
          <a:noFill/>
          <a:ln>
            <a:noFill/>
          </a:ln>
        </p:spPr>
        <p:txBody>
          <a:bodyPr wrap="square">
            <a:spAutoFit/>
          </a:bodyPr>
          <a:lstStyle/>
          <a:p>
            <a:r>
              <a:rPr lang="en-US" sz="2000" dirty="0"/>
              <a:t>→</a:t>
            </a:r>
          </a:p>
        </p:txBody>
      </p:sp>
      <p:sp>
        <p:nvSpPr>
          <p:cNvPr id="46" name="TextBox 45">
            <a:extLst>
              <a:ext uri="{FF2B5EF4-FFF2-40B4-BE49-F238E27FC236}">
                <a16:creationId xmlns:a16="http://schemas.microsoft.com/office/drawing/2014/main" id="{9B274A14-C4A5-1A69-3146-58C1950ADD63}"/>
              </a:ext>
            </a:extLst>
          </p:cNvPr>
          <p:cNvSpPr txBox="1"/>
          <p:nvPr/>
        </p:nvSpPr>
        <p:spPr>
          <a:xfrm>
            <a:off x="1940732" y="5751762"/>
            <a:ext cx="7960581" cy="707886"/>
          </a:xfrm>
          <a:prstGeom prst="rect">
            <a:avLst/>
          </a:prstGeom>
          <a:noFill/>
          <a:ln>
            <a:noFill/>
          </a:ln>
        </p:spPr>
        <p:txBody>
          <a:bodyPr wrap="square">
            <a:spAutoFit/>
          </a:bodyPr>
          <a:lstStyle/>
          <a:p>
            <a:pPr algn="ctr"/>
            <a:r>
              <a:rPr lang="en-US" sz="2000" dirty="0"/>
              <a:t>In other words, players do not maximize their own payoff directly; instead, they choose probabilities that make their opponent indifferent.</a:t>
            </a:r>
          </a:p>
        </p:txBody>
      </p:sp>
    </p:spTree>
    <p:extLst>
      <p:ext uri="{BB962C8B-B14F-4D97-AF65-F5344CB8AC3E}">
        <p14:creationId xmlns:p14="http://schemas.microsoft.com/office/powerpoint/2010/main" val="59377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8458-62F5-6699-7F50-FF5E34DE7304}"/>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743125A9-B787-7A98-5BC7-97163F8C67B2}"/>
              </a:ext>
            </a:extLst>
          </p:cNvPr>
          <p:cNvSpPr txBox="1">
            <a:spLocks/>
          </p:cNvSpPr>
          <p:nvPr/>
        </p:nvSpPr>
        <p:spPr>
          <a:xfrm>
            <a:off x="3970063" y="69597"/>
            <a:ext cx="6994786"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The Breakthrough of John Nash</a:t>
            </a:r>
          </a:p>
        </p:txBody>
      </p:sp>
      <p:pic>
        <p:nvPicPr>
          <p:cNvPr id="3" name="Picture 2">
            <a:extLst>
              <a:ext uri="{FF2B5EF4-FFF2-40B4-BE49-F238E27FC236}">
                <a16:creationId xmlns:a16="http://schemas.microsoft.com/office/drawing/2014/main" id="{FC48D319-A6CA-A451-49A7-8A61A1802E74}"/>
              </a:ext>
            </a:extLst>
          </p:cNvPr>
          <p:cNvPicPr>
            <a:picLocks noChangeAspect="1"/>
          </p:cNvPicPr>
          <p:nvPr/>
        </p:nvPicPr>
        <p:blipFill>
          <a:blip r:embed="rId2"/>
          <a:stretch>
            <a:fillRect/>
          </a:stretch>
        </p:blipFill>
        <p:spPr>
          <a:xfrm>
            <a:off x="10770255" y="138575"/>
            <a:ext cx="1266720" cy="1864229"/>
          </a:xfrm>
          <a:prstGeom prst="rect">
            <a:avLst/>
          </a:prstGeom>
        </p:spPr>
      </p:pic>
      <p:sp>
        <p:nvSpPr>
          <p:cNvPr id="7" name="TextBox 6">
            <a:extLst>
              <a:ext uri="{FF2B5EF4-FFF2-40B4-BE49-F238E27FC236}">
                <a16:creationId xmlns:a16="http://schemas.microsoft.com/office/drawing/2014/main" id="{2DE220BC-5D4F-87B2-39C2-B1CB9114FE8D}"/>
              </a:ext>
            </a:extLst>
          </p:cNvPr>
          <p:cNvSpPr txBox="1"/>
          <p:nvPr/>
        </p:nvSpPr>
        <p:spPr>
          <a:xfrm>
            <a:off x="683328" y="552325"/>
            <a:ext cx="9335315" cy="1754326"/>
          </a:xfrm>
          <a:prstGeom prst="rect">
            <a:avLst/>
          </a:prstGeom>
          <a:noFill/>
          <a:ln>
            <a:noFill/>
          </a:ln>
        </p:spPr>
        <p:txBody>
          <a:bodyPr wrap="square">
            <a:spAutoFit/>
          </a:bodyPr>
          <a:lstStyle/>
          <a:p>
            <a:pPr>
              <a:buNone/>
            </a:pPr>
            <a:r>
              <a:rPr lang="en-US" b="1" dirty="0"/>
              <a:t>John Nash's Breakthrough (1951)</a:t>
            </a:r>
          </a:p>
          <a:p>
            <a:pPr marL="517525" lvl="1" indent="-285750">
              <a:buFont typeface="Arial" panose="020B0604020202020204" pitchFamily="34" charset="0"/>
              <a:buChar char="•"/>
            </a:pPr>
            <a:r>
              <a:rPr lang="en-US" dirty="0"/>
              <a:t>Nash completed his Ph.D. at Princeton in just two years when he was 22 years old.</a:t>
            </a:r>
          </a:p>
          <a:p>
            <a:pPr marL="517525" lvl="1" indent="-285750">
              <a:buFont typeface="Arial" panose="020B0604020202020204" pitchFamily="34" charset="0"/>
              <a:buChar char="•"/>
            </a:pPr>
            <a:r>
              <a:rPr lang="en-US" dirty="0"/>
              <a:t>His 1950 Proceedings of the National Academy of Sciences paper was only one page, but it revolutionized game theory.</a:t>
            </a:r>
          </a:p>
          <a:p>
            <a:pPr marL="517525" lvl="1" indent="-285750">
              <a:buFont typeface="Arial" panose="020B0604020202020204" pitchFamily="34" charset="0"/>
              <a:buChar char="•"/>
            </a:pPr>
            <a:r>
              <a:rPr lang="en-US" dirty="0"/>
              <a:t>Despite being initially dismissed by von Neumann (the founder of game theory), Nash's equilibrium concept became one of the most widely used tools in economics.</a:t>
            </a:r>
          </a:p>
        </p:txBody>
      </p:sp>
      <p:sp>
        <p:nvSpPr>
          <p:cNvPr id="9" name="TextBox 8">
            <a:extLst>
              <a:ext uri="{FF2B5EF4-FFF2-40B4-BE49-F238E27FC236}">
                <a16:creationId xmlns:a16="http://schemas.microsoft.com/office/drawing/2014/main" id="{C56019EA-2735-FEBE-883C-B5DDB44BC0C9}"/>
              </a:ext>
            </a:extLst>
          </p:cNvPr>
          <p:cNvSpPr txBox="1"/>
          <p:nvPr/>
        </p:nvSpPr>
        <p:spPr>
          <a:xfrm>
            <a:off x="683327" y="2485532"/>
            <a:ext cx="10281522" cy="1754326"/>
          </a:xfrm>
          <a:prstGeom prst="rect">
            <a:avLst/>
          </a:prstGeom>
          <a:noFill/>
          <a:ln>
            <a:noFill/>
          </a:ln>
        </p:spPr>
        <p:txBody>
          <a:bodyPr wrap="square">
            <a:spAutoFit/>
          </a:bodyPr>
          <a:lstStyle/>
          <a:p>
            <a:r>
              <a:rPr lang="en-US" b="1" dirty="0"/>
              <a:t>What made Nash's work revolutionary:</a:t>
            </a:r>
          </a:p>
          <a:p>
            <a:pPr marL="285750" indent="-285750">
              <a:buFont typeface="Arial" panose="020B0604020202020204" pitchFamily="34" charset="0"/>
              <a:buChar char="•"/>
            </a:pPr>
            <a:r>
              <a:rPr lang="en-US" dirty="0"/>
              <a:t>Von Neumann and Morgenstern's earlier work could only solve games with definite winners and losers (zero-sum games).</a:t>
            </a:r>
          </a:p>
          <a:p>
            <a:pPr marL="285750" indent="-285750">
              <a:buFont typeface="Arial" panose="020B0604020202020204" pitchFamily="34" charset="0"/>
              <a:buChar char="•"/>
            </a:pPr>
            <a:r>
              <a:rPr lang="en-US" dirty="0"/>
              <a:t>Nash's theory applied to real-world situations where multiple competitors could have positive payoffs.</a:t>
            </a:r>
          </a:p>
          <a:p>
            <a:pPr marL="285750" indent="-285750">
              <a:buFont typeface="Arial" panose="020B0604020202020204" pitchFamily="34" charset="0"/>
              <a:buChar char="•"/>
            </a:pPr>
            <a:r>
              <a:rPr lang="en-US" dirty="0"/>
              <a:t>Nash removed von Neumann's restrictions on transferable utility and zero-sum assumptions, making game theory applicable to far more situations.</a:t>
            </a:r>
          </a:p>
        </p:txBody>
      </p:sp>
      <p:sp>
        <p:nvSpPr>
          <p:cNvPr id="11" name="TextBox 10">
            <a:extLst>
              <a:ext uri="{FF2B5EF4-FFF2-40B4-BE49-F238E27FC236}">
                <a16:creationId xmlns:a16="http://schemas.microsoft.com/office/drawing/2014/main" id="{FAFEF0DA-858B-24F3-D8FF-B62B5800C6BA}"/>
              </a:ext>
            </a:extLst>
          </p:cNvPr>
          <p:cNvSpPr txBox="1"/>
          <p:nvPr/>
        </p:nvSpPr>
        <p:spPr>
          <a:xfrm>
            <a:off x="683327" y="4503092"/>
            <a:ext cx="10869917" cy="2031325"/>
          </a:xfrm>
          <a:prstGeom prst="rect">
            <a:avLst/>
          </a:prstGeom>
          <a:noFill/>
          <a:ln>
            <a:noFill/>
          </a:ln>
        </p:spPr>
        <p:txBody>
          <a:bodyPr wrap="square">
            <a:spAutoFit/>
          </a:bodyPr>
          <a:lstStyle/>
          <a:p>
            <a:r>
              <a:rPr lang="en-US" b="1" dirty="0"/>
              <a:t>Mathematical innovation:</a:t>
            </a:r>
          </a:p>
          <a:p>
            <a:pPr marL="285750" indent="-285750">
              <a:buFont typeface="Arial" panose="020B0604020202020204" pitchFamily="34" charset="0"/>
              <a:buChar char="•"/>
            </a:pPr>
            <a:r>
              <a:rPr lang="en-US" dirty="0"/>
              <a:t>Nash used Kakutani's fixed-point theorem (a mathematical technique that became standard in economics) to prove existence.</a:t>
            </a:r>
          </a:p>
          <a:p>
            <a:pPr marL="285750" indent="-285750">
              <a:buFont typeface="Arial" panose="020B0604020202020204" pitchFamily="34" charset="0"/>
              <a:buChar char="•"/>
            </a:pPr>
            <a:r>
              <a:rPr lang="en-US" dirty="0"/>
              <a:t>Kakutani's theorem deals with functions that map points to sets of points, rather than single points—essential for game theory since players often have multiple equally good strategies.</a:t>
            </a:r>
          </a:p>
          <a:p>
            <a:pPr marL="285750" indent="-285750">
              <a:buFont typeface="Arial" panose="020B0604020202020204" pitchFamily="34" charset="0"/>
              <a:buChar char="•"/>
            </a:pPr>
            <a:r>
              <a:rPr lang="en-US" dirty="0"/>
              <a:t>His proof showed that every finite game has at least one equilibrium point—a “stable” situation where no player can improve by changing strategy alone.</a:t>
            </a:r>
          </a:p>
        </p:txBody>
      </p:sp>
    </p:spTree>
    <p:extLst>
      <p:ext uri="{BB962C8B-B14F-4D97-AF65-F5344CB8AC3E}">
        <p14:creationId xmlns:p14="http://schemas.microsoft.com/office/powerpoint/2010/main" val="71669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139E5-A32B-2C13-D3C4-F7424B9DE23C}"/>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828280A8-4039-5BEB-A125-4D9C396D3414}"/>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Nash's Existence Theorem</a:t>
            </a:r>
          </a:p>
        </p:txBody>
      </p:sp>
      <p:pic>
        <p:nvPicPr>
          <p:cNvPr id="3" name="Picture 2">
            <a:extLst>
              <a:ext uri="{FF2B5EF4-FFF2-40B4-BE49-F238E27FC236}">
                <a16:creationId xmlns:a16="http://schemas.microsoft.com/office/drawing/2014/main" id="{03FC1870-A4B0-46B2-864C-32B4D30668A0}"/>
              </a:ext>
            </a:extLst>
          </p:cNvPr>
          <p:cNvPicPr>
            <a:picLocks noChangeAspect="1"/>
          </p:cNvPicPr>
          <p:nvPr/>
        </p:nvPicPr>
        <p:blipFill>
          <a:blip r:embed="rId2"/>
          <a:stretch>
            <a:fillRect/>
          </a:stretch>
        </p:blipFill>
        <p:spPr>
          <a:xfrm>
            <a:off x="10018643" y="138575"/>
            <a:ext cx="2018332" cy="2970375"/>
          </a:xfrm>
          <a:prstGeom prst="rect">
            <a:avLst/>
          </a:prstGeom>
        </p:spPr>
      </p:pic>
      <p:sp>
        <p:nvSpPr>
          <p:cNvPr id="2" name="TextBox 1">
            <a:extLst>
              <a:ext uri="{FF2B5EF4-FFF2-40B4-BE49-F238E27FC236}">
                <a16:creationId xmlns:a16="http://schemas.microsoft.com/office/drawing/2014/main" id="{FB24BD4D-A1AC-7479-7B6F-FA4E602D7D0A}"/>
              </a:ext>
            </a:extLst>
          </p:cNvPr>
          <p:cNvSpPr txBox="1"/>
          <p:nvPr/>
        </p:nvSpPr>
        <p:spPr>
          <a:xfrm>
            <a:off x="746396" y="1106071"/>
            <a:ext cx="8691802" cy="1013162"/>
          </a:xfrm>
          <a:prstGeom prst="rect">
            <a:avLst/>
          </a:prstGeom>
          <a:noFill/>
          <a:ln w="25400">
            <a:solidFill>
              <a:schemeClr val="tx1"/>
            </a:solidFill>
          </a:ln>
        </p:spPr>
        <p:txBody>
          <a:bodyPr wrap="square">
            <a:noAutofit/>
          </a:bodyPr>
          <a:lstStyle/>
          <a:p>
            <a:pPr>
              <a:spcAft>
                <a:spcPts val="1800"/>
              </a:spcAft>
            </a:pPr>
            <a:r>
              <a:rPr lang="en-US" sz="2000" b="1" i="1" dirty="0"/>
              <a:t>Theorem [Nash Equilibrium Existence]. </a:t>
            </a:r>
            <a:r>
              <a:rPr lang="en-US" sz="2000" dirty="0"/>
              <a:t>Every game with a finite number of players and a finite number of strategies per player has at least one Nash equilibrium in pure or mixed strategies.</a:t>
            </a:r>
          </a:p>
        </p:txBody>
      </p:sp>
      <p:sp>
        <p:nvSpPr>
          <p:cNvPr id="5" name="TextBox 4">
            <a:extLst>
              <a:ext uri="{FF2B5EF4-FFF2-40B4-BE49-F238E27FC236}">
                <a16:creationId xmlns:a16="http://schemas.microsoft.com/office/drawing/2014/main" id="{08A6C9C6-9E45-68FD-B0AC-A7B43C0C2E08}"/>
              </a:ext>
            </a:extLst>
          </p:cNvPr>
          <p:cNvSpPr txBox="1"/>
          <p:nvPr/>
        </p:nvSpPr>
        <p:spPr>
          <a:xfrm>
            <a:off x="683329" y="3013854"/>
            <a:ext cx="8556087" cy="400110"/>
          </a:xfrm>
          <a:prstGeom prst="rect">
            <a:avLst/>
          </a:prstGeom>
          <a:noFill/>
          <a:ln>
            <a:noFill/>
          </a:ln>
        </p:spPr>
        <p:txBody>
          <a:bodyPr wrap="square">
            <a:spAutoFit/>
          </a:bodyPr>
          <a:lstStyle/>
          <a:p>
            <a:pPr>
              <a:buNone/>
            </a:pPr>
            <a:r>
              <a:rPr lang="en-US" sz="2000" dirty="0"/>
              <a:t>HERE: Finish the slide now that the theorem is stated.</a:t>
            </a:r>
          </a:p>
        </p:txBody>
      </p:sp>
    </p:spTree>
    <p:extLst>
      <p:ext uri="{BB962C8B-B14F-4D97-AF65-F5344CB8AC3E}">
        <p14:creationId xmlns:p14="http://schemas.microsoft.com/office/powerpoint/2010/main" val="127683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775F-C095-1DD0-FEF3-B53F90813EB5}"/>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52238C25-AAC9-8086-1598-A039CD93247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dirty="0"/>
              <a:t>Nash's Existence Theorem</a:t>
            </a:r>
          </a:p>
        </p:txBody>
      </p:sp>
      <p:sp>
        <p:nvSpPr>
          <p:cNvPr id="46" name="TextBox 45">
            <a:extLst>
              <a:ext uri="{FF2B5EF4-FFF2-40B4-BE49-F238E27FC236}">
                <a16:creationId xmlns:a16="http://schemas.microsoft.com/office/drawing/2014/main" id="{7CEEC6CD-2213-B662-1667-6144EF7464BA}"/>
              </a:ext>
            </a:extLst>
          </p:cNvPr>
          <p:cNvSpPr txBox="1"/>
          <p:nvPr/>
        </p:nvSpPr>
        <p:spPr>
          <a:xfrm>
            <a:off x="1940732" y="5751762"/>
            <a:ext cx="7960581" cy="400110"/>
          </a:xfrm>
          <a:prstGeom prst="rect">
            <a:avLst/>
          </a:prstGeom>
          <a:noFill/>
          <a:ln>
            <a:noFill/>
          </a:ln>
        </p:spPr>
        <p:txBody>
          <a:bodyPr wrap="square">
            <a:spAutoFit/>
          </a:bodyPr>
          <a:lstStyle/>
          <a:p>
            <a:pPr algn="ctr"/>
            <a:r>
              <a:rPr lang="en-US" sz="2000" dirty="0"/>
              <a:t>HERE: Visualize and map to the idea of </a:t>
            </a:r>
            <a:r>
              <a:rPr lang="en-US" sz="2000" dirty="0" err="1"/>
              <a:t>Saddlepoint</a:t>
            </a:r>
            <a:endParaRPr lang="en-US" sz="2000" dirty="0"/>
          </a:p>
        </p:txBody>
      </p:sp>
      <p:pic>
        <p:nvPicPr>
          <p:cNvPr id="3" name="Picture 2">
            <a:extLst>
              <a:ext uri="{FF2B5EF4-FFF2-40B4-BE49-F238E27FC236}">
                <a16:creationId xmlns:a16="http://schemas.microsoft.com/office/drawing/2014/main" id="{9DBBE06E-D5EF-0A60-0404-B4804C1B9577}"/>
              </a:ext>
            </a:extLst>
          </p:cNvPr>
          <p:cNvPicPr>
            <a:picLocks noChangeAspect="1"/>
          </p:cNvPicPr>
          <p:nvPr/>
        </p:nvPicPr>
        <p:blipFill>
          <a:blip r:embed="rId2"/>
          <a:stretch>
            <a:fillRect/>
          </a:stretch>
        </p:blipFill>
        <p:spPr>
          <a:xfrm>
            <a:off x="10018643" y="138575"/>
            <a:ext cx="2018332" cy="2970375"/>
          </a:xfrm>
          <a:prstGeom prst="rect">
            <a:avLst/>
          </a:prstGeom>
        </p:spPr>
      </p:pic>
      <p:sp>
        <p:nvSpPr>
          <p:cNvPr id="2" name="TextBox 1">
            <a:extLst>
              <a:ext uri="{FF2B5EF4-FFF2-40B4-BE49-F238E27FC236}">
                <a16:creationId xmlns:a16="http://schemas.microsoft.com/office/drawing/2014/main" id="{48B6F697-251F-6843-328E-E869E84CCFA2}"/>
              </a:ext>
            </a:extLst>
          </p:cNvPr>
          <p:cNvSpPr txBox="1"/>
          <p:nvPr/>
        </p:nvSpPr>
        <p:spPr>
          <a:xfrm>
            <a:off x="746396" y="1106071"/>
            <a:ext cx="8691802" cy="1013162"/>
          </a:xfrm>
          <a:prstGeom prst="rect">
            <a:avLst/>
          </a:prstGeom>
          <a:noFill/>
          <a:ln w="25400">
            <a:solidFill>
              <a:schemeClr val="tx1"/>
            </a:solidFill>
          </a:ln>
        </p:spPr>
        <p:txBody>
          <a:bodyPr wrap="square">
            <a:noAutofit/>
          </a:bodyPr>
          <a:lstStyle/>
          <a:p>
            <a:pPr>
              <a:spcAft>
                <a:spcPts val="1800"/>
              </a:spcAft>
            </a:pPr>
            <a:r>
              <a:rPr lang="en-US" sz="2000" b="1" i="1" dirty="0"/>
              <a:t>Theorem [Nash Equilibrium Existence]. </a:t>
            </a:r>
            <a:r>
              <a:rPr lang="en-US" sz="2000" dirty="0"/>
              <a:t>Every game with a finite number of players and a finite number of strategies per player has at least one Nash equilibrium in pure or mixed strategies.</a:t>
            </a:r>
          </a:p>
        </p:txBody>
      </p:sp>
      <p:grpSp>
        <p:nvGrpSpPr>
          <p:cNvPr id="7" name="Group 6">
            <a:extLst>
              <a:ext uri="{FF2B5EF4-FFF2-40B4-BE49-F238E27FC236}">
                <a16:creationId xmlns:a16="http://schemas.microsoft.com/office/drawing/2014/main" id="{16B9FE16-8E5C-285F-431B-826089AE3497}"/>
              </a:ext>
            </a:extLst>
          </p:cNvPr>
          <p:cNvGrpSpPr/>
          <p:nvPr/>
        </p:nvGrpSpPr>
        <p:grpSpPr>
          <a:xfrm>
            <a:off x="10240629" y="3365341"/>
            <a:ext cx="1574359" cy="1791394"/>
            <a:chOff x="7665057" y="2169422"/>
            <a:chExt cx="1574359" cy="1791394"/>
          </a:xfrm>
        </p:grpSpPr>
        <p:pic>
          <p:nvPicPr>
            <p:cNvPr id="1026" name="Picture 2" descr="Saddle Points">
              <a:extLst>
                <a:ext uri="{FF2B5EF4-FFF2-40B4-BE49-F238E27FC236}">
                  <a16:creationId xmlns:a16="http://schemas.microsoft.com/office/drawing/2014/main" id="{8796D965-74A9-3BCF-FF8C-1B24CE3DD3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79" t="26283" r="37183" b="12683"/>
            <a:stretch>
              <a:fillRect/>
            </a:stretch>
          </p:blipFill>
          <p:spPr bwMode="auto">
            <a:xfrm>
              <a:off x="7665057" y="2303976"/>
              <a:ext cx="1574359" cy="16568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addle Points">
              <a:extLst>
                <a:ext uri="{FF2B5EF4-FFF2-40B4-BE49-F238E27FC236}">
                  <a16:creationId xmlns:a16="http://schemas.microsoft.com/office/drawing/2014/main" id="{092217AF-EAEF-7333-E497-46BC290D38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24" t="20420" r="52208" b="73429"/>
            <a:stretch>
              <a:fillRect/>
            </a:stretch>
          </p:blipFill>
          <p:spPr bwMode="auto">
            <a:xfrm>
              <a:off x="7665057" y="2169422"/>
              <a:ext cx="962108" cy="166978"/>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2667CF7E-9B0E-5F00-D64E-834AFE37407B}"/>
              </a:ext>
            </a:extLst>
          </p:cNvPr>
          <p:cNvSpPr txBox="1"/>
          <p:nvPr/>
        </p:nvSpPr>
        <p:spPr>
          <a:xfrm>
            <a:off x="1132115" y="3261440"/>
            <a:ext cx="6096000" cy="1477328"/>
          </a:xfrm>
          <a:prstGeom prst="rect">
            <a:avLst/>
          </a:prstGeom>
          <a:noFill/>
          <a:ln>
            <a:solidFill>
              <a:schemeClr val="bg2"/>
            </a:solidFill>
          </a:ln>
        </p:spPr>
        <p:txBody>
          <a:bodyPr wrap="square">
            <a:spAutoFit/>
          </a:bodyPr>
          <a:lstStyle/>
          <a:p>
            <a:pPr>
              <a:buNone/>
            </a:pPr>
            <a:r>
              <a:rPr lang="en-US" dirty="0"/>
              <a:t>Here are slides I am using for Game </a:t>
            </a:r>
            <a:r>
              <a:rPr lang="en-US" dirty="0" err="1"/>
              <a:t>THeory</a:t>
            </a:r>
            <a:r>
              <a:rPr lang="en-US" dirty="0"/>
              <a:t> in an undergrad AI class. Observe that the slide "Connection to Normal Form Games" is where I want to perform a cutoff. That is, I want a brief slide "Connection to Normal Form Games" and a brief slide "Connection to AI Search". That is all.</a:t>
            </a:r>
          </a:p>
        </p:txBody>
      </p:sp>
    </p:spTree>
    <p:extLst>
      <p:ext uri="{BB962C8B-B14F-4D97-AF65-F5344CB8AC3E}">
        <p14:creationId xmlns:p14="http://schemas.microsoft.com/office/powerpoint/2010/main" val="36672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Slide 15: Connection to Normal Form Games</a:t>
            </a:r>
          </a:p>
        </p:txBody>
      </p:sp>
      <p:sp>
        <p:nvSpPr>
          <p:cNvPr id="3" name="Content Placeholder 2"/>
          <p:cNvSpPr>
            <a:spLocks noGrp="1"/>
          </p:cNvSpPr>
          <p:nvPr>
            <p:ph idx="1"/>
          </p:nvPr>
        </p:nvSpPr>
        <p:spPr/>
        <p:txBody>
          <a:bodyPr>
            <a:normAutofit fontScale="70000" lnSpcReduction="20000"/>
          </a:bodyPr>
          <a:lstStyle/>
          <a:p>
            <a:pPr marL="0" indent="0">
              <a:buNone/>
            </a:pPr>
            <a:r>
              <a:rPr b="1"/>
              <a:t>Pure Strategy Definition:</a:t>
            </a:r>
            <a:r>
              <a:t> A pure strategy for a player is the mapping between all possible states the player can see, to the move the player would make.</a:t>
            </a:r>
          </a:p>
          <a:p>
            <a:pPr marL="0" indent="0">
              <a:buNone/>
            </a:pPr>
            <a:r>
              <a:rPr b="1"/>
              <a:t>Example Game Tree:</a:t>
            </a:r>
          </a:p>
          <a:p>
            <a:pPr indent="0">
              <a:buNone/>
            </a:pPr>
            <a:r>
              <a:rPr>
                <a:latin typeface="Courier"/>
              </a:rPr>
              <a:t>        (1)-A
       /     \
      L       R
     /         \
  (2)-B       (4)-A
  / | \       /   \
 L  M  R     L     R
 |  |  |     |     |
+7 +3 -1    +3    +5</a:t>
            </a:r>
          </a:p>
          <a:p>
            <a:pPr marL="0" indent="0">
              <a:buNone/>
            </a:pPr>
            <a:r>
              <a:rPr b="1"/>
              <a:t>Player A strategies:</a:t>
            </a:r>
            <a:r>
              <a:t> (1L,4L), (1L,4R), (1R,4L), (1R,4R) </a:t>
            </a:r>
            <a:r>
              <a:rPr b="1"/>
              <a:t>Player B strategies:</a:t>
            </a:r>
            <a:r>
              <a:t> (2L,3R), (2M,3R), (2R,3R)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C6F2-B8A8-3298-339E-566E06B3549D}"/>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9EE3C8CD-1066-8FFD-393C-7194E63E3DA3}"/>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Properties I</a:t>
            </a:r>
            <a:endParaRPr lang="en-US" sz="3600" dirty="0"/>
          </a:p>
        </p:txBody>
      </p:sp>
      <p:sp>
        <p:nvSpPr>
          <p:cNvPr id="14" name="Rectangle 3">
            <a:extLst>
              <a:ext uri="{FF2B5EF4-FFF2-40B4-BE49-F238E27FC236}">
                <a16:creationId xmlns:a16="http://schemas.microsoft.com/office/drawing/2014/main" id="{651C966A-A11A-7A39-D0B3-A8702CC2B01C}"/>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B4E5B8-0228-A3CE-37A3-A9AA94E9D8CE}"/>
                  </a:ext>
                </a:extLst>
              </p:cNvPr>
              <p:cNvSpPr txBox="1"/>
              <p:nvPr/>
            </p:nvSpPr>
            <p:spPr>
              <a:xfrm>
                <a:off x="1579768" y="1714952"/>
                <a:ext cx="8303372" cy="707886"/>
              </a:xfrm>
              <a:prstGeom prst="rect">
                <a:avLst/>
              </a:prstGeom>
              <a:noFill/>
              <a:ln>
                <a:noFill/>
              </a:ln>
            </p:spPr>
            <p:txBody>
              <a:bodyPr wrap="square">
                <a:spAutoFit/>
              </a:bodyPr>
              <a:lstStyle/>
              <a:p>
                <a:pPr marL="342900" indent="-342900">
                  <a:buFont typeface="Arial" panose="020B0604020202020204" pitchFamily="34" charset="0"/>
                  <a:buChar char="•"/>
                </a:pPr>
                <a:r>
                  <a:rPr lang="en-US" sz="2000" dirty="0"/>
                  <a:t>1 or more players; however, we are usually interested in </a:t>
                </a:r>
                <a14:m>
                  <m:oMath xmlns:m="http://schemas.openxmlformats.org/officeDocument/2006/math">
                    <m:r>
                      <a:rPr lang="en-US" sz="2000" i="1" dirty="0" smtClean="0">
                        <a:latin typeface="Cambria Math" panose="02040503050406030204" pitchFamily="18" charset="0"/>
                      </a:rPr>
                      <m:t>≥2</m:t>
                    </m:r>
                  </m:oMath>
                </a14:m>
                <a:r>
                  <a:rPr lang="en-US" sz="2000" dirty="0"/>
                  <a:t> players</a:t>
                </a:r>
              </a:p>
              <a:p>
                <a:pPr marL="342900" indent="-342900">
                  <a:buFont typeface="Arial" panose="020B0604020202020204" pitchFamily="34" charset="0"/>
                  <a:buChar char="•"/>
                </a:pPr>
                <a:r>
                  <a:rPr lang="en-US" sz="2000" dirty="0"/>
                  <a:t>Typically, a finite number of players.</a:t>
                </a:r>
              </a:p>
            </p:txBody>
          </p:sp>
        </mc:Choice>
        <mc:Fallback xmlns="">
          <p:sp>
            <p:nvSpPr>
              <p:cNvPr id="3" name="TextBox 2">
                <a:extLst>
                  <a:ext uri="{FF2B5EF4-FFF2-40B4-BE49-F238E27FC236}">
                    <a16:creationId xmlns:a16="http://schemas.microsoft.com/office/drawing/2014/main" id="{85B4E5B8-0228-A3CE-37A3-A9AA94E9D8CE}"/>
                  </a:ext>
                </a:extLst>
              </p:cNvPr>
              <p:cNvSpPr txBox="1">
                <a:spLocks noRot="1" noChangeAspect="1" noMove="1" noResize="1" noEditPoints="1" noAdjustHandles="1" noChangeArrowheads="1" noChangeShapeType="1" noTextEdit="1"/>
              </p:cNvSpPr>
              <p:nvPr/>
            </p:nvSpPr>
            <p:spPr>
              <a:xfrm>
                <a:off x="1579768" y="1714952"/>
                <a:ext cx="8303372" cy="707886"/>
              </a:xfrm>
              <a:prstGeom prst="rect">
                <a:avLst/>
              </a:prstGeom>
              <a:blipFill>
                <a:blip r:embed="rId2"/>
                <a:stretch>
                  <a:fillRect l="-661" t="-4310" b="-14655"/>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9E775C24-DEA2-D778-08E7-64DF085D7587}"/>
              </a:ext>
            </a:extLst>
          </p:cNvPr>
          <p:cNvSpPr txBox="1"/>
          <p:nvPr/>
        </p:nvSpPr>
        <p:spPr>
          <a:xfrm>
            <a:off x="596788" y="1015638"/>
            <a:ext cx="2573132" cy="400110"/>
          </a:xfrm>
          <a:prstGeom prst="rect">
            <a:avLst/>
          </a:prstGeom>
          <a:noFill/>
          <a:ln>
            <a:noFill/>
          </a:ln>
        </p:spPr>
        <p:txBody>
          <a:bodyPr wrap="square">
            <a:spAutoFit/>
          </a:bodyPr>
          <a:lstStyle/>
          <a:p>
            <a:pPr>
              <a:buNone/>
            </a:pPr>
            <a:r>
              <a:rPr lang="en-US" sz="2000" dirty="0"/>
              <a:t>1. Number of Players</a:t>
            </a:r>
          </a:p>
        </p:txBody>
      </p:sp>
      <p:pic>
        <p:nvPicPr>
          <p:cNvPr id="4098" name="Picture 2">
            <a:extLst>
              <a:ext uri="{FF2B5EF4-FFF2-40B4-BE49-F238E27FC236}">
                <a16:creationId xmlns:a16="http://schemas.microsoft.com/office/drawing/2014/main" id="{511B19D4-034D-D928-3456-722FC751A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8727" y="1136548"/>
            <a:ext cx="1723288" cy="17232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3299C2-5ED0-7170-D5BE-AD644B302F24}"/>
              </a:ext>
            </a:extLst>
          </p:cNvPr>
          <p:cNvSpPr txBox="1"/>
          <p:nvPr/>
        </p:nvSpPr>
        <p:spPr>
          <a:xfrm>
            <a:off x="596788" y="3415080"/>
            <a:ext cx="7853791" cy="400110"/>
          </a:xfrm>
          <a:prstGeom prst="rect">
            <a:avLst/>
          </a:prstGeom>
          <a:noFill/>
          <a:ln>
            <a:noFill/>
          </a:ln>
        </p:spPr>
        <p:txBody>
          <a:bodyPr wrap="square">
            <a:spAutoFit/>
          </a:bodyPr>
          <a:lstStyle/>
          <a:p>
            <a:r>
              <a:rPr lang="en-US" sz="2000" dirty="0"/>
              <a:t>2. Action Space: </a:t>
            </a:r>
            <a:r>
              <a:rPr lang="en-US" sz="2000" dirty="0">
                <a:cs typeface="Calibri"/>
              </a:rPr>
              <a:t>set</a:t>
            </a:r>
            <a:r>
              <a:rPr lang="en-US" sz="2000" spc="-60" dirty="0">
                <a:cs typeface="Calibri"/>
              </a:rPr>
              <a:t> </a:t>
            </a:r>
            <a:r>
              <a:rPr lang="en-US" sz="2000" dirty="0">
                <a:cs typeface="Calibri"/>
              </a:rPr>
              <a:t>of</a:t>
            </a:r>
            <a:r>
              <a:rPr lang="en-US" sz="2000" spc="-60" dirty="0">
                <a:cs typeface="Calibri"/>
              </a:rPr>
              <a:t> </a:t>
            </a:r>
            <a:r>
              <a:rPr lang="en-US" sz="2000" dirty="0">
                <a:cs typeface="Calibri"/>
              </a:rPr>
              <a:t>possible</a:t>
            </a:r>
            <a:r>
              <a:rPr lang="en-US" sz="2000" spc="-20" dirty="0">
                <a:cs typeface="Calibri"/>
              </a:rPr>
              <a:t> </a:t>
            </a:r>
            <a:r>
              <a:rPr lang="en-US" sz="2000" dirty="0">
                <a:cs typeface="Calibri"/>
              </a:rPr>
              <a:t>actions</a:t>
            </a:r>
            <a:r>
              <a:rPr lang="en-US" sz="2000" spc="-35" dirty="0">
                <a:cs typeface="Calibri"/>
              </a:rPr>
              <a:t> </a:t>
            </a:r>
            <a:r>
              <a:rPr lang="en-US" sz="2000" dirty="0">
                <a:cs typeface="Calibri"/>
              </a:rPr>
              <a:t>an</a:t>
            </a:r>
            <a:r>
              <a:rPr lang="en-US" sz="2000" spc="-60" dirty="0">
                <a:cs typeface="Calibri"/>
              </a:rPr>
              <a:t> </a:t>
            </a:r>
            <a:r>
              <a:rPr lang="en-US" sz="2000" dirty="0">
                <a:cs typeface="Calibri"/>
              </a:rPr>
              <a:t>agent</a:t>
            </a:r>
            <a:r>
              <a:rPr lang="en-US" sz="2000" spc="-55" dirty="0">
                <a:cs typeface="Calibri"/>
              </a:rPr>
              <a:t> </a:t>
            </a:r>
            <a:r>
              <a:rPr lang="en-US" sz="2000" spc="-25" dirty="0">
                <a:cs typeface="Calibri"/>
              </a:rPr>
              <a:t>can </a:t>
            </a:r>
            <a:r>
              <a:rPr lang="en-US" sz="2000" dirty="0">
                <a:cs typeface="Calibri"/>
              </a:rPr>
              <a:t>choose</a:t>
            </a:r>
            <a:r>
              <a:rPr lang="en-US" sz="2000" spc="-75" dirty="0">
                <a:cs typeface="Calibri"/>
              </a:rPr>
              <a:t> </a:t>
            </a:r>
            <a:r>
              <a:rPr lang="en-US" sz="2000" spc="-20" dirty="0">
                <a:cs typeface="Calibri"/>
              </a:rPr>
              <a:t>from.</a:t>
            </a:r>
            <a:endParaRPr lang="en-US" sz="2000" dirty="0">
              <a:cs typeface="Calibri"/>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2F2812-B410-CD80-7813-A7CF9E8D2D3E}"/>
                  </a:ext>
                </a:extLst>
              </p:cNvPr>
              <p:cNvSpPr txBox="1"/>
              <p:nvPr/>
            </p:nvSpPr>
            <p:spPr>
              <a:xfrm>
                <a:off x="1062186" y="4114394"/>
                <a:ext cx="4769276" cy="1323439"/>
              </a:xfrm>
              <a:prstGeom prst="rect">
                <a:avLst/>
              </a:prstGeom>
              <a:noFill/>
              <a:ln>
                <a:noFill/>
              </a:ln>
            </p:spPr>
            <p:txBody>
              <a:bodyPr wrap="square">
                <a:spAutoFit/>
              </a:bodyPr>
              <a:lstStyle/>
              <a:p>
                <a:r>
                  <a:rPr lang="en-US" sz="2000" b="1" dirty="0"/>
                  <a:t>Finite:</a:t>
                </a:r>
              </a:p>
              <a:p>
                <a:pPr marL="800100" lvl="1" indent="-342900">
                  <a:buFont typeface="Arial" panose="020B0604020202020204" pitchFamily="34" charset="0"/>
                  <a:buChar char="•"/>
                </a:pPr>
                <a:r>
                  <a:rPr lang="en-US" sz="2000" dirty="0"/>
                  <a:t>Tic-tac-toe (9 squares),</a:t>
                </a:r>
              </a:p>
              <a:p>
                <a:pPr marL="800100" lvl="1" indent="-342900">
                  <a:buFont typeface="Arial" panose="020B0604020202020204" pitchFamily="34" charset="0"/>
                  <a:buChar char="•"/>
                </a:pPr>
                <a:r>
                  <a:rPr lang="en-US" sz="2000" dirty="0"/>
                  <a:t>Checkers (piece movements)</a:t>
                </a:r>
              </a:p>
              <a:p>
                <a:pPr marL="800100" lvl="1" indent="-342900">
                  <a:buFont typeface="Arial" panose="020B0604020202020204" pitchFamily="34" charset="0"/>
                  <a:buChar char="•"/>
                </a:pPr>
                <a:r>
                  <a:rPr lang="en-US" sz="2000" dirty="0">
                    <a:cs typeface="Calibri"/>
                  </a:rPr>
                  <a:t>Chess (finite, but large: </a:t>
                </a:r>
                <a14:m>
                  <m:oMath xmlns:m="http://schemas.openxmlformats.org/officeDocument/2006/math">
                    <m:r>
                      <a:rPr lang="en-US" sz="2000" b="0" i="1" smtClean="0">
                        <a:latin typeface="Cambria Math" panose="02040503050406030204" pitchFamily="18" charset="0"/>
                        <a:cs typeface="Calibri"/>
                      </a:rPr>
                      <m:t>∼</m:t>
                    </m:r>
                    <m:sSup>
                      <m:sSupPr>
                        <m:ctrlPr>
                          <a:rPr lang="en-US" sz="2000" b="0" i="1" smtClean="0">
                            <a:latin typeface="Cambria Math" panose="02040503050406030204" pitchFamily="18" charset="0"/>
                            <a:cs typeface="Calibri"/>
                          </a:rPr>
                        </m:ctrlPr>
                      </m:sSupPr>
                      <m:e>
                        <m:r>
                          <a:rPr lang="en-US" sz="2000" b="0" i="1" smtClean="0">
                            <a:latin typeface="Cambria Math" panose="02040503050406030204" pitchFamily="18" charset="0"/>
                            <a:cs typeface="Calibri"/>
                          </a:rPr>
                          <m:t>10</m:t>
                        </m:r>
                      </m:e>
                      <m:sup>
                        <m:r>
                          <a:rPr lang="en-US" sz="2000" b="0" i="1" smtClean="0">
                            <a:latin typeface="Cambria Math" panose="02040503050406030204" pitchFamily="18" charset="0"/>
                            <a:cs typeface="Calibri"/>
                          </a:rPr>
                          <m:t>120</m:t>
                        </m:r>
                      </m:sup>
                    </m:sSup>
                  </m:oMath>
                </a14:m>
                <a:r>
                  <a:rPr lang="en-US" sz="2000" dirty="0">
                    <a:cs typeface="Calibri"/>
                  </a:rPr>
                  <a:t>. </a:t>
                </a:r>
              </a:p>
            </p:txBody>
          </p:sp>
        </mc:Choice>
        <mc:Fallback xmlns="">
          <p:sp>
            <p:nvSpPr>
              <p:cNvPr id="6" name="TextBox 5">
                <a:extLst>
                  <a:ext uri="{FF2B5EF4-FFF2-40B4-BE49-F238E27FC236}">
                    <a16:creationId xmlns:a16="http://schemas.microsoft.com/office/drawing/2014/main" id="{D62F2812-B410-CD80-7813-A7CF9E8D2D3E}"/>
                  </a:ext>
                </a:extLst>
              </p:cNvPr>
              <p:cNvSpPr txBox="1">
                <a:spLocks noRot="1" noChangeAspect="1" noMove="1" noResize="1" noEditPoints="1" noAdjustHandles="1" noChangeArrowheads="1" noChangeShapeType="1" noTextEdit="1"/>
              </p:cNvSpPr>
              <p:nvPr/>
            </p:nvSpPr>
            <p:spPr>
              <a:xfrm>
                <a:off x="1062186" y="4114394"/>
                <a:ext cx="4769276" cy="1323439"/>
              </a:xfrm>
              <a:prstGeom prst="rect">
                <a:avLst/>
              </a:prstGeom>
              <a:blipFill>
                <a:blip r:embed="rId4"/>
                <a:stretch>
                  <a:fillRect l="-1277" t="-2765" b="-7373"/>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0AF48DC7-3D4F-D057-2C3F-A550B353357B}"/>
              </a:ext>
            </a:extLst>
          </p:cNvPr>
          <p:cNvSpPr txBox="1"/>
          <p:nvPr/>
        </p:nvSpPr>
        <p:spPr>
          <a:xfrm>
            <a:off x="5988895" y="4114394"/>
            <a:ext cx="5913120" cy="1015663"/>
          </a:xfrm>
          <a:prstGeom prst="rect">
            <a:avLst/>
          </a:prstGeom>
          <a:noFill/>
          <a:ln>
            <a:solidFill>
              <a:schemeClr val="bg2"/>
            </a:solidFill>
          </a:ln>
        </p:spPr>
        <p:txBody>
          <a:bodyPr wrap="square">
            <a:spAutoFit/>
          </a:bodyPr>
          <a:lstStyle/>
          <a:p>
            <a:r>
              <a:rPr lang="en-US" sz="2000" b="1" dirty="0"/>
              <a:t>Infinite:</a:t>
            </a:r>
          </a:p>
          <a:p>
            <a:pPr marL="800100" lvl="1" indent="-342900">
              <a:buFont typeface="Arial" panose="020B0604020202020204" pitchFamily="34" charset="0"/>
              <a:buChar char="•"/>
            </a:pPr>
            <a:r>
              <a:rPr lang="en-US" sz="2000" dirty="0"/>
              <a:t>Price setting ($0.01, $0.02, $0.03...),</a:t>
            </a:r>
          </a:p>
          <a:p>
            <a:pPr marL="800100" lvl="1" indent="-342900">
              <a:buFont typeface="Arial" panose="020B0604020202020204" pitchFamily="34" charset="0"/>
              <a:buChar char="•"/>
            </a:pPr>
            <a:r>
              <a:rPr lang="en-US" sz="2000" dirty="0"/>
              <a:t>Robot navigation (continuous coordinates)</a:t>
            </a:r>
          </a:p>
        </p:txBody>
      </p:sp>
      <p:sp>
        <p:nvSpPr>
          <p:cNvPr id="8" name="TextBox 7">
            <a:extLst>
              <a:ext uri="{FF2B5EF4-FFF2-40B4-BE49-F238E27FC236}">
                <a16:creationId xmlns:a16="http://schemas.microsoft.com/office/drawing/2014/main" id="{C62541AC-450F-9B5B-2E44-7ACA1A64EE21}"/>
              </a:ext>
            </a:extLst>
          </p:cNvPr>
          <p:cNvSpPr txBox="1"/>
          <p:nvPr/>
        </p:nvSpPr>
        <p:spPr>
          <a:xfrm>
            <a:off x="1062186" y="6014577"/>
            <a:ext cx="10465806" cy="400110"/>
          </a:xfrm>
          <a:prstGeom prst="rect">
            <a:avLst/>
          </a:prstGeom>
          <a:noFill/>
          <a:ln>
            <a:solidFill>
              <a:schemeClr val="bg2"/>
            </a:solidFill>
          </a:ln>
        </p:spPr>
        <p:txBody>
          <a:bodyPr wrap="square">
            <a:spAutoFit/>
          </a:bodyPr>
          <a:lstStyle/>
          <a:p>
            <a:r>
              <a:rPr lang="en-US" sz="2000" dirty="0"/>
              <a:t>Finite action spaces allow exhaustive analysis; infinite spaces require approximation techniques.</a:t>
            </a:r>
          </a:p>
        </p:txBody>
      </p:sp>
    </p:spTree>
    <p:extLst>
      <p:ext uri="{BB962C8B-B14F-4D97-AF65-F5344CB8AC3E}">
        <p14:creationId xmlns:p14="http://schemas.microsoft.com/office/powerpoint/2010/main" val="358392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Slide 16: Matrix Normal Form</a:t>
            </a:r>
          </a:p>
        </p:txBody>
      </p:sp>
      <p:sp>
        <p:nvSpPr>
          <p:cNvPr id="3" name="Content Placeholder 2"/>
          <p:cNvSpPr>
            <a:spLocks noGrp="1"/>
          </p:cNvSpPr>
          <p:nvPr>
            <p:ph idx="1"/>
          </p:nvPr>
        </p:nvSpPr>
        <p:spPr/>
        <p:txBody>
          <a:bodyPr/>
          <a:lstStyle/>
          <a:p>
            <a:pPr marL="0" indent="0">
              <a:buNone/>
            </a:pPr>
            <a:r>
              <a:rPr b="1"/>
              <a:t>Converting to Matrix: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1981200" y="1600200"/>
          <a:ext cx="8229600" cy="182880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0">
                <a:tc>
                  <a:txBody>
                    <a:bodyPr/>
                    <a:lstStyle/>
                    <a:p>
                      <a:endParaRPr/>
                    </a:p>
                  </a:txBody>
                  <a:tcPr/>
                </a:tc>
                <a:tc>
                  <a:txBody>
                    <a:bodyPr/>
                    <a:lstStyle/>
                    <a:p>
                      <a:pPr marL="0" lvl="0" indent="0">
                        <a:buNone/>
                      </a:pPr>
                      <a:r>
                        <a:t>B-I</a:t>
                      </a:r>
                    </a:p>
                  </a:txBody>
                  <a:tcPr/>
                </a:tc>
                <a:tc>
                  <a:txBody>
                    <a:bodyPr/>
                    <a:lstStyle/>
                    <a:p>
                      <a:pPr marL="0" lvl="0" indent="0">
                        <a:buNone/>
                      </a:pPr>
                      <a:r>
                        <a:t>B-II</a:t>
                      </a:r>
                    </a:p>
                  </a:txBody>
                  <a:tcPr/>
                </a:tc>
                <a:tc>
                  <a:txBody>
                    <a:bodyPr/>
                    <a:lstStyle/>
                    <a:p>
                      <a:pPr marL="0" lvl="0" indent="0">
                        <a:buNone/>
                      </a:pPr>
                      <a:r>
                        <a:t>B-III</a:t>
                      </a:r>
                    </a:p>
                  </a:txBody>
                  <a:tcPr/>
                </a:tc>
                <a:extLst>
                  <a:ext uri="{0D108BD9-81ED-4DB2-BD59-A6C34878D82A}">
                    <a16:rowId xmlns:a16="http://schemas.microsoft.com/office/drawing/2014/main" val="10000"/>
                  </a:ext>
                </a:extLst>
              </a:tr>
              <a:tr h="0">
                <a:tc>
                  <a:txBody>
                    <a:bodyPr/>
                    <a:lstStyle/>
                    <a:p>
                      <a:pPr marL="0" lvl="0" indent="0">
                        <a:buNone/>
                      </a:pPr>
                      <a:r>
                        <a:t>A-I</a:t>
                      </a:r>
                    </a:p>
                  </a:txBody>
                  <a:tcPr/>
                </a:tc>
                <a:tc>
                  <a:txBody>
                    <a:bodyPr/>
                    <a:lstStyle/>
                    <a:p>
                      <a:pPr marL="0" lvl="0" indent="0">
                        <a:buNone/>
                      </a:pPr>
                      <a:r>
                        <a:t>7</a:t>
                      </a:r>
                    </a:p>
                  </a:txBody>
                  <a:tcPr/>
                </a:tc>
                <a:tc>
                  <a:txBody>
                    <a:bodyPr/>
                    <a:lstStyle/>
                    <a:p>
                      <a:pPr marL="0" lvl="0" indent="0">
                        <a:buNone/>
                      </a:pPr>
                      <a:r>
                        <a:t>3</a:t>
                      </a:r>
                    </a:p>
                  </a:txBody>
                  <a:tcPr/>
                </a:tc>
                <a:tc>
                  <a:txBody>
                    <a:bodyPr/>
                    <a:lstStyle/>
                    <a:p>
                      <a:pPr marL="0" lvl="0" indent="0">
                        <a:buNone/>
                      </a:pPr>
                      <a:r>
                        <a:t>-1</a:t>
                      </a:r>
                    </a:p>
                  </a:txBody>
                  <a:tcPr/>
                </a:tc>
                <a:extLst>
                  <a:ext uri="{0D108BD9-81ED-4DB2-BD59-A6C34878D82A}">
                    <a16:rowId xmlns:a16="http://schemas.microsoft.com/office/drawing/2014/main" val="10001"/>
                  </a:ext>
                </a:extLst>
              </a:tr>
              <a:tr h="0">
                <a:tc>
                  <a:txBody>
                    <a:bodyPr/>
                    <a:lstStyle/>
                    <a:p>
                      <a:pPr marL="0" lvl="0" indent="0">
                        <a:buNone/>
                      </a:pPr>
                      <a:r>
                        <a:t>A-II</a:t>
                      </a:r>
                    </a:p>
                  </a:txBody>
                  <a:tcPr/>
                </a:tc>
                <a:tc>
                  <a:txBody>
                    <a:bodyPr/>
                    <a:lstStyle/>
                    <a:p>
                      <a:pPr marL="0" lvl="0" indent="0">
                        <a:buNone/>
                      </a:pPr>
                      <a:r>
                        <a:t>7</a:t>
                      </a:r>
                    </a:p>
                  </a:txBody>
                  <a:tcPr/>
                </a:tc>
                <a:tc>
                  <a:txBody>
                    <a:bodyPr/>
                    <a:lstStyle/>
                    <a:p>
                      <a:pPr marL="0" lvl="0" indent="0">
                        <a:buNone/>
                      </a:pPr>
                      <a:r>
                        <a:t>3</a:t>
                      </a:r>
                    </a:p>
                  </a:txBody>
                  <a:tcPr/>
                </a:tc>
                <a:tc>
                  <a:txBody>
                    <a:bodyPr/>
                    <a:lstStyle/>
                    <a:p>
                      <a:pPr marL="0" lvl="0" indent="0">
                        <a:buNone/>
                      </a:pPr>
                      <a:r>
                        <a:t>4</a:t>
                      </a:r>
                    </a:p>
                  </a:txBody>
                  <a:tcPr/>
                </a:tc>
                <a:extLst>
                  <a:ext uri="{0D108BD9-81ED-4DB2-BD59-A6C34878D82A}">
                    <a16:rowId xmlns:a16="http://schemas.microsoft.com/office/drawing/2014/main" val="10002"/>
                  </a:ext>
                </a:extLst>
              </a:tr>
              <a:tr h="0">
                <a:tc>
                  <a:txBody>
                    <a:bodyPr/>
                    <a:lstStyle/>
                    <a:p>
                      <a:pPr marL="0" lvl="0" indent="0">
                        <a:buNone/>
                      </a:pPr>
                      <a:r>
                        <a:t>A-III</a:t>
                      </a:r>
                    </a:p>
                  </a:txBody>
                  <a:tcPr/>
                </a:tc>
                <a:tc>
                  <a:txBody>
                    <a:bodyPr/>
                    <a:lstStyle/>
                    <a:p>
                      <a:pPr marL="0" lvl="0" indent="0">
                        <a:buNone/>
                      </a:pPr>
                      <a:r>
                        <a:t>5</a:t>
                      </a:r>
                    </a:p>
                  </a:txBody>
                  <a:tcPr/>
                </a:tc>
                <a:tc>
                  <a:txBody>
                    <a:bodyPr/>
                    <a:lstStyle/>
                    <a:p>
                      <a:pPr marL="0" lvl="0" indent="0">
                        <a:buNone/>
                      </a:pPr>
                      <a:r>
                        <a:t>5</a:t>
                      </a:r>
                    </a:p>
                  </a:txBody>
                  <a:tcPr/>
                </a:tc>
                <a:tc>
                  <a:txBody>
                    <a:bodyPr/>
                    <a:lstStyle/>
                    <a:p>
                      <a:pPr marL="0" lvl="0" indent="0">
                        <a:buNone/>
                      </a:pPr>
                      <a:r>
                        <a:t>5</a:t>
                      </a:r>
                    </a:p>
                  </a:txBody>
                  <a:tcPr/>
                </a:tc>
                <a:extLst>
                  <a:ext uri="{0D108BD9-81ED-4DB2-BD59-A6C34878D82A}">
                    <a16:rowId xmlns:a16="http://schemas.microsoft.com/office/drawing/2014/main" val="10003"/>
                  </a:ext>
                </a:extLst>
              </a:tr>
              <a:tr h="0">
                <a:tc>
                  <a:txBody>
                    <a:bodyPr/>
                    <a:lstStyle/>
                    <a:p>
                      <a:pPr marL="0" lvl="0" indent="0">
                        <a:buNone/>
                      </a:pPr>
                      <a:r>
                        <a:t>A-IV</a:t>
                      </a:r>
                    </a:p>
                  </a:txBody>
                  <a:tcPr/>
                </a:tc>
                <a:tc>
                  <a:txBody>
                    <a:bodyPr/>
                    <a:lstStyle/>
                    <a:p>
                      <a:pPr marL="0" lvl="0" indent="0">
                        <a:buNone/>
                      </a:pPr>
                      <a:r>
                        <a:t>5</a:t>
                      </a:r>
                    </a:p>
                  </a:txBody>
                  <a:tcPr/>
                </a:tc>
                <a:tc>
                  <a:txBody>
                    <a:bodyPr/>
                    <a:lstStyle/>
                    <a:p>
                      <a:pPr marL="0" lvl="0" indent="0">
                        <a:buNone/>
                      </a:pPr>
                      <a:r>
                        <a:t>5</a:t>
                      </a:r>
                    </a:p>
                  </a:txBody>
                  <a:tcPr/>
                </a:tc>
                <a:tc>
                  <a:txBody>
                    <a:bodyPr/>
                    <a:lstStyle/>
                    <a:p>
                      <a:pPr marL="0" lvl="0" indent="0">
                        <a:buNone/>
                      </a:pPr>
                      <a:r>
                        <a:t>5</a:t>
                      </a:r>
                    </a:p>
                  </a:txBody>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b="1"/>
              <a:t>Minimax Analysis:</a:t>
            </a:r>
            <a:r>
              <a:t> - </a:t>
            </a:r>
            <a:r>
              <a:rPr b="1"/>
              <a:t>Player A (Maximin):</a:t>
            </a:r>
            <a:r>
              <a:t> For each row, find minimum. Choose row with maximum minimum. - </a:t>
            </a:r>
            <a:r>
              <a:rPr b="1"/>
              <a:t>Player B (Minimax):</a:t>
            </a:r>
            <a:r>
              <a:t> For each column, find maximum. Choose column with minimum maximum.</a:t>
            </a:r>
          </a:p>
          <a:p>
            <a:pPr marL="0" indent="0">
              <a:buNone/>
            </a:pPr>
            <a:r>
              <a:rPr b="1"/>
              <a:t>Von Neumann’s Theorem:</a:t>
            </a:r>
            <a:r>
              <a:t> In 2-player, zero-sum games of perfect information, Minimax = Maximin, and optimal pure strategies exist.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b="1"/>
              <a:t>Russell &amp; Norvig:</a:t>
            </a:r>
            <a:r>
              <a:t> Zero-sum games always have a </a:t>
            </a:r>
            <a:r>
              <a:rPr b="1"/>
              <a:t>solution</a:t>
            </a:r>
            <a:r>
              <a:t> in mixed strategies, even when pure strategy equilibria don’t exist.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Slide 37: Mixed NE Calculation - Indifference Principle</a:t>
            </a:r>
          </a:p>
        </p:txBody>
      </p:sp>
      <p:sp>
        <p:nvSpPr>
          <p:cNvPr id="3" name="Content Placeholder 2"/>
          <p:cNvSpPr>
            <a:spLocks noGrp="1"/>
          </p:cNvSpPr>
          <p:nvPr>
            <p:ph idx="1"/>
          </p:nvPr>
        </p:nvSpPr>
        <p:spPr/>
        <p:txBody>
          <a:bodyPr/>
          <a:lstStyle/>
          <a:p>
            <a:pPr marL="0" indent="0">
              <a:buNone/>
            </a:pPr>
            <a:r>
              <a:rPr b="1"/>
              <a:t>Russell &amp; Norvig method:</a:t>
            </a:r>
            <a:r>
              <a:t> In mixed strategy equilibrium, each player must be indifferent among all strategies played with positive probability.</a:t>
            </a:r>
          </a:p>
          <a:p>
            <a:pPr marL="0" indent="0">
              <a:buNone/>
            </a:pPr>
            <a:r>
              <a:rPr b="1"/>
              <a:t>Suppose odd’s mixed strategy at NE is (q, 1-q), and even’s (p, 1-p)</a:t>
            </a:r>
          </a:p>
          <a:p>
            <a:pPr marL="0" indent="0">
              <a:buNone/>
            </a:pPr>
            <a:r>
              <a:rPr b="1"/>
              <a:t>Key insight:</a:t>
            </a:r>
            <a:r>
              <a:t> If both pure strategies are played with positive probability, they must yield equal expected payoffs.</a:t>
            </a:r>
          </a:p>
          <a:p>
            <a:pPr marL="0" indent="0">
              <a:buNone/>
            </a:pPr>
            <a:r>
              <a:rPr b="1"/>
              <a:t>u₁(f1,q) = u₁(f2,q)</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Slide 38: Finding Mixed NE - Solution</a:t>
            </a:r>
          </a:p>
        </p:txBody>
      </p:sp>
      <p:sp>
        <p:nvSpPr>
          <p:cNvPr id="3" name="Content Placeholder 2"/>
          <p:cNvSpPr>
            <a:spLocks noGrp="1"/>
          </p:cNvSpPr>
          <p:nvPr>
            <p:ph idx="1"/>
          </p:nvPr>
        </p:nvSpPr>
        <p:spPr/>
        <p:txBody>
          <a:bodyPr/>
          <a:lstStyle/>
          <a:p>
            <a:pPr marL="0" indent="0">
              <a:buNone/>
            </a:pPr>
            <a:r>
              <a:rPr b="1" dirty="0"/>
              <a:t>u₁(f1,q) = u₁(f2,q)</a:t>
            </a:r>
          </a:p>
          <a:p>
            <a:pPr marL="0" indent="0">
              <a:buNone/>
            </a:pPr>
            <a:r>
              <a:rPr dirty="0"/>
              <a:t>2q + (-3)(1-q) = (-3)q + 4(1-q)</a:t>
            </a:r>
          </a:p>
          <a:p>
            <a:pPr marL="0" indent="0">
              <a:buNone/>
            </a:pPr>
            <a:r>
              <a:rPr dirty="0"/>
              <a:t>Solving: </a:t>
            </a:r>
            <a:r>
              <a:rPr b="1" dirty="0"/>
              <a:t>q = 7/12</a:t>
            </a:r>
          </a:p>
          <a:p>
            <a:pPr marL="0" indent="0">
              <a:buNone/>
            </a:pPr>
            <a:r>
              <a:rPr dirty="0"/>
              <a:t>Similarly, u₂(p,f1) = u₂(p,f2)</a:t>
            </a:r>
          </a:p>
          <a:p>
            <a:pPr marL="0" indent="0">
              <a:buNone/>
            </a:pPr>
            <a:r>
              <a:rPr dirty="0"/>
              <a:t>Solving: </a:t>
            </a:r>
            <a:r>
              <a:rPr b="1" dirty="0"/>
              <a:t>p = 7/12</a:t>
            </a:r>
          </a:p>
          <a:p>
            <a:pPr marL="0" indent="0">
              <a:buNone/>
            </a:pPr>
            <a:r>
              <a:rPr b="1" dirty="0"/>
              <a:t>Russell &amp; Norvig:</a:t>
            </a:r>
            <a:r>
              <a:rPr dirty="0"/>
              <a:t> Mixed equilibrium probabilities depend only on opponent’s payoffs, not your own!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Slide 39: Nash’s Theorem (Russell &amp; Norvig)</a:t>
            </a:r>
          </a:p>
        </p:txBody>
      </p:sp>
      <p:sp>
        <p:nvSpPr>
          <p:cNvPr id="3" name="Content Placeholder 2"/>
          <p:cNvSpPr>
            <a:spLocks noGrp="1"/>
          </p:cNvSpPr>
          <p:nvPr>
            <p:ph idx="1"/>
          </p:nvPr>
        </p:nvSpPr>
        <p:spPr/>
        <p:txBody>
          <a:bodyPr/>
          <a:lstStyle/>
          <a:p>
            <a:pPr marL="0" indent="0">
              <a:buNone/>
            </a:pPr>
            <a:r>
              <a:rPr b="1"/>
              <a:t>Major result (John Nash ’51):</a:t>
            </a:r>
            <a:r>
              <a:t> - Every finite (players, actions) game has </a:t>
            </a:r>
            <a:r>
              <a:rPr b="1"/>
              <a:t>at least one Nash equilibrium</a:t>
            </a:r>
            <a:r>
              <a:t> - But not necessarily pure (i.e., deterministic strategy) - Could be </a:t>
            </a:r>
            <a:r>
              <a:rPr b="1"/>
              <a:t>more than one</a:t>
            </a:r>
          </a:p>
          <a:p>
            <a:pPr marL="0" indent="0">
              <a:buNone/>
            </a:pPr>
            <a:r>
              <a:rPr b="1"/>
              <a:t>Russell &amp; Norvig:</a:t>
            </a:r>
            <a:r>
              <a:t> This </a:t>
            </a:r>
            <a:r>
              <a:rPr b="1"/>
              <a:t>existence theorem</a:t>
            </a:r>
            <a:r>
              <a:t> guarantees that every game has a solution, providing theoretical foundation for game theory.</a:t>
            </a:r>
          </a:p>
          <a:p>
            <a:pPr marL="0" indent="0">
              <a:buNone/>
            </a:pPr>
            <a:r>
              <a:rPr b="1"/>
              <a:t>Computational complexity:</a:t>
            </a:r>
            <a:r>
              <a:t> Finding Nash equilibria is </a:t>
            </a:r>
            <a:r>
              <a:rPr b="1"/>
              <a:t>PPAD-complete</a:t>
            </a:r>
            <a:r>
              <a:t> - computationally challenging but not NP-hard.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Slide 40: Computing Equilibria - Russell &amp; Norvig</a:t>
            </a:r>
          </a:p>
        </p:txBody>
      </p:sp>
      <p:sp>
        <p:nvSpPr>
          <p:cNvPr id="3" name="Content Placeholder 2"/>
          <p:cNvSpPr>
            <a:spLocks noGrp="1"/>
          </p:cNvSpPr>
          <p:nvPr>
            <p:ph idx="1"/>
          </p:nvPr>
        </p:nvSpPr>
        <p:spPr/>
        <p:txBody>
          <a:bodyPr/>
          <a:lstStyle/>
          <a:p>
            <a:pPr marL="0" indent="0">
              <a:buNone/>
            </a:pPr>
            <a:r>
              <a:rPr b="1" dirty="0"/>
              <a:t>From R&amp;N Chapter 5:</a:t>
            </a:r>
          </a:p>
          <a:p>
            <a:pPr marL="0" indent="0">
              <a:buNone/>
            </a:pPr>
            <a:r>
              <a:rPr b="1" dirty="0"/>
              <a:t>Two-player zero-sum games:</a:t>
            </a:r>
            <a:r>
              <a:rPr dirty="0"/>
              <a:t> - Can use </a:t>
            </a:r>
            <a:r>
              <a:rPr b="1" dirty="0"/>
              <a:t>linear programming</a:t>
            </a:r>
            <a:r>
              <a:rPr dirty="0"/>
              <a:t> - </a:t>
            </a:r>
            <a:r>
              <a:rPr b="1" dirty="0"/>
              <a:t>Minimax theorem</a:t>
            </a:r>
            <a:r>
              <a:rPr dirty="0"/>
              <a:t> guarantees solution - Polynomial time algorithms exist</a:t>
            </a:r>
          </a:p>
          <a:p>
            <a:pPr marL="0" indent="0">
              <a:buNone/>
            </a:pPr>
            <a:r>
              <a:rPr b="1" dirty="0"/>
              <a:t>General games:</a:t>
            </a:r>
            <a:r>
              <a:rPr dirty="0"/>
              <a:t> - </a:t>
            </a:r>
            <a:r>
              <a:rPr b="1" dirty="0"/>
              <a:t>PPAD-complete</a:t>
            </a:r>
            <a:r>
              <a:rPr dirty="0"/>
              <a:t> to find any Nash equilibrium - </a:t>
            </a:r>
            <a:r>
              <a:rPr b="1" dirty="0"/>
              <a:t>Support enumeration</a:t>
            </a:r>
            <a:r>
              <a:rPr dirty="0"/>
              <a:t> algorithms - </a:t>
            </a:r>
            <a:r>
              <a:rPr b="1" dirty="0"/>
              <a:t>Evolutionary</a:t>
            </a:r>
            <a:r>
              <a:rPr dirty="0"/>
              <a:t> and </a:t>
            </a:r>
            <a:r>
              <a:rPr b="1" dirty="0"/>
              <a:t>learning</a:t>
            </a:r>
            <a:r>
              <a:rPr dirty="0"/>
              <a:t> approaches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Slide 41: Quiz Question 2.1</a:t>
            </a:r>
          </a:p>
        </p:txBody>
      </p:sp>
      <p:sp>
        <p:nvSpPr>
          <p:cNvPr id="3" name="Content Placeholder 2"/>
          <p:cNvSpPr>
            <a:spLocks noGrp="1"/>
          </p:cNvSpPr>
          <p:nvPr>
            <p:ph idx="1"/>
          </p:nvPr>
        </p:nvSpPr>
        <p:spPr/>
        <p:txBody>
          <a:bodyPr/>
          <a:lstStyle/>
          <a:p>
            <a:pPr marL="0" indent="0">
              <a:buNone/>
            </a:pPr>
            <a:r>
              <a:rPr b="1"/>
              <a:t>Which of the following is false?</a:t>
            </a:r>
            <a:r>
              <a:t> (i) Rock/paper/scissors has a dominant pure strategy (ii) There is a Nash equilibrium for rock/paper/scissors</a:t>
            </a:r>
          </a:p>
          <a:p>
            <a:pPr marL="0" indent="0">
              <a:buNone/>
            </a:pPr>
            <a:r>
              <a:t>A. Neither</a:t>
            </a:r>
            <a:br/>
            <a:r>
              <a:t>B. (i) but not (ii)</a:t>
            </a:r>
            <a:br/>
            <a:r>
              <a:t>C. (ii) but not (i)</a:t>
            </a:r>
            <a:br/>
            <a:r>
              <a:t>D. Both</a:t>
            </a:r>
          </a:p>
          <a:p>
            <a:pPr marL="0" indent="0">
              <a:buNone/>
            </a:pPr>
            <a:r>
              <a:rPr b="1"/>
              <a:t>Russell &amp; Norvig connection:</a:t>
            </a:r>
            <a:r>
              <a:t> This tests understanding of dominance vs. equilibrium concepts.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Slide 42: Quiz Answer 2.1</a:t>
            </a:r>
          </a:p>
        </p:txBody>
      </p:sp>
      <p:sp>
        <p:nvSpPr>
          <p:cNvPr id="3" name="Content Placeholder 2"/>
          <p:cNvSpPr>
            <a:spLocks noGrp="1"/>
          </p:cNvSpPr>
          <p:nvPr>
            <p:ph idx="1"/>
          </p:nvPr>
        </p:nvSpPr>
        <p:spPr/>
        <p:txBody>
          <a:bodyPr/>
          <a:lstStyle/>
          <a:p>
            <a:pPr marL="0" indent="0">
              <a:buNone/>
            </a:pPr>
            <a:r>
              <a:rPr b="1"/>
              <a:t>Answer: B. (i) but not (ii)</a:t>
            </a:r>
          </a:p>
          <a:p>
            <a:pPr lvl="2">
              <a:buAutoNum type="romanLcParenBoth"/>
            </a:pPr>
            <a:r>
              <a:t>is indeed false: easy to check that there’s no deterministic dominant strategy</a:t>
            </a:r>
          </a:p>
          <a:p>
            <a:pPr lvl="2">
              <a:buAutoNum type="romanLcParenBoth" startAt="2"/>
            </a:pPr>
            <a:r>
              <a:t>is true: there is a mixed strategy Nash equilibrium where each player plays each action with probability 1/3</a:t>
            </a:r>
          </a:p>
          <a:p>
            <a:pPr marL="0" indent="0">
              <a:buNone/>
            </a:pPr>
            <a:r>
              <a:rPr b="1"/>
              <a:t>Russell &amp; Norvig:</a:t>
            </a:r>
            <a:r>
              <a:t> Demonstrates that equilibrium existence is more general than dominance.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DDD0-5ED6-A79E-6433-B535B5F39300}"/>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C196B698-9085-8F6A-B750-DD49DFAD85D2}"/>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Properties II</a:t>
            </a:r>
            <a:endParaRPr lang="en-US" sz="3600" dirty="0"/>
          </a:p>
        </p:txBody>
      </p:sp>
      <p:sp>
        <p:nvSpPr>
          <p:cNvPr id="14" name="Rectangle 3">
            <a:extLst>
              <a:ext uri="{FF2B5EF4-FFF2-40B4-BE49-F238E27FC236}">
                <a16:creationId xmlns:a16="http://schemas.microsoft.com/office/drawing/2014/main" id="{5FC3C4BF-EEE1-27D7-553F-C3CF203FB58B}"/>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sp>
        <p:nvSpPr>
          <p:cNvPr id="2" name="TextBox 1">
            <a:extLst>
              <a:ext uri="{FF2B5EF4-FFF2-40B4-BE49-F238E27FC236}">
                <a16:creationId xmlns:a16="http://schemas.microsoft.com/office/drawing/2014/main" id="{EDD0CBD3-F10D-4548-2212-60289BF762BB}"/>
              </a:ext>
            </a:extLst>
          </p:cNvPr>
          <p:cNvSpPr txBox="1"/>
          <p:nvPr/>
        </p:nvSpPr>
        <p:spPr>
          <a:xfrm>
            <a:off x="596788" y="1015638"/>
            <a:ext cx="6802232" cy="430887"/>
          </a:xfrm>
          <a:prstGeom prst="rect">
            <a:avLst/>
          </a:prstGeom>
          <a:noFill/>
          <a:ln>
            <a:noFill/>
          </a:ln>
        </p:spPr>
        <p:txBody>
          <a:bodyPr wrap="square">
            <a:spAutoFit/>
          </a:bodyPr>
          <a:lstStyle/>
          <a:p>
            <a:pPr>
              <a:buNone/>
            </a:pPr>
            <a:r>
              <a:rPr lang="en-US" sz="2200" dirty="0"/>
              <a:t>3. Deterministic or Random: Is there chance in the game?</a:t>
            </a:r>
          </a:p>
        </p:txBody>
      </p:sp>
      <p:sp>
        <p:nvSpPr>
          <p:cNvPr id="5" name="TextBox 4">
            <a:extLst>
              <a:ext uri="{FF2B5EF4-FFF2-40B4-BE49-F238E27FC236}">
                <a16:creationId xmlns:a16="http://schemas.microsoft.com/office/drawing/2014/main" id="{ADA219DF-26AC-106E-B042-01CD26882B7A}"/>
              </a:ext>
            </a:extLst>
          </p:cNvPr>
          <p:cNvSpPr txBox="1"/>
          <p:nvPr/>
        </p:nvSpPr>
        <p:spPr>
          <a:xfrm>
            <a:off x="596789" y="3649065"/>
            <a:ext cx="7442312" cy="430887"/>
          </a:xfrm>
          <a:prstGeom prst="rect">
            <a:avLst/>
          </a:prstGeom>
          <a:noFill/>
          <a:ln>
            <a:noFill/>
          </a:ln>
        </p:spPr>
        <p:txBody>
          <a:bodyPr wrap="square">
            <a:spAutoFit/>
          </a:bodyPr>
          <a:lstStyle/>
          <a:p>
            <a:r>
              <a:rPr lang="en-US" sz="2200" dirty="0"/>
              <a:t>4. Sum of Payoffs</a:t>
            </a:r>
          </a:p>
        </p:txBody>
      </p:sp>
      <p:sp>
        <p:nvSpPr>
          <p:cNvPr id="7" name="TextBox 6">
            <a:extLst>
              <a:ext uri="{FF2B5EF4-FFF2-40B4-BE49-F238E27FC236}">
                <a16:creationId xmlns:a16="http://schemas.microsoft.com/office/drawing/2014/main" id="{FB170208-33F0-A12F-4D4E-3185F867BA49}"/>
              </a:ext>
            </a:extLst>
          </p:cNvPr>
          <p:cNvSpPr txBox="1"/>
          <p:nvPr/>
        </p:nvSpPr>
        <p:spPr>
          <a:xfrm>
            <a:off x="3197836" y="1733396"/>
            <a:ext cx="2664571" cy="1846659"/>
          </a:xfrm>
          <a:prstGeom prst="rect">
            <a:avLst/>
          </a:prstGeom>
          <a:noFill/>
          <a:ln>
            <a:noFill/>
          </a:ln>
        </p:spPr>
        <p:txBody>
          <a:bodyPr wrap="square">
            <a:spAutoFit/>
          </a:bodyPr>
          <a:lstStyle/>
          <a:p>
            <a:r>
              <a:rPr lang="en-US" b="1" dirty="0"/>
              <a:t>Deterministic:</a:t>
            </a:r>
          </a:p>
          <a:p>
            <a:pPr marL="800100" lvl="1" indent="-342900">
              <a:buFont typeface="Arial" panose="020B0604020202020204" pitchFamily="34" charset="0"/>
              <a:buChar char="•"/>
            </a:pPr>
            <a:r>
              <a:rPr lang="en-US" sz="1600" dirty="0"/>
              <a:t>Chess</a:t>
            </a:r>
          </a:p>
          <a:p>
            <a:pPr marL="800100" lvl="1" indent="-342900">
              <a:buFont typeface="Arial" panose="020B0604020202020204" pitchFamily="34" charset="0"/>
              <a:buChar char="•"/>
            </a:pPr>
            <a:r>
              <a:rPr lang="en-US" sz="1600" dirty="0"/>
              <a:t>Checkers</a:t>
            </a:r>
          </a:p>
          <a:p>
            <a:pPr marL="800100" lvl="1" indent="-342900">
              <a:buFont typeface="Arial" panose="020B0604020202020204" pitchFamily="34" charset="0"/>
              <a:buChar char="•"/>
            </a:pPr>
            <a:r>
              <a:rPr lang="en-US" sz="1600" dirty="0"/>
              <a:t>Go</a:t>
            </a:r>
          </a:p>
          <a:p>
            <a:pPr marL="800100" lvl="1" indent="-342900">
              <a:buFont typeface="Arial" panose="020B0604020202020204" pitchFamily="34" charset="0"/>
              <a:buChar char="•"/>
            </a:pPr>
            <a:r>
              <a:rPr lang="en-US" sz="1600" dirty="0"/>
              <a:t>Connect Four</a:t>
            </a:r>
          </a:p>
          <a:p>
            <a:pPr marL="800100" lvl="1" indent="-342900">
              <a:buFont typeface="Arial" panose="020B0604020202020204" pitchFamily="34" charset="0"/>
              <a:buChar char="•"/>
            </a:pPr>
            <a:r>
              <a:rPr lang="en-US" sz="1600" dirty="0">
                <a:cs typeface="Calibri"/>
              </a:rPr>
              <a:t>Azul</a:t>
            </a:r>
          </a:p>
          <a:p>
            <a:pPr marL="800100" lvl="1" indent="-342900">
              <a:buFont typeface="Arial" panose="020B0604020202020204" pitchFamily="34" charset="0"/>
              <a:buChar char="•"/>
            </a:pPr>
            <a:r>
              <a:rPr lang="en-US" sz="1600" dirty="0">
                <a:cs typeface="Calibri"/>
              </a:rPr>
              <a:t>Splendor</a:t>
            </a:r>
          </a:p>
        </p:txBody>
      </p:sp>
      <p:sp>
        <p:nvSpPr>
          <p:cNvPr id="8" name="TextBox 7">
            <a:extLst>
              <a:ext uri="{FF2B5EF4-FFF2-40B4-BE49-F238E27FC236}">
                <a16:creationId xmlns:a16="http://schemas.microsoft.com/office/drawing/2014/main" id="{C781B87B-F6EE-2ED9-4368-474A5DE38B6B}"/>
              </a:ext>
            </a:extLst>
          </p:cNvPr>
          <p:cNvSpPr txBox="1"/>
          <p:nvPr/>
        </p:nvSpPr>
        <p:spPr>
          <a:xfrm>
            <a:off x="6298379" y="1733396"/>
            <a:ext cx="2664571" cy="1877437"/>
          </a:xfrm>
          <a:prstGeom prst="rect">
            <a:avLst/>
          </a:prstGeom>
          <a:noFill/>
          <a:ln>
            <a:noFill/>
          </a:ln>
        </p:spPr>
        <p:txBody>
          <a:bodyPr wrap="square">
            <a:spAutoFit/>
          </a:bodyPr>
          <a:lstStyle/>
          <a:p>
            <a:r>
              <a:rPr lang="en-US" b="1" dirty="0"/>
              <a:t>Non-Deterministic:</a:t>
            </a:r>
          </a:p>
          <a:p>
            <a:pPr marL="800100" lvl="1" indent="-342900">
              <a:buFont typeface="Arial" panose="020B0604020202020204" pitchFamily="34" charset="0"/>
              <a:buChar char="•"/>
            </a:pPr>
            <a:r>
              <a:rPr lang="en-US" sz="1600" dirty="0"/>
              <a:t>Scrabble</a:t>
            </a:r>
          </a:p>
          <a:p>
            <a:pPr marL="800100" lvl="1" indent="-342900">
              <a:buFont typeface="Arial" panose="020B0604020202020204" pitchFamily="34" charset="0"/>
              <a:buChar char="•"/>
            </a:pPr>
            <a:r>
              <a:rPr lang="en-US" sz="1600" dirty="0"/>
              <a:t>Poker</a:t>
            </a:r>
          </a:p>
          <a:p>
            <a:pPr marL="800100" lvl="1" indent="-342900">
              <a:buFont typeface="Arial" panose="020B0604020202020204" pitchFamily="34" charset="0"/>
              <a:buChar char="•"/>
            </a:pPr>
            <a:r>
              <a:rPr lang="en-US" sz="1600" dirty="0"/>
              <a:t>Backgammon</a:t>
            </a:r>
          </a:p>
          <a:p>
            <a:pPr marL="800100" lvl="1" indent="-342900">
              <a:buFont typeface="Arial" panose="020B0604020202020204" pitchFamily="34" charset="0"/>
              <a:buChar char="•"/>
            </a:pPr>
            <a:r>
              <a:rPr lang="en-US" sz="1600" dirty="0"/>
              <a:t>Bridge</a:t>
            </a:r>
          </a:p>
          <a:p>
            <a:pPr marL="800100" lvl="1" indent="-342900">
              <a:buFont typeface="Arial" panose="020B0604020202020204" pitchFamily="34" charset="0"/>
              <a:buChar char="•"/>
            </a:pPr>
            <a:r>
              <a:rPr lang="en-US" sz="1600" dirty="0">
                <a:cs typeface="Calibri"/>
              </a:rPr>
              <a:t>Machi Koro</a:t>
            </a:r>
          </a:p>
          <a:p>
            <a:pPr marL="800100" lvl="1" indent="-342900">
              <a:buFont typeface="Arial" panose="020B0604020202020204" pitchFamily="34" charset="0"/>
              <a:buChar char="•"/>
            </a:pPr>
            <a:r>
              <a:rPr lang="en-US" sz="1600" dirty="0">
                <a:cs typeface="Calibri"/>
              </a:rPr>
              <a:t>Settlers of Catan</a:t>
            </a:r>
          </a:p>
        </p:txBody>
      </p:sp>
      <p:graphicFrame>
        <p:nvGraphicFramePr>
          <p:cNvPr id="12" name="Table 11">
            <a:extLst>
              <a:ext uri="{FF2B5EF4-FFF2-40B4-BE49-F238E27FC236}">
                <a16:creationId xmlns:a16="http://schemas.microsoft.com/office/drawing/2014/main" id="{5D4F94E9-C7B7-5933-7562-F346F67899CA}"/>
              </a:ext>
            </a:extLst>
          </p:cNvPr>
          <p:cNvGraphicFramePr>
            <a:graphicFrameLocks noGrp="1"/>
          </p:cNvGraphicFramePr>
          <p:nvPr>
            <p:extLst>
              <p:ext uri="{D42A27DB-BD31-4B8C-83A1-F6EECF244321}">
                <p14:modId xmlns:p14="http://schemas.microsoft.com/office/powerpoint/2010/main" val="2618662990"/>
              </p:ext>
            </p:extLst>
          </p:nvPr>
        </p:nvGraphicFramePr>
        <p:xfrm>
          <a:off x="3133650" y="4176273"/>
          <a:ext cx="5829300" cy="2479040"/>
        </p:xfrm>
        <a:graphic>
          <a:graphicData uri="http://schemas.openxmlformats.org/drawingml/2006/table">
            <a:tbl>
              <a:tblPr firstRow="1" bandRow="1">
                <a:tableStyleId>{3C2FFA5D-87B4-456A-9821-1D502468CF0F}</a:tableStyleId>
              </a:tblPr>
              <a:tblGrid>
                <a:gridCol w="2621280">
                  <a:extLst>
                    <a:ext uri="{9D8B030D-6E8A-4147-A177-3AD203B41FA5}">
                      <a16:colId xmlns:a16="http://schemas.microsoft.com/office/drawing/2014/main" val="2935093147"/>
                    </a:ext>
                  </a:extLst>
                </a:gridCol>
                <a:gridCol w="3208020">
                  <a:extLst>
                    <a:ext uri="{9D8B030D-6E8A-4147-A177-3AD203B41FA5}">
                      <a16:colId xmlns:a16="http://schemas.microsoft.com/office/drawing/2014/main" val="750513929"/>
                    </a:ext>
                  </a:extLst>
                </a:gridCol>
              </a:tblGrid>
              <a:tr h="370840">
                <a:tc>
                  <a:txBody>
                    <a:bodyPr/>
                    <a:lstStyle/>
                    <a:p>
                      <a:pPr algn="ctr"/>
                      <a:r>
                        <a:rPr lang="en-US" sz="1600" b="1" dirty="0"/>
                        <a:t>Zero-Sum Games</a:t>
                      </a:r>
                      <a:endParaRPr lang="en-US" sz="1600" dirty="0"/>
                    </a:p>
                  </a:txBody>
                  <a:tcPr anchor="ctr"/>
                </a:tc>
                <a:tc>
                  <a:txBody>
                    <a:bodyPr/>
                    <a:lstStyle/>
                    <a:p>
                      <a:pPr algn="ctr"/>
                      <a:r>
                        <a:rPr lang="en-US" sz="1600" b="1" dirty="0"/>
                        <a:t>General-Sum Games</a:t>
                      </a:r>
                      <a:endParaRPr lang="en-US" sz="1600" dirty="0"/>
                    </a:p>
                  </a:txBody>
                  <a:tcPr anchor="ctr"/>
                </a:tc>
                <a:extLst>
                  <a:ext uri="{0D108BD9-81ED-4DB2-BD59-A6C34878D82A}">
                    <a16:rowId xmlns:a16="http://schemas.microsoft.com/office/drawing/2014/main" val="2603944580"/>
                  </a:ext>
                </a:extLst>
              </a:tr>
              <a:tr h="370840">
                <a:tc>
                  <a:txBody>
                    <a:bodyPr/>
                    <a:lstStyle/>
                    <a:p>
                      <a:pPr algn="ctr"/>
                      <a:r>
                        <a:rPr lang="en-US" sz="1600" dirty="0"/>
                        <a:t>⚔️ One player's win = other's loss</a:t>
                      </a:r>
                    </a:p>
                  </a:txBody>
                  <a:tcPr anchor="ctr"/>
                </a:tc>
                <a:tc>
                  <a:txBody>
                    <a:bodyPr/>
                    <a:lstStyle/>
                    <a:p>
                      <a:pPr algn="ctr"/>
                      <a:r>
                        <a:rPr lang="en-US" sz="1600" dirty="0"/>
                        <a:t>🤝 Players can both win or both lose</a:t>
                      </a:r>
                    </a:p>
                  </a:txBody>
                  <a:tcPr anchor="ctr"/>
                </a:tc>
                <a:extLst>
                  <a:ext uri="{0D108BD9-81ED-4DB2-BD59-A6C34878D82A}">
                    <a16:rowId xmlns:a16="http://schemas.microsoft.com/office/drawing/2014/main" val="3210816765"/>
                  </a:ext>
                </a:extLst>
              </a:tr>
              <a:tr h="370840">
                <a:tc>
                  <a:txBody>
                    <a:bodyPr/>
                    <a:lstStyle/>
                    <a:p>
                      <a:pPr algn="ctr"/>
                      <a:r>
                        <a:rPr lang="en-US" sz="1600" dirty="0"/>
                        <a:t>Pure competition</a:t>
                      </a:r>
                    </a:p>
                  </a:txBody>
                  <a:tcPr anchor="ctr"/>
                </a:tc>
                <a:tc>
                  <a:txBody>
                    <a:bodyPr/>
                    <a:lstStyle/>
                    <a:p>
                      <a:pPr algn="ctr"/>
                      <a:r>
                        <a:rPr lang="en-US" sz="1600" dirty="0"/>
                        <a:t>Mixed cooperation/competition</a:t>
                      </a:r>
                    </a:p>
                  </a:txBody>
                  <a:tcPr anchor="ctr"/>
                </a:tc>
                <a:extLst>
                  <a:ext uri="{0D108BD9-81ED-4DB2-BD59-A6C34878D82A}">
                    <a16:rowId xmlns:a16="http://schemas.microsoft.com/office/drawing/2014/main" val="3511365820"/>
                  </a:ext>
                </a:extLst>
              </a:tr>
              <a:tr h="370840">
                <a:tc>
                  <a:txBody>
                    <a:bodyPr/>
                    <a:lstStyle/>
                    <a:p>
                      <a:pPr algn="ctr"/>
                      <a:r>
                        <a:rPr lang="en-US" sz="1600" b="1" dirty="0"/>
                        <a:t>Examples:</a:t>
                      </a:r>
                      <a:r>
                        <a:rPr lang="en-US" sz="1600" dirty="0"/>
                        <a:t> Rock-paper-scissors, Chess</a:t>
                      </a:r>
                    </a:p>
                  </a:txBody>
                  <a:tcPr anchor="ctr"/>
                </a:tc>
                <a:tc>
                  <a:txBody>
                    <a:bodyPr/>
                    <a:lstStyle/>
                    <a:p>
                      <a:pPr algn="ctr"/>
                      <a:r>
                        <a:rPr lang="en-US" sz="1600" b="1" dirty="0"/>
                        <a:t>Examples:</a:t>
                      </a:r>
                      <a:r>
                        <a:rPr lang="en-US" sz="1600" dirty="0"/>
                        <a:t> Prisoner's dilemma, Traffic coordination</a:t>
                      </a:r>
                    </a:p>
                  </a:txBody>
                  <a:tcPr anchor="ctr"/>
                </a:tc>
                <a:extLst>
                  <a:ext uri="{0D108BD9-81ED-4DB2-BD59-A6C34878D82A}">
                    <a16:rowId xmlns:a16="http://schemas.microsoft.com/office/drawing/2014/main" val="4043409801"/>
                  </a:ext>
                </a:extLst>
              </a:tr>
              <a:tr h="370840">
                <a:tc>
                  <a:txBody>
                    <a:bodyPr/>
                    <a:lstStyle/>
                    <a:p>
                      <a:pPr algn="ctr"/>
                      <a:r>
                        <a:rPr lang="en-US" sz="1600" b="0" dirty="0"/>
                        <a:t>Easier to solve using minimax algorithm</a:t>
                      </a:r>
                    </a:p>
                  </a:txBody>
                  <a:tcPr anchor="ctr"/>
                </a:tc>
                <a:tc>
                  <a:txBody>
                    <a:bodyPr/>
                    <a:lstStyle/>
                    <a:p>
                      <a:pPr algn="ctr"/>
                      <a:r>
                        <a:rPr lang="en-US" sz="1600" b="0" dirty="0"/>
                        <a:t>Requires Nash equilibrium concepts</a:t>
                      </a:r>
                    </a:p>
                  </a:txBody>
                  <a:tcPr anchor="ctr"/>
                </a:tc>
                <a:extLst>
                  <a:ext uri="{0D108BD9-81ED-4DB2-BD59-A6C34878D82A}">
                    <a16:rowId xmlns:a16="http://schemas.microsoft.com/office/drawing/2014/main" val="195452844"/>
                  </a:ext>
                </a:extLst>
              </a:tr>
            </a:tbl>
          </a:graphicData>
        </a:graphic>
      </p:graphicFrame>
    </p:spTree>
    <p:extLst>
      <p:ext uri="{BB962C8B-B14F-4D97-AF65-F5344CB8AC3E}">
        <p14:creationId xmlns:p14="http://schemas.microsoft.com/office/powerpoint/2010/main" val="79740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Slide 43: Quiz Question 2.2</a:t>
            </a:r>
          </a:p>
        </p:txBody>
      </p:sp>
      <p:sp>
        <p:nvSpPr>
          <p:cNvPr id="3" name="Content Placeholder 2"/>
          <p:cNvSpPr>
            <a:spLocks noGrp="1"/>
          </p:cNvSpPr>
          <p:nvPr>
            <p:ph idx="1"/>
          </p:nvPr>
        </p:nvSpPr>
        <p:spPr/>
        <p:txBody>
          <a:bodyPr/>
          <a:lstStyle/>
          <a:p>
            <a:pPr marL="0" indent="0">
              <a:buNone/>
            </a:pPr>
            <a:r>
              <a:rPr b="1"/>
              <a:t>Which of the following is true?</a:t>
            </a:r>
            <a:r>
              <a:t> (i) Nash equilibria require each player to know other players’ possible strategies (ii) Nash equilibria require rational play</a:t>
            </a:r>
          </a:p>
          <a:p>
            <a:pPr marL="0" indent="0">
              <a:buNone/>
            </a:pPr>
            <a:r>
              <a:t>A. Neither</a:t>
            </a:r>
            <a:br/>
            <a:r>
              <a:t>B. (i) but not (ii)</a:t>
            </a:r>
            <a:br/>
            <a:r>
              <a:t>C. (ii) but not (i)</a:t>
            </a:r>
            <a:br/>
            <a:r>
              <a:t>D. Both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Slide 44: Quiz Answer 2.2</a:t>
            </a:r>
          </a:p>
        </p:txBody>
      </p:sp>
      <p:sp>
        <p:nvSpPr>
          <p:cNvPr id="3" name="Content Placeholder 2"/>
          <p:cNvSpPr>
            <a:spLocks noGrp="1"/>
          </p:cNvSpPr>
          <p:nvPr>
            <p:ph idx="1"/>
          </p:nvPr>
        </p:nvSpPr>
        <p:spPr/>
        <p:txBody>
          <a:bodyPr/>
          <a:lstStyle/>
          <a:p>
            <a:pPr marL="0" indent="0">
              <a:buNone/>
            </a:pPr>
            <a:r>
              <a:rPr b="1"/>
              <a:t>Answer: D. Both</a:t>
            </a:r>
          </a:p>
          <a:p>
            <a:pPr lvl="2">
              <a:buAutoNum type="romanLcParenBoth"/>
            </a:pPr>
            <a:r>
              <a:t>True: The basic assumption of Nash equilibria is knowing all of the strategies involved</a:t>
            </a:r>
          </a:p>
          <a:p>
            <a:pPr lvl="2">
              <a:buAutoNum type="romanLcParenBoth" startAt="2"/>
            </a:pPr>
            <a:r>
              <a:t>True: Rational play required (what if prisoners desired longer jail sentences?)</a:t>
            </a:r>
          </a:p>
          <a:p>
            <a:pPr marL="0" indent="0">
              <a:buNone/>
            </a:pPr>
            <a:r>
              <a:rPr b="1"/>
              <a:t>Russell &amp; Norvig:</a:t>
            </a:r>
            <a:r>
              <a:t> These are fundamental assumptions of the </a:t>
            </a:r>
            <a:r>
              <a:rPr b="1"/>
              <a:t>rational agent</a:t>
            </a:r>
            <a:r>
              <a:t> paradigm in AI.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Slide 45: AI Applications of Game Theory (Russell &amp; Norvig)</a:t>
            </a:r>
          </a:p>
        </p:txBody>
      </p:sp>
      <p:sp>
        <p:nvSpPr>
          <p:cNvPr id="3" name="Content Placeholder 2"/>
          <p:cNvSpPr>
            <a:spLocks noGrp="1"/>
          </p:cNvSpPr>
          <p:nvPr>
            <p:ph idx="1"/>
          </p:nvPr>
        </p:nvSpPr>
        <p:spPr/>
        <p:txBody>
          <a:bodyPr/>
          <a:lstStyle/>
          <a:p>
            <a:pPr marL="0" indent="0">
              <a:buNone/>
            </a:pPr>
            <a:r>
              <a:rPr b="1"/>
              <a:t>Where game theory appears in AI:</a:t>
            </a:r>
          </a:p>
          <a:p>
            <a:pPr lvl="1"/>
            <a:r>
              <a:rPr b="1"/>
              <a:t>Multiagent systems:</a:t>
            </a:r>
            <a:r>
              <a:t> Coordination and competition</a:t>
            </a:r>
          </a:p>
          <a:p>
            <a:pPr lvl="1"/>
            <a:r>
              <a:rPr b="1"/>
              <a:t>Mechanism design:</a:t>
            </a:r>
            <a:r>
              <a:t> Auction algorithms, voting systems</a:t>
            </a:r>
          </a:p>
          <a:p>
            <a:pPr lvl="1"/>
            <a:r>
              <a:rPr b="1"/>
              <a:t>Security games:</a:t>
            </a:r>
            <a:r>
              <a:t> Defender vs. attacker scenarios</a:t>
            </a:r>
          </a:p>
          <a:p>
            <a:pPr lvl="1"/>
            <a:r>
              <a:rPr b="1"/>
              <a:t>Automated negotiation:</a:t>
            </a:r>
            <a:r>
              <a:t> Software agents bargaining</a:t>
            </a:r>
          </a:p>
          <a:p>
            <a:pPr lvl="1"/>
            <a:r>
              <a:rPr b="1"/>
              <a:t>Resource allocation:</a:t>
            </a:r>
            <a:r>
              <a:t> Cloud computing, network routing</a:t>
            </a:r>
          </a:p>
          <a:p>
            <a:pPr lvl="1"/>
            <a:r>
              <a:rPr b="1"/>
              <a:t>Adversarial machine learning:</a:t>
            </a:r>
            <a:r>
              <a:t> Robust ML against attacks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Slide 51: Connection to AI Search (Russell &amp; Norvig)</a:t>
            </a:r>
          </a:p>
        </p:txBody>
      </p:sp>
      <p:sp>
        <p:nvSpPr>
          <p:cNvPr id="3" name="Content Placeholder 2"/>
          <p:cNvSpPr>
            <a:spLocks noGrp="1"/>
          </p:cNvSpPr>
          <p:nvPr>
            <p:ph idx="1"/>
          </p:nvPr>
        </p:nvSpPr>
        <p:spPr/>
        <p:txBody>
          <a:bodyPr/>
          <a:lstStyle/>
          <a:p>
            <a:pPr marL="0" indent="0">
              <a:buNone/>
            </a:pPr>
            <a:r>
              <a:rPr b="1"/>
              <a:t>Relationship between game theory and classical AI: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1981200" y="1600200"/>
          <a:ext cx="8229600" cy="219456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1"/>
                        <a:t>Single-Agent Search</a:t>
                      </a:r>
                    </a:p>
                  </a:txBody>
                  <a:tcPr/>
                </a:tc>
                <a:tc>
                  <a:txBody>
                    <a:bodyPr/>
                    <a:lstStyle/>
                    <a:p>
                      <a:pPr marL="0" lvl="0" indent="0">
                        <a:buNone/>
                      </a:pPr>
                      <a:r>
                        <a:rPr b="1"/>
                        <a:t>Game Theory</a:t>
                      </a:r>
                    </a:p>
                  </a:txBody>
                  <a:tcPr/>
                </a:tc>
                <a:extLst>
                  <a:ext uri="{0D108BD9-81ED-4DB2-BD59-A6C34878D82A}">
                    <a16:rowId xmlns:a16="http://schemas.microsoft.com/office/drawing/2014/main" val="10000"/>
                  </a:ext>
                </a:extLst>
              </a:tr>
              <a:tr h="0">
                <a:tc>
                  <a:txBody>
                    <a:bodyPr/>
                    <a:lstStyle/>
                    <a:p>
                      <a:pPr marL="0" lvl="0" indent="0">
                        <a:buNone/>
                      </a:pPr>
                      <a:r>
                        <a:t>A* algorithm</a:t>
                      </a:r>
                    </a:p>
                  </a:txBody>
                  <a:tcPr/>
                </a:tc>
                <a:tc>
                  <a:txBody>
                    <a:bodyPr/>
                    <a:lstStyle/>
                    <a:p>
                      <a:pPr marL="0" lvl="0" indent="0">
                        <a:buNone/>
                      </a:pPr>
                      <a:r>
                        <a:t>Minimax algorithm</a:t>
                      </a:r>
                    </a:p>
                  </a:txBody>
                  <a:tcPr/>
                </a:tc>
                <a:extLst>
                  <a:ext uri="{0D108BD9-81ED-4DB2-BD59-A6C34878D82A}">
                    <a16:rowId xmlns:a16="http://schemas.microsoft.com/office/drawing/2014/main" val="10001"/>
                  </a:ext>
                </a:extLst>
              </a:tr>
              <a:tr h="0">
                <a:tc>
                  <a:txBody>
                    <a:bodyPr/>
                    <a:lstStyle/>
                    <a:p>
                      <a:pPr marL="0" lvl="0" indent="0">
                        <a:buNone/>
                      </a:pPr>
                      <a:r>
                        <a:t>Optimal path</a:t>
                      </a:r>
                    </a:p>
                  </a:txBody>
                  <a:tcPr/>
                </a:tc>
                <a:tc>
                  <a:txBody>
                    <a:bodyPr/>
                    <a:lstStyle/>
                    <a:p>
                      <a:pPr marL="0" lvl="0" indent="0">
                        <a:buNone/>
                      </a:pPr>
                      <a:r>
                        <a:t>Optimal strategy</a:t>
                      </a:r>
                    </a:p>
                  </a:txBody>
                  <a:tcPr/>
                </a:tc>
                <a:extLst>
                  <a:ext uri="{0D108BD9-81ED-4DB2-BD59-A6C34878D82A}">
                    <a16:rowId xmlns:a16="http://schemas.microsoft.com/office/drawing/2014/main" val="10002"/>
                  </a:ext>
                </a:extLst>
              </a:tr>
              <a:tr h="0">
                <a:tc>
                  <a:txBody>
                    <a:bodyPr/>
                    <a:lstStyle/>
                    <a:p>
                      <a:pPr marL="0" lvl="0" indent="0">
                        <a:buNone/>
                      </a:pPr>
                      <a:r>
                        <a:t>Heuristic functions</a:t>
                      </a:r>
                    </a:p>
                  </a:txBody>
                  <a:tcPr/>
                </a:tc>
                <a:tc>
                  <a:txBody>
                    <a:bodyPr/>
                    <a:lstStyle/>
                    <a:p>
                      <a:pPr marL="0" lvl="0" indent="0">
                        <a:buNone/>
                      </a:pPr>
                      <a:r>
                        <a:t>Evaluation functions</a:t>
                      </a:r>
                    </a:p>
                  </a:txBody>
                  <a:tcPr/>
                </a:tc>
                <a:extLst>
                  <a:ext uri="{0D108BD9-81ED-4DB2-BD59-A6C34878D82A}">
                    <a16:rowId xmlns:a16="http://schemas.microsoft.com/office/drawing/2014/main" val="10003"/>
                  </a:ext>
                </a:extLst>
              </a:tr>
              <a:tr h="0">
                <a:tc>
                  <a:txBody>
                    <a:bodyPr/>
                    <a:lstStyle/>
                    <a:p>
                      <a:pPr marL="0" lvl="0" indent="0">
                        <a:buNone/>
                      </a:pPr>
                      <a:r>
                        <a:t>State space</a:t>
                      </a:r>
                    </a:p>
                  </a:txBody>
                  <a:tcPr/>
                </a:tc>
                <a:tc>
                  <a:txBody>
                    <a:bodyPr/>
                    <a:lstStyle/>
                    <a:p>
                      <a:pPr marL="0" lvl="0" indent="0">
                        <a:buNone/>
                      </a:pPr>
                      <a:r>
                        <a:t>Game tree</a:t>
                      </a:r>
                    </a:p>
                  </a:txBody>
                  <a:tcPr/>
                </a:tc>
                <a:extLst>
                  <a:ext uri="{0D108BD9-81ED-4DB2-BD59-A6C34878D82A}">
                    <a16:rowId xmlns:a16="http://schemas.microsoft.com/office/drawing/2014/main" val="10004"/>
                  </a:ext>
                </a:extLst>
              </a:tr>
              <a:tr h="0">
                <a:tc>
                  <a:txBody>
                    <a:bodyPr/>
                    <a:lstStyle/>
                    <a:p>
                      <a:pPr marL="0" lvl="0" indent="0">
                        <a:buNone/>
                      </a:pPr>
                      <a:r>
                        <a:t>Goal state</a:t>
                      </a:r>
                    </a:p>
                  </a:txBody>
                  <a:tcPr/>
                </a:tc>
                <a:tc>
                  <a:txBody>
                    <a:bodyPr/>
                    <a:lstStyle/>
                    <a:p>
                      <a:pPr marL="0" lvl="0" indent="0">
                        <a:buNone/>
                      </a:pPr>
                      <a:r>
                        <a:t>Payoff/utility</a:t>
                      </a:r>
                    </a:p>
                  </a:txBody>
                  <a:tcPr/>
                </a:tc>
                <a:extLst>
                  <a:ext uri="{0D108BD9-81ED-4DB2-BD59-A6C34878D82A}">
                    <a16:rowId xmlns:a16="http://schemas.microsoft.com/office/drawing/2014/main" val="10005"/>
                  </a:ext>
                </a:extLst>
              </a:tr>
            </a:tbl>
          </a:graphicData>
        </a:graphic>
      </p:graphicFrame>
      <p:sp>
        <p:nvSpPr>
          <p:cNvPr id="3" name="Content Placeholder 2"/>
          <p:cNvSpPr txBox="1">
            <a:spLocks/>
          </p:cNvSpPr>
          <p:nvPr/>
        </p:nvSpPr>
        <p:spPr>
          <a:xfrm>
            <a:off x="1562100" y="4932783"/>
            <a:ext cx="9791700" cy="1244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Russell &amp; Norvig:</a:t>
            </a:r>
            <a:r>
              <a:rPr lang="en-US"/>
              <a:t> Game theory extends AI search to </a:t>
            </a:r>
            <a:r>
              <a:rPr lang="en-US" b="1"/>
              <a:t>adversarial</a:t>
            </a:r>
            <a:r>
              <a:rPr lang="en-US"/>
              <a:t> and </a:t>
            </a:r>
            <a:r>
              <a:rPr lang="en-US" b="1"/>
              <a:t>strategic</a:t>
            </a:r>
            <a:r>
              <a:rPr lang="en-US"/>
              <a:t> environments.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2B4C2-0C63-5B8C-1D4C-4C70DF8EE3BD}"/>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1239F918-E931-A781-5EAE-3DA7EEE6710B}"/>
              </a:ext>
            </a:extLst>
          </p:cNvPr>
          <p:cNvSpPr txBox="1">
            <a:spLocks/>
          </p:cNvSpPr>
          <p:nvPr/>
        </p:nvSpPr>
        <p:spPr>
          <a:xfrm>
            <a:off x="471489" y="69597"/>
            <a:ext cx="11153622" cy="56567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ctr"/>
            <a:r>
              <a:rPr lang="en-US" sz="3600" b="0" i="0" dirty="0">
                <a:latin typeface="+mj-lt"/>
              </a:rPr>
              <a:t>Example: Prisoner’s Dilemma</a:t>
            </a:r>
            <a:endParaRPr lang="en-US" sz="3600" dirty="0"/>
          </a:p>
        </p:txBody>
      </p:sp>
      <p:sp>
        <p:nvSpPr>
          <p:cNvPr id="14" name="Rectangle 3">
            <a:extLst>
              <a:ext uri="{FF2B5EF4-FFF2-40B4-BE49-F238E27FC236}">
                <a16:creationId xmlns:a16="http://schemas.microsoft.com/office/drawing/2014/main" id="{FD9ADE26-72CE-3494-19FC-0567DC54163F}"/>
              </a:ext>
            </a:extLst>
          </p:cNvPr>
          <p:cNvSpPr txBox="1">
            <a:spLocks noChangeArrowheads="1"/>
          </p:cNvSpPr>
          <p:nvPr/>
        </p:nvSpPr>
        <p:spPr>
          <a:xfrm>
            <a:off x="596788" y="849730"/>
            <a:ext cx="11206698" cy="86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2400"/>
              </a:spcBef>
              <a:buNone/>
            </a:pPr>
            <a:endParaRPr lang="en-US" altLang="en-US" sz="2800" dirty="0"/>
          </a:p>
        </p:txBody>
      </p:sp>
      <p:pic>
        <p:nvPicPr>
          <p:cNvPr id="6146" name="Picture 2">
            <a:extLst>
              <a:ext uri="{FF2B5EF4-FFF2-40B4-BE49-F238E27FC236}">
                <a16:creationId xmlns:a16="http://schemas.microsoft.com/office/drawing/2014/main" id="{BBAC3FC4-7A37-FE7D-AE84-EF66CAF0DB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00" t="21882" r="6875" b="24750"/>
          <a:stretch>
            <a:fillRect/>
          </a:stretch>
        </p:blipFill>
        <p:spPr bwMode="auto">
          <a:xfrm>
            <a:off x="9288780" y="131448"/>
            <a:ext cx="2773680" cy="17389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6791A1B-7769-C7DE-C954-618599EAFA70}"/>
              </a:ext>
            </a:extLst>
          </p:cNvPr>
          <p:cNvSpPr txBox="1"/>
          <p:nvPr/>
        </p:nvSpPr>
        <p:spPr>
          <a:xfrm>
            <a:off x="874058" y="1185855"/>
            <a:ext cx="6097280" cy="646331"/>
          </a:xfrm>
          <a:prstGeom prst="rect">
            <a:avLst/>
          </a:prstGeom>
          <a:noFill/>
          <a:ln>
            <a:noFill/>
          </a:ln>
        </p:spPr>
        <p:txBody>
          <a:bodyPr wrap="square">
            <a:spAutoFit/>
          </a:bodyPr>
          <a:lstStyle/>
          <a:p>
            <a:r>
              <a:rPr lang="en-US" dirty="0"/>
              <a:t>Two suspects are arrested and held in separate cells. They cannot communicate with each other. </a:t>
            </a:r>
          </a:p>
        </p:txBody>
      </p:sp>
      <p:sp>
        <p:nvSpPr>
          <p:cNvPr id="7" name="TextBox 6">
            <a:extLst>
              <a:ext uri="{FF2B5EF4-FFF2-40B4-BE49-F238E27FC236}">
                <a16:creationId xmlns:a16="http://schemas.microsoft.com/office/drawing/2014/main" id="{9D5696A6-3C13-B06B-428B-9323D08AE178}"/>
              </a:ext>
            </a:extLst>
          </p:cNvPr>
          <p:cNvSpPr txBox="1"/>
          <p:nvPr/>
        </p:nvSpPr>
        <p:spPr>
          <a:xfrm>
            <a:off x="1281463" y="2605526"/>
            <a:ext cx="7373649" cy="1231106"/>
          </a:xfrm>
          <a:prstGeom prst="rect">
            <a:avLst/>
          </a:prstGeom>
          <a:noFill/>
          <a:ln>
            <a:noFill/>
          </a:ln>
        </p:spPr>
        <p:txBody>
          <a:bodyPr wrap="square">
            <a:spAutoFit/>
          </a:bodyPr>
          <a:lstStyle/>
          <a:p>
            <a:pPr marL="285750" indent="-285750">
              <a:spcAft>
                <a:spcPts val="1200"/>
              </a:spcAft>
              <a:buFont typeface="Arial" panose="020B0604020202020204" pitchFamily="34" charset="0"/>
              <a:buChar char="•"/>
            </a:pPr>
            <a:r>
              <a:rPr lang="en-US" b="1" dirty="0"/>
              <a:t>If one betrays and one stays silent</a:t>
            </a:r>
            <a:r>
              <a:rPr lang="en-US" dirty="0"/>
              <a:t>: Betrayer goes free, Silent gets 3 years</a:t>
            </a:r>
          </a:p>
          <a:p>
            <a:pPr marL="285750" indent="-285750">
              <a:spcAft>
                <a:spcPts val="1200"/>
              </a:spcAft>
              <a:buFont typeface="Arial" panose="020B0604020202020204" pitchFamily="34" charset="0"/>
              <a:buChar char="•"/>
            </a:pPr>
            <a:r>
              <a:rPr lang="en-US" b="1" dirty="0"/>
              <a:t>If both stay silent</a:t>
            </a:r>
            <a:r>
              <a:rPr lang="en-US" dirty="0"/>
              <a:t>: Both get 1 year</a:t>
            </a:r>
          </a:p>
          <a:p>
            <a:pPr marL="285750" indent="-285750">
              <a:spcAft>
                <a:spcPts val="1200"/>
              </a:spcAft>
              <a:buFont typeface="Arial" panose="020B0604020202020204" pitchFamily="34" charset="0"/>
              <a:buChar char="•"/>
            </a:pPr>
            <a:r>
              <a:rPr lang="en-US" b="1" dirty="0"/>
              <a:t>If both betray</a:t>
            </a:r>
            <a:r>
              <a:rPr lang="en-US" dirty="0"/>
              <a:t>: Both get 2 years</a:t>
            </a:r>
          </a:p>
        </p:txBody>
      </p:sp>
      <p:sp>
        <p:nvSpPr>
          <p:cNvPr id="10" name="TextBox 9">
            <a:extLst>
              <a:ext uri="{FF2B5EF4-FFF2-40B4-BE49-F238E27FC236}">
                <a16:creationId xmlns:a16="http://schemas.microsoft.com/office/drawing/2014/main" id="{DFC5D608-4E41-C5E4-0EBB-52F1BA2FAD1A}"/>
              </a:ext>
            </a:extLst>
          </p:cNvPr>
          <p:cNvSpPr txBox="1"/>
          <p:nvPr/>
        </p:nvSpPr>
        <p:spPr>
          <a:xfrm>
            <a:off x="9288780" y="4431193"/>
            <a:ext cx="2514706" cy="369332"/>
          </a:xfrm>
          <a:prstGeom prst="rect">
            <a:avLst/>
          </a:prstGeom>
          <a:noFill/>
          <a:ln>
            <a:noFill/>
          </a:ln>
        </p:spPr>
        <p:txBody>
          <a:bodyPr wrap="square">
            <a:spAutoFit/>
          </a:bodyPr>
          <a:lstStyle/>
          <a:p>
            <a:r>
              <a:rPr lang="en-US" dirty="0"/>
              <a:t>Payoffs (years in prison)</a:t>
            </a:r>
          </a:p>
        </p:txBody>
      </p:sp>
      <p:sp>
        <p:nvSpPr>
          <p:cNvPr id="11" name="TextBox 10">
            <a:extLst>
              <a:ext uri="{FF2B5EF4-FFF2-40B4-BE49-F238E27FC236}">
                <a16:creationId xmlns:a16="http://schemas.microsoft.com/office/drawing/2014/main" id="{A5474F04-5F93-DB57-61A0-222F6BE675B8}"/>
              </a:ext>
            </a:extLst>
          </p:cNvPr>
          <p:cNvSpPr txBox="1"/>
          <p:nvPr/>
        </p:nvSpPr>
        <p:spPr>
          <a:xfrm>
            <a:off x="874058" y="2063902"/>
            <a:ext cx="6097280" cy="369332"/>
          </a:xfrm>
          <a:prstGeom prst="rect">
            <a:avLst/>
          </a:prstGeom>
          <a:noFill/>
          <a:ln>
            <a:noFill/>
          </a:ln>
        </p:spPr>
        <p:txBody>
          <a:bodyPr wrap="square">
            <a:spAutoFit/>
          </a:bodyPr>
          <a:lstStyle/>
          <a:p>
            <a:r>
              <a:rPr lang="en-US" dirty="0"/>
              <a:t>The prosecutor offers each prisoner a deal:</a:t>
            </a:r>
          </a:p>
        </p:txBody>
      </p:sp>
      <p:sp>
        <p:nvSpPr>
          <p:cNvPr id="12" name="TextBox 11">
            <a:extLst>
              <a:ext uri="{FF2B5EF4-FFF2-40B4-BE49-F238E27FC236}">
                <a16:creationId xmlns:a16="http://schemas.microsoft.com/office/drawing/2014/main" id="{CA098BD7-DB6D-2E06-64A6-631AE3EFFF3E}"/>
              </a:ext>
            </a:extLst>
          </p:cNvPr>
          <p:cNvSpPr txBox="1"/>
          <p:nvPr/>
        </p:nvSpPr>
        <p:spPr>
          <a:xfrm>
            <a:off x="937433" y="4251452"/>
            <a:ext cx="3444444" cy="369332"/>
          </a:xfrm>
          <a:prstGeom prst="rect">
            <a:avLst/>
          </a:prstGeom>
          <a:noFill/>
          <a:ln>
            <a:noFill/>
          </a:ln>
        </p:spPr>
        <p:txBody>
          <a:bodyPr wrap="square">
            <a:spAutoFit/>
          </a:bodyPr>
          <a:lstStyle/>
          <a:p>
            <a:r>
              <a:rPr lang="en-US" b="1" dirty="0"/>
              <a:t>Rational choice for each prisoner</a:t>
            </a:r>
            <a:r>
              <a:rPr lang="en-US" dirty="0"/>
              <a:t>:</a:t>
            </a:r>
          </a:p>
        </p:txBody>
      </p:sp>
      <p:sp>
        <p:nvSpPr>
          <p:cNvPr id="13" name="TextBox 12">
            <a:extLst>
              <a:ext uri="{FF2B5EF4-FFF2-40B4-BE49-F238E27FC236}">
                <a16:creationId xmlns:a16="http://schemas.microsoft.com/office/drawing/2014/main" id="{2E0E4E36-6355-05C5-B6AF-9B0BD61EAA90}"/>
              </a:ext>
            </a:extLst>
          </p:cNvPr>
          <p:cNvSpPr txBox="1"/>
          <p:nvPr/>
        </p:nvSpPr>
        <p:spPr>
          <a:xfrm>
            <a:off x="4576926" y="4251452"/>
            <a:ext cx="909474" cy="369332"/>
          </a:xfrm>
          <a:prstGeom prst="rect">
            <a:avLst/>
          </a:prstGeom>
          <a:noFill/>
          <a:ln>
            <a:noFill/>
          </a:ln>
        </p:spPr>
        <p:txBody>
          <a:bodyPr wrap="square">
            <a:spAutoFit/>
          </a:bodyPr>
          <a:lstStyle/>
          <a:p>
            <a:r>
              <a:rPr lang="en-US" b="1" dirty="0">
                <a:solidFill>
                  <a:srgbClr val="C00000"/>
                </a:solidFill>
              </a:rPr>
              <a:t>Betray</a:t>
            </a:r>
            <a:endParaRPr lang="en-US" dirty="0">
              <a:solidFill>
                <a:srgbClr val="C00000"/>
              </a:solidFill>
            </a:endParaRPr>
          </a:p>
        </p:txBody>
      </p:sp>
      <p:sp>
        <p:nvSpPr>
          <p:cNvPr id="15" name="TextBox 14">
            <a:extLst>
              <a:ext uri="{FF2B5EF4-FFF2-40B4-BE49-F238E27FC236}">
                <a16:creationId xmlns:a16="http://schemas.microsoft.com/office/drawing/2014/main" id="{9F0CBB1D-EDBB-E9AF-3C33-1A474E19355F}"/>
              </a:ext>
            </a:extLst>
          </p:cNvPr>
          <p:cNvSpPr txBox="1"/>
          <p:nvPr/>
        </p:nvSpPr>
        <p:spPr>
          <a:xfrm>
            <a:off x="937433" y="4767500"/>
            <a:ext cx="3444444" cy="369332"/>
          </a:xfrm>
          <a:prstGeom prst="rect">
            <a:avLst/>
          </a:prstGeom>
          <a:noFill/>
          <a:ln>
            <a:noFill/>
          </a:ln>
        </p:spPr>
        <p:txBody>
          <a:bodyPr wrap="square">
            <a:spAutoFit/>
          </a:bodyPr>
          <a:lstStyle/>
          <a:p>
            <a:r>
              <a:rPr lang="en-US" b="1" dirty="0"/>
              <a:t>Best outcome for both together</a:t>
            </a:r>
            <a:r>
              <a:rPr lang="en-US" dirty="0"/>
              <a:t>:</a:t>
            </a:r>
          </a:p>
        </p:txBody>
      </p:sp>
      <p:sp>
        <p:nvSpPr>
          <p:cNvPr id="16" name="TextBox 15">
            <a:extLst>
              <a:ext uri="{FF2B5EF4-FFF2-40B4-BE49-F238E27FC236}">
                <a16:creationId xmlns:a16="http://schemas.microsoft.com/office/drawing/2014/main" id="{B5249053-4B66-2FD6-9975-4EED7BD8BEFB}"/>
              </a:ext>
            </a:extLst>
          </p:cNvPr>
          <p:cNvSpPr txBox="1"/>
          <p:nvPr/>
        </p:nvSpPr>
        <p:spPr>
          <a:xfrm>
            <a:off x="4576927" y="4767500"/>
            <a:ext cx="1172024" cy="369332"/>
          </a:xfrm>
          <a:prstGeom prst="rect">
            <a:avLst/>
          </a:prstGeom>
          <a:noFill/>
          <a:ln>
            <a:noFill/>
          </a:ln>
        </p:spPr>
        <p:txBody>
          <a:bodyPr wrap="square">
            <a:spAutoFit/>
          </a:bodyPr>
          <a:lstStyle/>
          <a:p>
            <a:pPr algn="ctr"/>
            <a:r>
              <a:rPr lang="en-US" b="1" dirty="0">
                <a:solidFill>
                  <a:srgbClr val="1306BA"/>
                </a:solidFill>
              </a:rPr>
              <a:t>Stay Silent</a:t>
            </a:r>
          </a:p>
        </p:txBody>
      </p:sp>
      <p:sp>
        <p:nvSpPr>
          <p:cNvPr id="20" name="TextBox 19">
            <a:extLst>
              <a:ext uri="{FF2B5EF4-FFF2-40B4-BE49-F238E27FC236}">
                <a16:creationId xmlns:a16="http://schemas.microsoft.com/office/drawing/2014/main" id="{E09A86BB-6914-D1D2-0AB4-D3EBC6250250}"/>
              </a:ext>
            </a:extLst>
          </p:cNvPr>
          <p:cNvSpPr txBox="1"/>
          <p:nvPr/>
        </p:nvSpPr>
        <p:spPr>
          <a:xfrm>
            <a:off x="1089604" y="5551652"/>
            <a:ext cx="5881734" cy="923330"/>
          </a:xfrm>
          <a:prstGeom prst="rect">
            <a:avLst/>
          </a:prstGeom>
          <a:noFill/>
          <a:ln>
            <a:solidFill>
              <a:schemeClr val="bg2"/>
            </a:solidFill>
          </a:ln>
        </p:spPr>
        <p:txBody>
          <a:bodyPr wrap="square">
            <a:spAutoFit/>
          </a:bodyPr>
          <a:lstStyle/>
          <a:p>
            <a:r>
              <a:rPr lang="en-US" dirty="0"/>
              <a:t>This shows how </a:t>
            </a:r>
            <a:r>
              <a:rPr lang="en-US" b="1" i="1" dirty="0">
                <a:solidFill>
                  <a:srgbClr val="FF0000"/>
                </a:solidFill>
              </a:rPr>
              <a:t>individual rationality can lead to collectively irrational outcomes</a:t>
            </a:r>
            <a:r>
              <a:rPr lang="en-US" dirty="0"/>
              <a:t>. Each prisoner, acting in their own self-interest, creates a worse result for everyone.</a:t>
            </a:r>
          </a:p>
        </p:txBody>
      </p:sp>
      <p:sp>
        <p:nvSpPr>
          <p:cNvPr id="22" name="TextBox 21">
            <a:extLst>
              <a:ext uri="{FF2B5EF4-FFF2-40B4-BE49-F238E27FC236}">
                <a16:creationId xmlns:a16="http://schemas.microsoft.com/office/drawing/2014/main" id="{A38E604E-647C-F972-AC93-F1178D5FFF9A}"/>
              </a:ext>
            </a:extLst>
          </p:cNvPr>
          <p:cNvSpPr txBox="1"/>
          <p:nvPr/>
        </p:nvSpPr>
        <p:spPr>
          <a:xfrm>
            <a:off x="7523429" y="5408105"/>
            <a:ext cx="4280057" cy="1200329"/>
          </a:xfrm>
          <a:prstGeom prst="rect">
            <a:avLst/>
          </a:prstGeom>
          <a:noFill/>
          <a:ln>
            <a:solidFill>
              <a:schemeClr val="bg2"/>
            </a:solidFill>
          </a:ln>
        </p:spPr>
        <p:txBody>
          <a:bodyPr wrap="square">
            <a:spAutoFit/>
          </a:bodyPr>
          <a:lstStyle/>
          <a:p>
            <a:pPr>
              <a:buNone/>
            </a:pPr>
            <a:r>
              <a:rPr lang="en-US" b="1" dirty="0"/>
              <a:t>Real-World Examples:</a:t>
            </a:r>
          </a:p>
          <a:p>
            <a:pPr marL="742950" lvl="1" indent="-285750">
              <a:buFont typeface="Arial" panose="020B0604020202020204" pitchFamily="34" charset="0"/>
              <a:buChar char="•"/>
            </a:pPr>
            <a:r>
              <a:rPr lang="en-US" dirty="0"/>
              <a:t>Price wars between companies</a:t>
            </a:r>
          </a:p>
          <a:p>
            <a:pPr marL="742950" lvl="1" indent="-285750">
              <a:buFont typeface="Arial" panose="020B0604020202020204" pitchFamily="34" charset="0"/>
              <a:buChar char="•"/>
            </a:pPr>
            <a:r>
              <a:rPr lang="en-US" dirty="0"/>
              <a:t>Traffic congestion (everyone takes “faster” route)</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4F3D18C1-BF81-9801-1E3D-73634BB1FE96}"/>
                  </a:ext>
                </a:extLst>
              </p:cNvPr>
              <p:cNvGraphicFramePr>
                <a:graphicFrameLocks noGrp="1"/>
              </p:cNvGraphicFramePr>
              <p:nvPr>
                <p:extLst>
                  <p:ext uri="{D42A27DB-BD31-4B8C-83A1-F6EECF244321}">
                    <p14:modId xmlns:p14="http://schemas.microsoft.com/office/powerpoint/2010/main" val="3741811861"/>
                  </p:ext>
                </p:extLst>
              </p:nvPr>
            </p:nvGraphicFramePr>
            <p:xfrm>
              <a:off x="8788823" y="3288256"/>
              <a:ext cx="3273637" cy="1112520"/>
            </p:xfrm>
            <a:graphic>
              <a:graphicData uri="http://schemas.openxmlformats.org/drawingml/2006/table">
                <a:tbl>
                  <a:tblPr firstRow="1" bandRow="1">
                    <a:tableStyleId>{69C7853C-536D-4A76-A0AE-DD22124D55A5}</a:tableStyleId>
                  </a:tblPr>
                  <a:tblGrid>
                    <a:gridCol w="1219412">
                      <a:extLst>
                        <a:ext uri="{9D8B030D-6E8A-4147-A177-3AD203B41FA5}">
                          <a16:colId xmlns:a16="http://schemas.microsoft.com/office/drawing/2014/main" val="1414598233"/>
                        </a:ext>
                      </a:extLst>
                    </a:gridCol>
                    <a:gridCol w="1193800">
                      <a:extLst>
                        <a:ext uri="{9D8B030D-6E8A-4147-A177-3AD203B41FA5}">
                          <a16:colId xmlns:a16="http://schemas.microsoft.com/office/drawing/2014/main" val="786572707"/>
                        </a:ext>
                      </a:extLst>
                    </a:gridCol>
                    <a:gridCol w="860425">
                      <a:extLst>
                        <a:ext uri="{9D8B030D-6E8A-4147-A177-3AD203B41FA5}">
                          <a16:colId xmlns:a16="http://schemas.microsoft.com/office/drawing/2014/main" val="1700178061"/>
                        </a:ext>
                      </a:extLst>
                    </a:gridCol>
                  </a:tblGrid>
                  <a:tr h="370840">
                    <a:tc>
                      <a:txBody>
                        <a:bodyPr/>
                        <a:lstStyle/>
                        <a:p>
                          <a:pPr algn="ctr"/>
                          <a:endParaRPr lang="en-US" b="1" dirty="0"/>
                        </a:p>
                      </a:txBody>
                      <a:tcPr anchor="ctr"/>
                    </a:tc>
                    <a:tc>
                      <a:txBody>
                        <a:bodyPr/>
                        <a:lstStyle/>
                        <a:p>
                          <a:pPr algn="ctr"/>
                          <a:r>
                            <a:rPr lang="en-US" b="1" dirty="0">
                              <a:solidFill>
                                <a:srgbClr val="1306BA"/>
                              </a:solidFill>
                            </a:rPr>
                            <a:t>Stay Silent</a:t>
                          </a:r>
                        </a:p>
                      </a:txBody>
                      <a:tcPr anchor="ctr"/>
                    </a:tc>
                    <a:tc>
                      <a:txBody>
                        <a:bodyPr/>
                        <a:lstStyle/>
                        <a:p>
                          <a:pPr algn="ctr"/>
                          <a:r>
                            <a:rPr lang="en-US" b="1" dirty="0">
                              <a:solidFill>
                                <a:srgbClr val="C00000"/>
                              </a:solidFill>
                            </a:rPr>
                            <a:t>Betray</a:t>
                          </a:r>
                        </a:p>
                      </a:txBody>
                      <a:tcPr anchor="ctr"/>
                    </a:tc>
                    <a:extLst>
                      <a:ext uri="{0D108BD9-81ED-4DB2-BD59-A6C34878D82A}">
                        <a16:rowId xmlns:a16="http://schemas.microsoft.com/office/drawing/2014/main" val="948510185"/>
                      </a:ext>
                    </a:extLst>
                  </a:tr>
                  <a:tr h="370840">
                    <a:tc>
                      <a:txBody>
                        <a:bodyPr/>
                        <a:lstStyle/>
                        <a:p>
                          <a:pPr algn="ctr"/>
                          <a:r>
                            <a:rPr lang="en-US" b="1" dirty="0">
                              <a:solidFill>
                                <a:srgbClr val="1306BA"/>
                              </a:solidFill>
                            </a:rPr>
                            <a:t>Stay Silent</a:t>
                          </a:r>
                          <a:endParaRPr lang="en-US" dirty="0">
                            <a:solidFill>
                              <a:srgbClr val="1306BA"/>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m:t>
                                    </m:r>
                                    <m:r>
                                      <a:rPr lang="en-US" i="1" dirty="0">
                                        <a:latin typeface="Cambria Math" panose="02040503050406030204" pitchFamily="18" charset="0"/>
                                      </a:rPr>
                                      <m:t>1, −1</m:t>
                                    </m:r>
                                  </m:e>
                                </m:d>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a:latin typeface="Cambria Math" panose="02040503050406030204" pitchFamily="18" charset="0"/>
                                      </a:rPr>
                                      <m:t>, </m:t>
                                    </m:r>
                                    <m:r>
                                      <a:rPr lang="en-US" b="0" i="1" dirty="0" smtClean="0">
                                        <a:latin typeface="Cambria Math" panose="02040503050406030204" pitchFamily="18" charset="0"/>
                                      </a:rPr>
                                      <m:t>0</m:t>
                                    </m:r>
                                  </m:e>
                                </m:d>
                              </m:oMath>
                            </m:oMathPara>
                          </a14:m>
                          <a:endParaRPr lang="en-US" dirty="0"/>
                        </a:p>
                      </a:txBody>
                      <a:tcPr anchor="ctr"/>
                    </a:tc>
                    <a:extLst>
                      <a:ext uri="{0D108BD9-81ED-4DB2-BD59-A6C34878D82A}">
                        <a16:rowId xmlns:a16="http://schemas.microsoft.com/office/drawing/2014/main" val="4025276071"/>
                      </a:ext>
                    </a:extLst>
                  </a:tr>
                  <a:tr h="370840">
                    <a:tc>
                      <a:txBody>
                        <a:bodyPr/>
                        <a:lstStyle/>
                        <a:p>
                          <a:pPr algn="ctr"/>
                          <a:r>
                            <a:rPr lang="en-US" b="1" dirty="0">
                              <a:solidFill>
                                <a:srgbClr val="FF0000"/>
                              </a:solidFill>
                            </a:rPr>
                            <a:t>Betray</a:t>
                          </a:r>
                          <a:endParaRPr lang="en-US" dirty="0">
                            <a:solidFill>
                              <a:srgbClr val="FF0000"/>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b="0" i="1"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3</m:t>
                                    </m:r>
                                  </m:e>
                                </m:d>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 −</m:t>
                                    </m:r>
                                    <m:r>
                                      <a:rPr lang="en-US" b="0" i="1" dirty="0" smtClean="0">
                                        <a:latin typeface="Cambria Math" panose="02040503050406030204" pitchFamily="18" charset="0"/>
                                      </a:rPr>
                                      <m:t>2</m:t>
                                    </m:r>
                                  </m:e>
                                </m:d>
                              </m:oMath>
                            </m:oMathPara>
                          </a14:m>
                          <a:endParaRPr lang="en-US" dirty="0"/>
                        </a:p>
                      </a:txBody>
                      <a:tcPr anchor="ctr"/>
                    </a:tc>
                    <a:extLst>
                      <a:ext uri="{0D108BD9-81ED-4DB2-BD59-A6C34878D82A}">
                        <a16:rowId xmlns:a16="http://schemas.microsoft.com/office/drawing/2014/main" val="1899822444"/>
                      </a:ext>
                    </a:extLst>
                  </a:tr>
                </a:tbl>
              </a:graphicData>
            </a:graphic>
          </p:graphicFrame>
        </mc:Choice>
        <mc:Fallback xmlns="">
          <p:graphicFrame>
            <p:nvGraphicFramePr>
              <p:cNvPr id="2" name="Table 1">
                <a:extLst>
                  <a:ext uri="{FF2B5EF4-FFF2-40B4-BE49-F238E27FC236}">
                    <a16:creationId xmlns:a16="http://schemas.microsoft.com/office/drawing/2014/main" id="{4F3D18C1-BF81-9801-1E3D-73634BB1FE96}"/>
                  </a:ext>
                </a:extLst>
              </p:cNvPr>
              <p:cNvGraphicFramePr>
                <a:graphicFrameLocks noGrp="1"/>
              </p:cNvGraphicFramePr>
              <p:nvPr>
                <p:extLst>
                  <p:ext uri="{D42A27DB-BD31-4B8C-83A1-F6EECF244321}">
                    <p14:modId xmlns:p14="http://schemas.microsoft.com/office/powerpoint/2010/main" val="3741811861"/>
                  </p:ext>
                </p:extLst>
              </p:nvPr>
            </p:nvGraphicFramePr>
            <p:xfrm>
              <a:off x="8788823" y="3288256"/>
              <a:ext cx="3273637" cy="1112520"/>
            </p:xfrm>
            <a:graphic>
              <a:graphicData uri="http://schemas.openxmlformats.org/drawingml/2006/table">
                <a:tbl>
                  <a:tblPr firstRow="1" bandRow="1">
                    <a:tableStyleId>{69C7853C-536D-4A76-A0AE-DD22124D55A5}</a:tableStyleId>
                  </a:tblPr>
                  <a:tblGrid>
                    <a:gridCol w="1219412">
                      <a:extLst>
                        <a:ext uri="{9D8B030D-6E8A-4147-A177-3AD203B41FA5}">
                          <a16:colId xmlns:a16="http://schemas.microsoft.com/office/drawing/2014/main" val="1414598233"/>
                        </a:ext>
                      </a:extLst>
                    </a:gridCol>
                    <a:gridCol w="1193800">
                      <a:extLst>
                        <a:ext uri="{9D8B030D-6E8A-4147-A177-3AD203B41FA5}">
                          <a16:colId xmlns:a16="http://schemas.microsoft.com/office/drawing/2014/main" val="786572707"/>
                        </a:ext>
                      </a:extLst>
                    </a:gridCol>
                    <a:gridCol w="860425">
                      <a:extLst>
                        <a:ext uri="{9D8B030D-6E8A-4147-A177-3AD203B41FA5}">
                          <a16:colId xmlns:a16="http://schemas.microsoft.com/office/drawing/2014/main" val="1700178061"/>
                        </a:ext>
                      </a:extLst>
                    </a:gridCol>
                  </a:tblGrid>
                  <a:tr h="370840">
                    <a:tc>
                      <a:txBody>
                        <a:bodyPr/>
                        <a:lstStyle/>
                        <a:p>
                          <a:pPr algn="ctr"/>
                          <a:endParaRPr lang="en-US" b="1" dirty="0"/>
                        </a:p>
                      </a:txBody>
                      <a:tcPr anchor="ctr"/>
                    </a:tc>
                    <a:tc>
                      <a:txBody>
                        <a:bodyPr/>
                        <a:lstStyle/>
                        <a:p>
                          <a:pPr algn="ctr"/>
                          <a:r>
                            <a:rPr lang="en-US" b="1" dirty="0">
                              <a:solidFill>
                                <a:srgbClr val="1306BA"/>
                              </a:solidFill>
                            </a:rPr>
                            <a:t>Stay Silent</a:t>
                          </a:r>
                        </a:p>
                      </a:txBody>
                      <a:tcPr anchor="ctr"/>
                    </a:tc>
                    <a:tc>
                      <a:txBody>
                        <a:bodyPr/>
                        <a:lstStyle/>
                        <a:p>
                          <a:pPr algn="ctr"/>
                          <a:r>
                            <a:rPr lang="en-US" b="1" dirty="0">
                              <a:solidFill>
                                <a:srgbClr val="C00000"/>
                              </a:solidFill>
                            </a:rPr>
                            <a:t>Betray</a:t>
                          </a:r>
                        </a:p>
                      </a:txBody>
                      <a:tcPr anchor="ctr"/>
                    </a:tc>
                    <a:extLst>
                      <a:ext uri="{0D108BD9-81ED-4DB2-BD59-A6C34878D82A}">
                        <a16:rowId xmlns:a16="http://schemas.microsoft.com/office/drawing/2014/main" val="948510185"/>
                      </a:ext>
                    </a:extLst>
                  </a:tr>
                  <a:tr h="370840">
                    <a:tc>
                      <a:txBody>
                        <a:bodyPr/>
                        <a:lstStyle/>
                        <a:p>
                          <a:pPr algn="ctr"/>
                          <a:r>
                            <a:rPr lang="en-US" b="1" dirty="0">
                              <a:solidFill>
                                <a:srgbClr val="1306BA"/>
                              </a:solidFill>
                            </a:rPr>
                            <a:t>Stay Silent</a:t>
                          </a:r>
                          <a:endParaRPr lang="en-US" dirty="0">
                            <a:solidFill>
                              <a:srgbClr val="1306BA"/>
                            </a:solidFill>
                          </a:endParaRPr>
                        </a:p>
                      </a:txBody>
                      <a:tcPr anchor="ctr"/>
                    </a:tc>
                    <a:tc>
                      <a:txBody>
                        <a:bodyPr/>
                        <a:lstStyle/>
                        <a:p>
                          <a:endParaRPr lang="en-US"/>
                        </a:p>
                      </a:txBody>
                      <a:tcPr anchor="ctr">
                        <a:blipFill>
                          <a:blip r:embed="rId3"/>
                          <a:stretch>
                            <a:fillRect l="-108122" t="-124590" r="-77157" b="-124590"/>
                          </a:stretch>
                        </a:blipFill>
                      </a:tcPr>
                    </a:tc>
                    <a:tc>
                      <a:txBody>
                        <a:bodyPr/>
                        <a:lstStyle/>
                        <a:p>
                          <a:endParaRPr lang="en-US"/>
                        </a:p>
                      </a:txBody>
                      <a:tcPr anchor="ctr">
                        <a:blipFill>
                          <a:blip r:embed="rId3"/>
                          <a:stretch>
                            <a:fillRect l="-290780" t="-124590" r="-7801" b="-124590"/>
                          </a:stretch>
                        </a:blipFill>
                      </a:tcPr>
                    </a:tc>
                    <a:extLst>
                      <a:ext uri="{0D108BD9-81ED-4DB2-BD59-A6C34878D82A}">
                        <a16:rowId xmlns:a16="http://schemas.microsoft.com/office/drawing/2014/main" val="4025276071"/>
                      </a:ext>
                    </a:extLst>
                  </a:tr>
                  <a:tr h="370840">
                    <a:tc>
                      <a:txBody>
                        <a:bodyPr/>
                        <a:lstStyle/>
                        <a:p>
                          <a:pPr algn="ctr"/>
                          <a:r>
                            <a:rPr lang="en-US" b="1" dirty="0">
                              <a:solidFill>
                                <a:srgbClr val="FF0000"/>
                              </a:solidFill>
                            </a:rPr>
                            <a:t>Betray</a:t>
                          </a:r>
                          <a:endParaRPr lang="en-US" dirty="0">
                            <a:solidFill>
                              <a:srgbClr val="FF0000"/>
                            </a:solidFill>
                          </a:endParaRPr>
                        </a:p>
                      </a:txBody>
                      <a:tcPr anchor="ctr"/>
                    </a:tc>
                    <a:tc>
                      <a:txBody>
                        <a:bodyPr/>
                        <a:lstStyle/>
                        <a:p>
                          <a:endParaRPr lang="en-US"/>
                        </a:p>
                      </a:txBody>
                      <a:tcPr anchor="ctr">
                        <a:blipFill>
                          <a:blip r:embed="rId3"/>
                          <a:stretch>
                            <a:fillRect l="-108122" t="-224590" r="-77157" b="-24590"/>
                          </a:stretch>
                        </a:blipFill>
                      </a:tcPr>
                    </a:tc>
                    <a:tc>
                      <a:txBody>
                        <a:bodyPr/>
                        <a:lstStyle/>
                        <a:p>
                          <a:endParaRPr lang="en-US"/>
                        </a:p>
                      </a:txBody>
                      <a:tcPr anchor="ctr">
                        <a:blipFill>
                          <a:blip r:embed="rId3"/>
                          <a:stretch>
                            <a:fillRect l="-290780" t="-224590" r="-7801" b="-24590"/>
                          </a:stretch>
                        </a:blipFill>
                      </a:tcPr>
                    </a:tc>
                    <a:extLst>
                      <a:ext uri="{0D108BD9-81ED-4DB2-BD59-A6C34878D82A}">
                        <a16:rowId xmlns:a16="http://schemas.microsoft.com/office/drawing/2014/main" val="1899822444"/>
                      </a:ext>
                    </a:extLst>
                  </a:tr>
                </a:tbl>
              </a:graphicData>
            </a:graphic>
          </p:graphicFrame>
        </mc:Fallback>
      </mc:AlternateContent>
    </p:spTree>
    <p:extLst>
      <p:ext uri="{BB962C8B-B14F-4D97-AF65-F5344CB8AC3E}">
        <p14:creationId xmlns:p14="http://schemas.microsoft.com/office/powerpoint/2010/main" val="256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slides.potx" id="{E8493412-85DD-4641-9E8A-937B29FD6AA2}" vid="{77E91E09-5010-404D-ADF4-B79FA46D72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2.xml><?xml version="1.0" encoding="utf-8"?>
<ds:datastoreItem xmlns:ds="http://schemas.openxmlformats.org/officeDocument/2006/customXml" ds:itemID="{6253D857-4181-4777-8893-6E45A690F9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DD01B8-816B-49B7-8C81-03AB51D87C54}">
  <ds:schemaRefs>
    <ds:schemaRef ds:uri="http://schemas.microsoft.com/office/infopath/2007/PartnerControls"/>
    <ds:schemaRef ds:uri="http://schemas.microsoft.com/office/2006/documentManagement/types"/>
    <ds:schemaRef ds:uri="a4f35948-e619-41b3-aa29-22878b09cfd2"/>
    <ds:schemaRef ds:uri="http://purl.org/dc/terms/"/>
    <ds:schemaRef ds:uri="http://purl.org/dc/elements/1.1/"/>
    <ds:schemaRef ds:uri="http://schemas.openxmlformats.org/package/2006/metadata/core-properties"/>
    <ds:schemaRef ds:uri="http://www.w3.org/XML/1998/namespace"/>
    <ds:schemaRef ds:uri="40262f94-9f35-4ac3-9a90-690165a166b7"/>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Cloud skipper design slides</Template>
  <TotalTime>16040</TotalTime>
  <Words>8542</Words>
  <Application>Microsoft Office PowerPoint</Application>
  <PresentationFormat>Widescreen</PresentationFormat>
  <Paragraphs>1457</Paragraphs>
  <Slides>84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Calibri</vt:lpstr>
      <vt:lpstr>Cambria</vt:lpstr>
      <vt:lpstr>Cambria Math</vt:lpstr>
      <vt:lpstr>Consolas</vt:lpstr>
      <vt:lpstr>Courier</vt:lpstr>
      <vt:lpstr>KaTeX_Math</vt:lpstr>
      <vt:lpstr>Wingdings</vt:lpstr>
      <vt:lpstr>Cloud skipper design template</vt:lpstr>
      <vt:lpstr>Games and Game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Sequential-Move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Simultaneous-Move Games: Normal Form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 15: Connection to Normal Form Games</vt:lpstr>
      <vt:lpstr>Slide 16: Matrix Normal Form</vt:lpstr>
      <vt:lpstr>PowerPoint Presentation</vt:lpstr>
      <vt:lpstr>PowerPoint Presentation</vt:lpstr>
      <vt:lpstr>PowerPoint Presentation</vt:lpstr>
      <vt:lpstr>Slide 37: Mixed NE Calculation - Indifference Principle</vt:lpstr>
      <vt:lpstr>Slide 38: Finding Mixed NE - Solution</vt:lpstr>
      <vt:lpstr>Slide 39: Nash’s Theorem (Russell &amp; Norvig)</vt:lpstr>
      <vt:lpstr>Slide 40: Computing Equilibria - Russell &amp; Norvig</vt:lpstr>
      <vt:lpstr>Slide 41: Quiz Question 2.1</vt:lpstr>
      <vt:lpstr>Slide 42: Quiz Answer 2.1</vt:lpstr>
      <vt:lpstr>Slide 43: Quiz Question 2.2</vt:lpstr>
      <vt:lpstr>Slide 44: Quiz Answer 2.2</vt:lpstr>
      <vt:lpstr>Slide 45: AI Applications of Game Theory (Russell &amp; Norvig)</vt:lpstr>
      <vt:lpstr>Slide 51: Connection to AI Search (Russell &amp; Norvig)</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Chris Alvin</dc:creator>
  <cp:lastModifiedBy>Chris Alvin</cp:lastModifiedBy>
  <cp:revision>768</cp:revision>
  <dcterms:created xsi:type="dcterms:W3CDTF">2018-04-18T20:21:45Z</dcterms:created>
  <dcterms:modified xsi:type="dcterms:W3CDTF">2025-12-16T14:50:28Z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